
<file path=[Content_Types].xml><?xml version="1.0" encoding="utf-8"?>
<Types xmlns="http://schemas.openxmlformats.org/package/2006/content-types">
  <Default Extension="vml" ContentType="application/vnd.openxmlformats-officedocument.vmlDrawing"/>
  <Default Extension="bin" ContentType="application/vnd.openxmlformats-officedocument.oleObject"/>
  <Default Extension="wav" ContentType="audio/x-wav"/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3" r:id="rId3"/>
  </p:sldMasterIdLst>
  <p:notesMasterIdLst>
    <p:notesMasterId r:id="rId5"/>
  </p:notesMasterIdLst>
  <p:sldIdLst>
    <p:sldId id="960" r:id="rId4"/>
    <p:sldId id="1041" r:id="rId6"/>
    <p:sldId id="1162" r:id="rId7"/>
    <p:sldId id="1163" r:id="rId8"/>
    <p:sldId id="1164" r:id="rId9"/>
    <p:sldId id="1165" r:id="rId10"/>
    <p:sldId id="1166" r:id="rId11"/>
    <p:sldId id="1167" r:id="rId12"/>
    <p:sldId id="1168" r:id="rId13"/>
    <p:sldId id="1169" r:id="rId14"/>
    <p:sldId id="1170" r:id="rId15"/>
    <p:sldId id="1171" r:id="rId16"/>
    <p:sldId id="1172" r:id="rId17"/>
    <p:sldId id="1173" r:id="rId18"/>
    <p:sldId id="1174" r:id="rId19"/>
    <p:sldId id="1175" r:id="rId20"/>
    <p:sldId id="1042" r:id="rId21"/>
    <p:sldId id="1068" r:id="rId22"/>
    <p:sldId id="1069" r:id="rId23"/>
    <p:sldId id="1070" r:id="rId24"/>
    <p:sldId id="1072" r:id="rId25"/>
    <p:sldId id="1073" r:id="rId26"/>
    <p:sldId id="1074" r:id="rId27"/>
    <p:sldId id="1075" r:id="rId28"/>
    <p:sldId id="1076" r:id="rId29"/>
    <p:sldId id="1077" r:id="rId30"/>
    <p:sldId id="1078" r:id="rId31"/>
    <p:sldId id="1079" r:id="rId32"/>
    <p:sldId id="1080" r:id="rId33"/>
    <p:sldId id="1081" r:id="rId34"/>
    <p:sldId id="1082" r:id="rId35"/>
    <p:sldId id="1083" r:id="rId36"/>
    <p:sldId id="1084" r:id="rId37"/>
    <p:sldId id="1085" r:id="rId38"/>
    <p:sldId id="1086" r:id="rId39"/>
    <p:sldId id="1087" r:id="rId40"/>
    <p:sldId id="1088" r:id="rId41"/>
    <p:sldId id="1089" r:id="rId42"/>
    <p:sldId id="1095" r:id="rId43"/>
    <p:sldId id="1093" r:id="rId44"/>
    <p:sldId id="1208" r:id="rId45"/>
    <p:sldId id="1096" r:id="rId46"/>
    <p:sldId id="1097" r:id="rId47"/>
    <p:sldId id="1100" r:id="rId48"/>
    <p:sldId id="1098" r:id="rId49"/>
    <p:sldId id="1099" r:id="rId50"/>
    <p:sldId id="1160" r:id="rId51"/>
    <p:sldId id="1049" r:id="rId52"/>
    <p:sldId id="1101" r:id="rId53"/>
    <p:sldId id="1102" r:id="rId54"/>
    <p:sldId id="1103" r:id="rId55"/>
    <p:sldId id="1104" r:id="rId56"/>
    <p:sldId id="1209" r:id="rId57"/>
    <p:sldId id="1108" r:id="rId58"/>
    <p:sldId id="1109" r:id="rId59"/>
    <p:sldId id="1110" r:id="rId60"/>
    <p:sldId id="1050" r:id="rId61"/>
    <p:sldId id="1112" r:id="rId62"/>
    <p:sldId id="1113" r:id="rId63"/>
    <p:sldId id="1212" r:id="rId64"/>
    <p:sldId id="1114" r:id="rId65"/>
    <p:sldId id="1115" r:id="rId66"/>
    <p:sldId id="1213" r:id="rId67"/>
    <p:sldId id="1116" r:id="rId68"/>
    <p:sldId id="1125" r:id="rId69"/>
    <p:sldId id="1117" r:id="rId70"/>
    <p:sldId id="1118" r:id="rId71"/>
    <p:sldId id="1119" r:id="rId72"/>
    <p:sldId id="1120" r:id="rId73"/>
    <p:sldId id="1121" r:id="rId74"/>
    <p:sldId id="1122" r:id="rId75"/>
    <p:sldId id="1123" r:id="rId76"/>
    <p:sldId id="1124" r:id="rId77"/>
    <p:sldId id="1051" r:id="rId78"/>
    <p:sldId id="1127" r:id="rId79"/>
    <p:sldId id="1126" r:id="rId80"/>
    <p:sldId id="1128" r:id="rId81"/>
    <p:sldId id="1129" r:id="rId82"/>
    <p:sldId id="1130" r:id="rId83"/>
    <p:sldId id="1131" r:id="rId84"/>
    <p:sldId id="1132" r:id="rId85"/>
    <p:sldId id="1133" r:id="rId86"/>
    <p:sldId id="1134" r:id="rId87"/>
    <p:sldId id="1052" r:id="rId88"/>
    <p:sldId id="1135" r:id="rId89"/>
    <p:sldId id="1136" r:id="rId90"/>
    <p:sldId id="1137" r:id="rId91"/>
    <p:sldId id="1138" r:id="rId92"/>
    <p:sldId id="1161" r:id="rId93"/>
    <p:sldId id="1142" r:id="rId94"/>
    <p:sldId id="1143" r:id="rId95"/>
    <p:sldId id="1139" r:id="rId96"/>
    <p:sldId id="1140" r:id="rId97"/>
    <p:sldId id="1144" r:id="rId98"/>
    <p:sldId id="1146" r:id="rId99"/>
    <p:sldId id="533" r:id="rId100"/>
    <p:sldId id="534" r:id="rId101"/>
    <p:sldId id="1053" r:id="rId102"/>
    <p:sldId id="1148" r:id="rId103"/>
    <p:sldId id="1149" r:id="rId104"/>
    <p:sldId id="1150" r:id="rId105"/>
    <p:sldId id="1151" r:id="rId106"/>
    <p:sldId id="1152" r:id="rId107"/>
    <p:sldId id="1153" r:id="rId108"/>
    <p:sldId id="1154" r:id="rId109"/>
    <p:sldId id="1155" r:id="rId110"/>
    <p:sldId id="1156" r:id="rId111"/>
    <p:sldId id="1157" r:id="rId112"/>
    <p:sldId id="1158" r:id="rId113"/>
    <p:sldId id="1159" r:id="rId114"/>
    <p:sldId id="1048" r:id="rId115"/>
    <p:sldId id="1106" r:id="rId116"/>
    <p:sldId id="1145" r:id="rId117"/>
    <p:sldId id="1147" r:id="rId1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05F2C04-C923-438B-8C0F-E0CD2BADF298}">
      <wppc:fontMiss xmlns:wppc="http://www.wps.cn/officeDocument/PresentationCustomData" type="true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A3"/>
    <a:srgbClr val="9CDFF9"/>
    <a:srgbClr val="010086"/>
    <a:srgbClr val="CCCCFF"/>
    <a:srgbClr val="3C6CDF"/>
    <a:srgbClr val="0000A8"/>
    <a:srgbClr val="C96B72"/>
    <a:srgbClr val="B8C2C9"/>
    <a:srgbClr val="D6DCE0"/>
    <a:srgbClr val="010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557"/>
    <p:restoredTop sz="79613"/>
  </p:normalViewPr>
  <p:slideViewPr>
    <p:cSldViewPr snapToGrid="0" snapToObjects="1">
      <p:cViewPr varScale="1">
        <p:scale>
          <a:sx n="87" d="100"/>
          <a:sy n="87" d="100"/>
        </p:scale>
        <p:origin x="624" y="184"/>
      </p:cViewPr>
      <p:guideLst>
        <p:guide orient="horz" pos="1104"/>
        <p:guide pos="576"/>
      </p:guideLst>
    </p:cSldViewPr>
  </p:slideViewPr>
  <p:outlineViewPr>
    <p:cViewPr>
      <p:scale>
        <a:sx n="33" d="100"/>
        <a:sy n="33" d="100"/>
      </p:scale>
      <p:origin x="0" y="-415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slide" Target="slides/slide95.xml"/><Relationship Id="rId98" Type="http://schemas.openxmlformats.org/officeDocument/2006/relationships/slide" Target="slides/slide94.xml"/><Relationship Id="rId97" Type="http://schemas.openxmlformats.org/officeDocument/2006/relationships/slide" Target="slides/slide93.xml"/><Relationship Id="rId96" Type="http://schemas.openxmlformats.org/officeDocument/2006/relationships/slide" Target="slides/slide92.xml"/><Relationship Id="rId95" Type="http://schemas.openxmlformats.org/officeDocument/2006/relationships/slide" Target="slides/slide91.xml"/><Relationship Id="rId94" Type="http://schemas.openxmlformats.org/officeDocument/2006/relationships/slide" Target="slides/slide90.xml"/><Relationship Id="rId93" Type="http://schemas.openxmlformats.org/officeDocument/2006/relationships/slide" Target="slides/slide89.xml"/><Relationship Id="rId92" Type="http://schemas.openxmlformats.org/officeDocument/2006/relationships/slide" Target="slides/slide88.xml"/><Relationship Id="rId91" Type="http://schemas.openxmlformats.org/officeDocument/2006/relationships/slide" Target="slides/slide87.xml"/><Relationship Id="rId90" Type="http://schemas.openxmlformats.org/officeDocument/2006/relationships/slide" Target="slides/slide86.xml"/><Relationship Id="rId9" Type="http://schemas.openxmlformats.org/officeDocument/2006/relationships/slide" Target="slides/slide5.xml"/><Relationship Id="rId89" Type="http://schemas.openxmlformats.org/officeDocument/2006/relationships/slide" Target="slides/slide85.xml"/><Relationship Id="rId88" Type="http://schemas.openxmlformats.org/officeDocument/2006/relationships/slide" Target="slides/slide84.xml"/><Relationship Id="rId87" Type="http://schemas.openxmlformats.org/officeDocument/2006/relationships/slide" Target="slides/slide83.xml"/><Relationship Id="rId86" Type="http://schemas.openxmlformats.org/officeDocument/2006/relationships/slide" Target="slides/slide82.xml"/><Relationship Id="rId85" Type="http://schemas.openxmlformats.org/officeDocument/2006/relationships/slide" Target="slides/slide81.xml"/><Relationship Id="rId84" Type="http://schemas.openxmlformats.org/officeDocument/2006/relationships/slide" Target="slides/slide80.xml"/><Relationship Id="rId83" Type="http://schemas.openxmlformats.org/officeDocument/2006/relationships/slide" Target="slides/slide79.xml"/><Relationship Id="rId82" Type="http://schemas.openxmlformats.org/officeDocument/2006/relationships/slide" Target="slides/slide78.xml"/><Relationship Id="rId81" Type="http://schemas.openxmlformats.org/officeDocument/2006/relationships/slide" Target="slides/slide77.xml"/><Relationship Id="rId80" Type="http://schemas.openxmlformats.org/officeDocument/2006/relationships/slide" Target="slides/slide76.xml"/><Relationship Id="rId8" Type="http://schemas.openxmlformats.org/officeDocument/2006/relationships/slide" Target="slides/slide4.xml"/><Relationship Id="rId79" Type="http://schemas.openxmlformats.org/officeDocument/2006/relationships/slide" Target="slides/slide75.xml"/><Relationship Id="rId78" Type="http://schemas.openxmlformats.org/officeDocument/2006/relationships/slide" Target="slides/slide74.xml"/><Relationship Id="rId77" Type="http://schemas.openxmlformats.org/officeDocument/2006/relationships/slide" Target="slides/slide73.xml"/><Relationship Id="rId76" Type="http://schemas.openxmlformats.org/officeDocument/2006/relationships/slide" Target="slides/slide72.xml"/><Relationship Id="rId75" Type="http://schemas.openxmlformats.org/officeDocument/2006/relationships/slide" Target="slides/slide71.xml"/><Relationship Id="rId74" Type="http://schemas.openxmlformats.org/officeDocument/2006/relationships/slide" Target="slides/slide70.xml"/><Relationship Id="rId73" Type="http://schemas.openxmlformats.org/officeDocument/2006/relationships/slide" Target="slides/slide69.xml"/><Relationship Id="rId72" Type="http://schemas.openxmlformats.org/officeDocument/2006/relationships/slide" Target="slides/slide68.xml"/><Relationship Id="rId71" Type="http://schemas.openxmlformats.org/officeDocument/2006/relationships/slide" Target="slides/slide67.xml"/><Relationship Id="rId70" Type="http://schemas.openxmlformats.org/officeDocument/2006/relationships/slide" Target="slides/slide66.xml"/><Relationship Id="rId7" Type="http://schemas.openxmlformats.org/officeDocument/2006/relationships/slide" Target="slides/slide3.xml"/><Relationship Id="rId69" Type="http://schemas.openxmlformats.org/officeDocument/2006/relationships/slide" Target="slides/slide65.xml"/><Relationship Id="rId68" Type="http://schemas.openxmlformats.org/officeDocument/2006/relationships/slide" Target="slides/slide64.xml"/><Relationship Id="rId67" Type="http://schemas.openxmlformats.org/officeDocument/2006/relationships/slide" Target="slides/slide63.xml"/><Relationship Id="rId66" Type="http://schemas.openxmlformats.org/officeDocument/2006/relationships/slide" Target="slides/slide62.xml"/><Relationship Id="rId65" Type="http://schemas.openxmlformats.org/officeDocument/2006/relationships/slide" Target="slides/slide61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60" Type="http://schemas.openxmlformats.org/officeDocument/2006/relationships/slide" Target="slides/slide56.xml"/><Relationship Id="rId6" Type="http://schemas.openxmlformats.org/officeDocument/2006/relationships/slide" Target="slides/slide2.xml"/><Relationship Id="rId59" Type="http://schemas.openxmlformats.org/officeDocument/2006/relationships/slide" Target="slides/slide55.xml"/><Relationship Id="rId58" Type="http://schemas.openxmlformats.org/officeDocument/2006/relationships/slide" Target="slides/slide54.xml"/><Relationship Id="rId57" Type="http://schemas.openxmlformats.org/officeDocument/2006/relationships/slide" Target="slides/slide53.xml"/><Relationship Id="rId56" Type="http://schemas.openxmlformats.org/officeDocument/2006/relationships/slide" Target="slides/slide52.xml"/><Relationship Id="rId55" Type="http://schemas.openxmlformats.org/officeDocument/2006/relationships/slide" Target="slides/slide51.xml"/><Relationship Id="rId54" Type="http://schemas.openxmlformats.org/officeDocument/2006/relationships/slide" Target="slides/slide50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1" Type="http://schemas.openxmlformats.org/officeDocument/2006/relationships/tableStyles" Target="tableStyles.xml"/><Relationship Id="rId120" Type="http://schemas.openxmlformats.org/officeDocument/2006/relationships/viewProps" Target="viewProps.xml"/><Relationship Id="rId12" Type="http://schemas.openxmlformats.org/officeDocument/2006/relationships/slide" Target="slides/slide8.xml"/><Relationship Id="rId119" Type="http://schemas.openxmlformats.org/officeDocument/2006/relationships/presProps" Target="presProps.xml"/><Relationship Id="rId118" Type="http://schemas.openxmlformats.org/officeDocument/2006/relationships/slide" Target="slides/slide114.xml"/><Relationship Id="rId117" Type="http://schemas.openxmlformats.org/officeDocument/2006/relationships/slide" Target="slides/slide113.xml"/><Relationship Id="rId116" Type="http://schemas.openxmlformats.org/officeDocument/2006/relationships/slide" Target="slides/slide112.xml"/><Relationship Id="rId115" Type="http://schemas.openxmlformats.org/officeDocument/2006/relationships/slide" Target="slides/slide111.xml"/><Relationship Id="rId114" Type="http://schemas.openxmlformats.org/officeDocument/2006/relationships/slide" Target="slides/slide110.xml"/><Relationship Id="rId113" Type="http://schemas.openxmlformats.org/officeDocument/2006/relationships/slide" Target="slides/slide109.xml"/><Relationship Id="rId112" Type="http://schemas.openxmlformats.org/officeDocument/2006/relationships/slide" Target="slides/slide108.xml"/><Relationship Id="rId111" Type="http://schemas.openxmlformats.org/officeDocument/2006/relationships/slide" Target="slides/slide107.xml"/><Relationship Id="rId110" Type="http://schemas.openxmlformats.org/officeDocument/2006/relationships/slide" Target="slides/slide106.xml"/><Relationship Id="rId11" Type="http://schemas.openxmlformats.org/officeDocument/2006/relationships/slide" Target="slides/slide7.xml"/><Relationship Id="rId109" Type="http://schemas.openxmlformats.org/officeDocument/2006/relationships/slide" Target="slides/slide105.xml"/><Relationship Id="rId108" Type="http://schemas.openxmlformats.org/officeDocument/2006/relationships/slide" Target="slides/slide104.xml"/><Relationship Id="rId107" Type="http://schemas.openxmlformats.org/officeDocument/2006/relationships/slide" Target="slides/slide103.xml"/><Relationship Id="rId106" Type="http://schemas.openxmlformats.org/officeDocument/2006/relationships/slide" Target="slides/slide102.xml"/><Relationship Id="rId105" Type="http://schemas.openxmlformats.org/officeDocument/2006/relationships/slide" Target="slides/slide101.xml"/><Relationship Id="rId104" Type="http://schemas.openxmlformats.org/officeDocument/2006/relationships/slide" Target="slides/slide100.xml"/><Relationship Id="rId103" Type="http://schemas.openxmlformats.org/officeDocument/2006/relationships/slide" Target="slides/slide99.xml"/><Relationship Id="rId102" Type="http://schemas.openxmlformats.org/officeDocument/2006/relationships/slide" Target="slides/slide98.xml"/><Relationship Id="rId101" Type="http://schemas.openxmlformats.org/officeDocument/2006/relationships/slide" Target="slides/slide97.xml"/><Relationship Id="rId100" Type="http://schemas.openxmlformats.org/officeDocument/2006/relationships/slide" Target="slides/slide96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media/>
</file>

<file path=ppt/media/audio1.wav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jpe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53024D-5FCD-D142-BBE1-7B391F60AD8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91EEAC-CFEF-9647-876F-EABC6B8338D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0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2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3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4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5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6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7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8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9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0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2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3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2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3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4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5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6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7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8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0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2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3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4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5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6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7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8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0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2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3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4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5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6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7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8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0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2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3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4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5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6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7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8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Version History</a:t>
            </a:r>
            <a:endParaRPr lang="en-US" dirty="0"/>
          </a:p>
          <a:p>
            <a:endParaRPr lang="en-US" dirty="0"/>
          </a:p>
          <a:p>
            <a:r>
              <a:rPr lang="en-US" dirty="0"/>
              <a:t>8.1. Updates throughout, including a lot more animations.  These are the ppt files used to make Chapter 2 online lectures in Sept. 2020.</a:t>
            </a:r>
            <a:endParaRPr lang="en-US" dirty="0"/>
          </a:p>
          <a:p>
            <a:endParaRPr lang="en-US" dirty="0"/>
          </a:p>
          <a:p>
            <a:r>
              <a:rPr lang="en-US" dirty="0"/>
              <a:t>8.0  (April 2020)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All slides reformatted for 16:9 aspect ratio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All slides updated to 8</a:t>
            </a:r>
            <a:r>
              <a:rPr lang="en-US" baseline="30000" dirty="0"/>
              <a:t>th</a:t>
            </a:r>
            <a:r>
              <a:rPr lang="en-US" dirty="0"/>
              <a:t> edition material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Use of Calibri font, rather that Gill Sans MT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Add LOTS more animation throughout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syntax cú pháp; </a:t>
            </a:r>
            <a:r>
              <a:rPr lang="en-US" altLang="en-US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delineated được phân định, </a:t>
            </a:r>
            <a:r>
              <a:rPr lang="en-US" altLang="en-US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semantics ngữ nghĩ, </a:t>
            </a:r>
            <a:r>
              <a:rPr lang="en-US" altLang="en-US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interoperability sự tương tác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Version History</a:t>
            </a:r>
            <a:endParaRPr lang="en-US" dirty="0"/>
          </a:p>
          <a:p>
            <a:endParaRPr lang="en-US" dirty="0"/>
          </a:p>
          <a:p>
            <a:r>
              <a:rPr lang="en-US" dirty="0"/>
              <a:t>7.01 (January 2020)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All slides reformatted for 16:9 aspect ratio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Use of Calibri font, rather that Gill Sans MT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Updated slide content for 2020 link technologies and applications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Add more animation throughout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New Master slide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Retired this slide, since telnet isn’t really used anymore, and few non https: mail servers around anymore....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slide retired, since there’s the Netflix example which is visually better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dirty="0"/>
              <a:t>This slide retired, since there’s the new Netflix example which is visually better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sym typeface="+mn-ea"/>
              </a:rPr>
              <a:t>reliable tin cậy; tolerate  tha thứ; </a:t>
            </a:r>
            <a:r>
              <a:rPr lang="en-US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sym typeface="+mn-ea"/>
              </a:rPr>
              <a:t>data integrity toàn vẹn dữ liệu; </a:t>
            </a:r>
            <a:r>
              <a:rPr lang="en-US" altLang="en-US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encryption mã hóa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ea typeface="MS PGothic" panose="020B0600070205080204" pitchFamily="34" charset="-128"/>
                <a:sym typeface="+mn-ea"/>
              </a:rPr>
              <a:t>common  chung, </a:t>
            </a:r>
            <a:r>
              <a:rPr lang="en-US" altLang="en-US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elastic đàn hồi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i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flow lưu lượng, congestion tắt nghẽn; connection-oriented định hướng kết nối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crashes sự cố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i="1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Persistent  kiên trì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notifying thông báo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interaction tương tác; notion khái niệm, track  theo dõi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re:</a:t>
            </a:r>
            <a:r>
              <a:rPr lang="en-US" baseline="0" dirty="0"/>
              <a:t> poor content providers – like in real-estate, location is everything.  servers want to be close to clients.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why minutes (recall earlier delay versus arrival rate curve from Chapter 1), utilization sử dụng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shortest job first: decreased average delay!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propagation: lan truyền, rapid nhanh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command yêu cầu; interaction  tương đương; closure khép kín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ea typeface="MS PGothic" panose="020B0600070205080204" pitchFamily="34" charset="-128"/>
                <a:cs typeface="Calibri" panose="020F0502020204030204" pitchFamily="34" charset="0"/>
                <a:sym typeface="+mn-ea"/>
              </a:rPr>
              <a:t>observations quan sát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1"/>
            <a:r>
              <a:rPr lang="en-US" altLang="en-US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canonical kinh điển; alias names tên bí danh; correspond  trao đổi; replicated  nhân rộng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ea typeface="MS PGothic" panose="020B0600070205080204" pitchFamily="34" charset="-128"/>
                <a:sym typeface="+mn-ea"/>
              </a:rPr>
              <a:t>paradigm mô hình, </a:t>
            </a:r>
            <a:r>
              <a:rPr lang="en-US" altLang="en-US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scaling qui mô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interacts  tương tác; </a:t>
            </a:r>
            <a:r>
              <a:rPr lang="en-US" altLang="en-US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humongous  khổng lồ; </a:t>
            </a:r>
            <a:r>
              <a:rPr lang="en-US" altLang="en-US" i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trillions</a:t>
            </a:r>
            <a:r>
              <a:rPr lang="en-US" altLang="en-US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  nghìn tỉ; </a:t>
            </a:r>
            <a:r>
              <a:rPr lang="en-US" altLang="en-US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responsible  chịu trách nhiệm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approximation xấp xỉ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i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incredibly  vô cùng; </a:t>
            </a:r>
            <a:r>
              <a:rPr lang="en-US" altLang="ja-JP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replicated  nhân rộng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ea typeface="MS PGothic" panose="020B0600070205080204" pitchFamily="34" charset="-128"/>
                <a:cs typeface="Calibri" panose="020F0502020204030204" pitchFamily="34" charset="0"/>
                <a:sym typeface="+mn-ea"/>
              </a:rPr>
              <a:t>resolution độ phân giải; iterated  truy vấn lại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ea typeface="MS PGothic" panose="020B0600070205080204" pitchFamily="34" charset="-128"/>
                <a:cs typeface="Calibri" panose="020F0502020204030204" pitchFamily="34" charset="0"/>
                <a:sym typeface="+mn-ea"/>
              </a:rPr>
              <a:t>recursive đệ quy; </a:t>
            </a:r>
            <a:r>
              <a:rPr lang="en-US" altLang="en-US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burden gánh năng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arbitrary = any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burden dồi dào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kern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sym typeface="+mn-ea"/>
              </a:rPr>
              <a:t>analogous  as the same, shoves as puss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3" name="Rectangle 7"/>
          <p:cNvSpPr txBox="1">
            <a:spLocks noGrp="1" noChangeArrowheads="1"/>
          </p:cNvSpPr>
          <p:nvPr/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649" tIns="48325" rIns="96649" bIns="48325" anchor="b"/>
          <a:lstStyle>
            <a:lvl1pPr defTabSz="967105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67105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67105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67105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67105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6710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6710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6710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6710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58888FC7-8584-A54F-A1F0-E9C044658D3E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129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12995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a typeface="MS PGothic" panose="020B0600070205080204" pitchFamily="34" charset="-128"/>
              </a:rPr>
              <a:t>Akamai: 100,000+ servers in 1000+ clusters in 1000+ networks in 70+ countries serving trillions of requests a day.</a:t>
            </a:r>
            <a:endParaRPr lang="en-US" altLang="en-US">
              <a:ea typeface="MS PGothic" panose="020B0600070205080204" pitchFamily="34" charset="-128"/>
            </a:endParaRPr>
          </a:p>
          <a:p>
            <a:endParaRPr lang="en-US" altLang="en-US">
              <a:ea typeface="MS PGothic" panose="020B0600070205080204" pitchFamily="34" charset="-128"/>
            </a:endParaRPr>
          </a:p>
          <a:p>
            <a:r>
              <a:rPr lang="en-US" altLang="en-US">
                <a:ea typeface="MS PGothic" panose="020B0600070205080204" pitchFamily="34" charset="-128"/>
              </a:rPr>
              <a:t>How many people use Netflix?</a:t>
            </a:r>
            <a:endParaRPr lang="en-US" altLang="en-US">
              <a:ea typeface="MS PGothic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1" name="Rectangle 7"/>
          <p:cNvSpPr txBox="1">
            <a:spLocks noGrp="1" noChangeArrowheads="1"/>
          </p:cNvSpPr>
          <p:nvPr/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649" tIns="48325" rIns="96649" bIns="48325" anchor="b"/>
          <a:lstStyle>
            <a:lvl1pPr defTabSz="967105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67105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67105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67105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67105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6710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6710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6710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6710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6710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E157223-41AB-CB48-9D29-70289FC738BB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150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150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a typeface="MS PGothic" panose="020B0600070205080204" pitchFamily="34" charset="-128"/>
              </a:rPr>
              <a:t>peak load: 7million viewers, 2 Tbytes via </a:t>
            </a:r>
            <a:endParaRPr lang="en-US" altLang="en-US">
              <a:ea typeface="MS PGothic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00A3"/>
          </a:solidFill>
          <a:latin typeface="+mj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Introduction: 1-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0000A3"/>
          </a:solidFill>
          <a:latin typeface="+mn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4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4.xml"/></Relationships>
</file>

<file path=ppt/slides/_rels/slide1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4.png"/><Relationship Id="rId1" Type="http://schemas.openxmlformats.org/officeDocument/2006/relationships/image" Target="../media/image24.png"/></Relationships>
</file>

<file path=ppt/slides/_rels/slide1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4.png"/><Relationship Id="rId1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4.png"/><Relationship Id="rId1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2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6.png"/><Relationship Id="rId1" Type="http://schemas.openxmlformats.org/officeDocument/2006/relationships/image" Target="../media/image24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4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6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7.png"/><Relationship Id="rId1" Type="http://schemas.openxmlformats.org/officeDocument/2006/relationships/image" Target="../media/image24.png"/></Relationships>
</file>

<file path=ppt/slides/_rels/slide3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7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slides/_rels/slide3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8.xml"/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image" Target="../media/image3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4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4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4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jpe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11.png"/><Relationship Id="rId8" Type="http://schemas.openxmlformats.org/officeDocument/2006/relationships/image" Target="../media/image10.png"/><Relationship Id="rId7" Type="http://schemas.openxmlformats.org/officeDocument/2006/relationships/image" Target="../media/image9.png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3" Type="http://schemas.openxmlformats.org/officeDocument/2006/relationships/notesSlide" Target="../notesSlides/notesSlide5.xml"/><Relationship Id="rId22" Type="http://schemas.openxmlformats.org/officeDocument/2006/relationships/slideLayout" Target="../slideLayouts/slideLayout3.xml"/><Relationship Id="rId21" Type="http://schemas.openxmlformats.org/officeDocument/2006/relationships/image" Target="../media/image23.png"/><Relationship Id="rId20" Type="http://schemas.openxmlformats.org/officeDocument/2006/relationships/image" Target="../media/image22.png"/><Relationship Id="rId2" Type="http://schemas.openxmlformats.org/officeDocument/2006/relationships/image" Target="../media/image4.png"/><Relationship Id="rId19" Type="http://schemas.openxmlformats.org/officeDocument/2006/relationships/image" Target="../media/image21.png"/><Relationship Id="rId18" Type="http://schemas.openxmlformats.org/officeDocument/2006/relationships/image" Target="../media/image20.png"/><Relationship Id="rId17" Type="http://schemas.openxmlformats.org/officeDocument/2006/relationships/image" Target="../media/image19.png"/><Relationship Id="rId16" Type="http://schemas.openxmlformats.org/officeDocument/2006/relationships/image" Target="../media/image18.png"/><Relationship Id="rId15" Type="http://schemas.openxmlformats.org/officeDocument/2006/relationships/image" Target="../media/image17.png"/><Relationship Id="rId14" Type="http://schemas.openxmlformats.org/officeDocument/2006/relationships/image" Target="../media/image16.png"/><Relationship Id="rId13" Type="http://schemas.openxmlformats.org/officeDocument/2006/relationships/image" Target="../media/image15.png"/><Relationship Id="rId12" Type="http://schemas.openxmlformats.org/officeDocument/2006/relationships/image" Target="../media/image14.png"/><Relationship Id="rId11" Type="http://schemas.openxmlformats.org/officeDocument/2006/relationships/image" Target="../media/image13.png"/><Relationship Id="rId10" Type="http://schemas.openxmlformats.org/officeDocument/2006/relationships/image" Target="../media/image12.png"/><Relationship Id="rId1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4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2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image" Target="../media/image24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6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24.png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7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jpe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11.png"/><Relationship Id="rId8" Type="http://schemas.openxmlformats.org/officeDocument/2006/relationships/image" Target="../media/image10.png"/><Relationship Id="rId7" Type="http://schemas.openxmlformats.org/officeDocument/2006/relationships/image" Target="../media/image9.png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3" Type="http://schemas.openxmlformats.org/officeDocument/2006/relationships/notesSlide" Target="../notesSlides/notesSlide6.xml"/><Relationship Id="rId22" Type="http://schemas.openxmlformats.org/officeDocument/2006/relationships/slideLayout" Target="../slideLayouts/slideLayout3.xml"/><Relationship Id="rId21" Type="http://schemas.openxmlformats.org/officeDocument/2006/relationships/image" Target="../media/image23.png"/><Relationship Id="rId20" Type="http://schemas.openxmlformats.org/officeDocument/2006/relationships/image" Target="../media/image22.png"/><Relationship Id="rId2" Type="http://schemas.openxmlformats.org/officeDocument/2006/relationships/image" Target="../media/image4.png"/><Relationship Id="rId19" Type="http://schemas.openxmlformats.org/officeDocument/2006/relationships/image" Target="../media/image21.png"/><Relationship Id="rId18" Type="http://schemas.openxmlformats.org/officeDocument/2006/relationships/image" Target="../media/image20.png"/><Relationship Id="rId17" Type="http://schemas.openxmlformats.org/officeDocument/2006/relationships/image" Target="../media/image19.png"/><Relationship Id="rId16" Type="http://schemas.openxmlformats.org/officeDocument/2006/relationships/image" Target="../media/image18.png"/><Relationship Id="rId15" Type="http://schemas.openxmlformats.org/officeDocument/2006/relationships/image" Target="../media/image17.png"/><Relationship Id="rId14" Type="http://schemas.openxmlformats.org/officeDocument/2006/relationships/image" Target="../media/image16.png"/><Relationship Id="rId13" Type="http://schemas.openxmlformats.org/officeDocument/2006/relationships/image" Target="../media/image15.png"/><Relationship Id="rId12" Type="http://schemas.openxmlformats.org/officeDocument/2006/relationships/image" Target="../media/image14.png"/><Relationship Id="rId11" Type="http://schemas.openxmlformats.org/officeDocument/2006/relationships/image" Target="../media/image13.png"/><Relationship Id="rId10" Type="http://schemas.openxmlformats.org/officeDocument/2006/relationships/image" Target="../media/image12.png"/><Relationship Id="rId1" Type="http://schemas.openxmlformats.org/officeDocument/2006/relationships/image" Target="../media/image3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0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5.jpe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2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6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7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4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6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6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4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7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4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12.png"/><Relationship Id="rId8" Type="http://schemas.openxmlformats.org/officeDocument/2006/relationships/image" Target="../media/image10.png"/><Relationship Id="rId7" Type="http://schemas.openxmlformats.org/officeDocument/2006/relationships/image" Target="../media/image9.png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3" Type="http://schemas.openxmlformats.org/officeDocument/2006/relationships/notesSlide" Target="../notesSlides/notesSlide7.xml"/><Relationship Id="rId22" Type="http://schemas.openxmlformats.org/officeDocument/2006/relationships/slideLayout" Target="../slideLayouts/slideLayout3.xml"/><Relationship Id="rId21" Type="http://schemas.openxmlformats.org/officeDocument/2006/relationships/image" Target="../media/image15.png"/><Relationship Id="rId20" Type="http://schemas.openxmlformats.org/officeDocument/2006/relationships/image" Target="../media/image11.png"/><Relationship Id="rId2" Type="http://schemas.openxmlformats.org/officeDocument/2006/relationships/image" Target="../media/image4.png"/><Relationship Id="rId19" Type="http://schemas.openxmlformats.org/officeDocument/2006/relationships/image" Target="../media/image23.png"/><Relationship Id="rId18" Type="http://schemas.openxmlformats.org/officeDocument/2006/relationships/image" Target="../media/image22.png"/><Relationship Id="rId17" Type="http://schemas.openxmlformats.org/officeDocument/2006/relationships/image" Target="../media/image21.png"/><Relationship Id="rId16" Type="http://schemas.openxmlformats.org/officeDocument/2006/relationships/image" Target="../media/image20.png"/><Relationship Id="rId15" Type="http://schemas.openxmlformats.org/officeDocument/2006/relationships/image" Target="../media/image19.png"/><Relationship Id="rId14" Type="http://schemas.openxmlformats.org/officeDocument/2006/relationships/image" Target="../media/image18.png"/><Relationship Id="rId13" Type="http://schemas.openxmlformats.org/officeDocument/2006/relationships/image" Target="../media/image17.png"/><Relationship Id="rId12" Type="http://schemas.openxmlformats.org/officeDocument/2006/relationships/image" Target="../media/image16.png"/><Relationship Id="rId11" Type="http://schemas.openxmlformats.org/officeDocument/2006/relationships/image" Target="../media/image14.png"/><Relationship Id="rId10" Type="http://schemas.openxmlformats.org/officeDocument/2006/relationships/image" Target="../media/image13.png"/><Relationship Id="rId1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4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jpeg"/></Relationships>
</file>

<file path=ppt/slides/_rels/slide75.xml.rels><?xml version="1.0" encoding="UTF-8" standalone="yes"?>
<Relationships xmlns="http://schemas.openxmlformats.org/package/2006/relationships"><Relationship Id="rId9" Type="http://schemas.openxmlformats.org/officeDocument/2006/relationships/image" Target="../media/image12.png"/><Relationship Id="rId8" Type="http://schemas.openxmlformats.org/officeDocument/2006/relationships/image" Target="../media/image10.png"/><Relationship Id="rId7" Type="http://schemas.openxmlformats.org/officeDocument/2006/relationships/image" Target="../media/image9.png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3" Type="http://schemas.openxmlformats.org/officeDocument/2006/relationships/notesSlide" Target="../notesSlides/notesSlide75.xml"/><Relationship Id="rId22" Type="http://schemas.openxmlformats.org/officeDocument/2006/relationships/slideLayout" Target="../slideLayouts/slideLayout3.xml"/><Relationship Id="rId21" Type="http://schemas.openxmlformats.org/officeDocument/2006/relationships/image" Target="../media/image15.png"/><Relationship Id="rId20" Type="http://schemas.openxmlformats.org/officeDocument/2006/relationships/image" Target="../media/image11.png"/><Relationship Id="rId2" Type="http://schemas.openxmlformats.org/officeDocument/2006/relationships/image" Target="../media/image4.png"/><Relationship Id="rId19" Type="http://schemas.openxmlformats.org/officeDocument/2006/relationships/image" Target="../media/image23.png"/><Relationship Id="rId18" Type="http://schemas.openxmlformats.org/officeDocument/2006/relationships/image" Target="../media/image22.png"/><Relationship Id="rId17" Type="http://schemas.openxmlformats.org/officeDocument/2006/relationships/image" Target="../media/image21.png"/><Relationship Id="rId16" Type="http://schemas.openxmlformats.org/officeDocument/2006/relationships/image" Target="../media/image20.png"/><Relationship Id="rId15" Type="http://schemas.openxmlformats.org/officeDocument/2006/relationships/image" Target="../media/image19.png"/><Relationship Id="rId14" Type="http://schemas.openxmlformats.org/officeDocument/2006/relationships/image" Target="../media/image18.png"/><Relationship Id="rId13" Type="http://schemas.openxmlformats.org/officeDocument/2006/relationships/image" Target="../media/image17.png"/><Relationship Id="rId12" Type="http://schemas.openxmlformats.org/officeDocument/2006/relationships/image" Target="../media/image16.png"/><Relationship Id="rId11" Type="http://schemas.openxmlformats.org/officeDocument/2006/relationships/image" Target="../media/image14.png"/><Relationship Id="rId10" Type="http://schemas.openxmlformats.org/officeDocument/2006/relationships/image" Target="../media/image13.png"/><Relationship Id="rId1" Type="http://schemas.openxmlformats.org/officeDocument/2006/relationships/image" Target="../media/image3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6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4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7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4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8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4.png"/></Relationships>
</file>

<file path=ppt/slides/_rels/slide7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9.xml"/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38.emf"/><Relationship Id="rId1" Type="http://schemas.openxmlformats.org/officeDocument/2006/relationships/oleObject" Target="../embeddings/oleObject1.bin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0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39.png"/><Relationship Id="rId2" Type="http://schemas.openxmlformats.org/officeDocument/2006/relationships/image" Target="../media/image24.png"/><Relationship Id="rId1" Type="http://schemas.openxmlformats.org/officeDocument/2006/relationships/image" Target="../media/image33.png"/></Relationships>
</file>

<file path=ppt/slides/_rels/slide8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1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image" Target="../media/image33.png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3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24.png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4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jpeg"/></Relationships>
</file>

<file path=ppt/slides/_rels/slide8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5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45.png"/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image" Target="../media/image42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6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6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7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6.png"/></Relationships>
</file>

<file path=ppt/slides/_rels/slide8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8.jpeg"/><Relationship Id="rId1" Type="http://schemas.openxmlformats.org/officeDocument/2006/relationships/image" Target="../media/image47.png"/></Relationships>
</file>

<file path=ppt/slides/_rels/slide8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8.jpeg"/><Relationship Id="rId1" Type="http://schemas.openxmlformats.org/officeDocument/2006/relationships/image" Target="../media/image4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4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9.jpeg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0.png"/></Relationships>
</file>

<file path=ppt/slides/_rels/slide9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1.png"/><Relationship Id="rId1" Type="http://schemas.openxmlformats.org/officeDocument/2006/relationships/image" Target="../media/image50.png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3.png"/><Relationship Id="rId1" Type="http://schemas.openxmlformats.org/officeDocument/2006/relationships/image" Target="../media/image52.png"/></Relationships>
</file>

<file path=ppt/slides/_rels/slide9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6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57.jpeg"/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image" Target="../media/image54.png"/></Relationships>
</file>

<file path=ppt/slides/_rels/slide9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image" Target="../media/image54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8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jpe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325035" y="561975"/>
            <a:ext cx="5378450" cy="172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ct val="85000"/>
              </a:lnSpc>
            </a:pPr>
            <a:r>
              <a:rPr lang="en-US" altLang="en-US" sz="5400" b="1" dirty="0">
                <a:solidFill>
                  <a:srgbClr val="000099"/>
                </a:solidFill>
                <a:latin typeface="+mj-lt"/>
              </a:rPr>
              <a:t>Chapter 2</a:t>
            </a:r>
            <a:br>
              <a:rPr lang="en-US" altLang="en-US" sz="6000" b="1" dirty="0">
                <a:solidFill>
                  <a:srgbClr val="000099"/>
                </a:solidFill>
                <a:latin typeface="+mj-lt"/>
              </a:rPr>
            </a:br>
            <a:r>
              <a:rPr lang="en-US" altLang="en-US" sz="5400" b="1" dirty="0">
                <a:solidFill>
                  <a:srgbClr val="000099"/>
                </a:solidFill>
                <a:latin typeface="+mj-lt"/>
              </a:rPr>
              <a:t>Application Layer</a:t>
            </a:r>
            <a:endParaRPr lang="en-US" altLang="en-US" sz="5400" b="1" dirty="0">
              <a:solidFill>
                <a:srgbClr val="000099"/>
              </a:solidFill>
              <a:latin typeface="+mj-lt"/>
            </a:endParaRP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1350014" y="2647662"/>
            <a:ext cx="5378450" cy="1629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dirty="0">
                <a:latin typeface="+mn-lt"/>
              </a:rPr>
              <a:t>A note on the use of these PowerPoint slides:</a:t>
            </a:r>
            <a:endParaRPr lang="en-US" altLang="en-US" sz="1800" dirty="0">
              <a:latin typeface="+mn-lt"/>
            </a:endParaRPr>
          </a:p>
          <a:p>
            <a:r>
              <a:rPr lang="en-US" altLang="en-US" sz="1400" dirty="0">
                <a:latin typeface="+mn-lt"/>
              </a:rPr>
              <a:t>We’</a:t>
            </a:r>
            <a:r>
              <a:rPr lang="en-US" altLang="ja-JP" sz="1400" dirty="0">
                <a:latin typeface="+mn-lt"/>
              </a:rPr>
              <a:t>re making these slides freely available to all (faculty, students, readers). They’re in PowerPoint form so you see the animations; and can add, modify, and delete slides  (including this one) and slide content to suit your needs. They obviously represent a </a:t>
            </a:r>
            <a:r>
              <a:rPr lang="en-US" altLang="ja-JP" sz="1400" i="1" dirty="0">
                <a:latin typeface="+mn-lt"/>
              </a:rPr>
              <a:t>lot</a:t>
            </a:r>
            <a:r>
              <a:rPr lang="en-US" altLang="ja-JP" sz="1400" dirty="0">
                <a:latin typeface="+mn-lt"/>
              </a:rPr>
              <a:t> of work on our part. In return for use, we only ask the following:</a:t>
            </a:r>
            <a:endParaRPr lang="en-US" altLang="ja-JP" sz="1400" dirty="0">
              <a:latin typeface="+mn-lt"/>
            </a:endParaRPr>
          </a:p>
          <a:p>
            <a:pPr>
              <a:lnSpc>
                <a:spcPct val="85000"/>
              </a:lnSpc>
            </a:pPr>
            <a:endParaRPr lang="en-US" altLang="en-US" sz="1400" dirty="0"/>
          </a:p>
        </p:txBody>
      </p:sp>
      <p:sp>
        <p:nvSpPr>
          <p:cNvPr id="8" name="Text Box 7"/>
          <p:cNvSpPr txBox="1">
            <a:spLocks noChangeArrowheads="1"/>
          </p:cNvSpPr>
          <p:nvPr/>
        </p:nvSpPr>
        <p:spPr bwMode="auto">
          <a:xfrm>
            <a:off x="1325035" y="3894603"/>
            <a:ext cx="5378450" cy="263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3355" indent="-173355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85000"/>
              </a:lnSpc>
            </a:pPr>
            <a:endParaRPr lang="en-US" altLang="en-US" sz="1400" dirty="0">
              <a:latin typeface="Gill Sans MT" panose="020B0502020104020203" pitchFamily="34" charset="77"/>
            </a:endParaRPr>
          </a:p>
          <a:p>
            <a:pPr marL="290830" indent="-168275">
              <a:buClr>
                <a:srgbClr val="0000A8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altLang="en-US" sz="1400" dirty="0">
                <a:latin typeface="+mn-lt"/>
                <a:cs typeface="Calibri" panose="020F0502020204030204" pitchFamily="34" charset="0"/>
              </a:rPr>
              <a:t>If you use these slides (e.g., in a class) that you mention their source (after all, we’</a:t>
            </a:r>
            <a:r>
              <a:rPr lang="en-US" altLang="ja-JP" sz="1400" dirty="0">
                <a:latin typeface="+mn-lt"/>
                <a:cs typeface="Calibri" panose="020F0502020204030204" pitchFamily="34" charset="0"/>
              </a:rPr>
              <a:t>d like people to use our book!)</a:t>
            </a:r>
            <a:endParaRPr lang="en-US" altLang="ja-JP" sz="1400" dirty="0">
              <a:latin typeface="+mn-lt"/>
              <a:cs typeface="Calibri" panose="020F0502020204030204" pitchFamily="34" charset="0"/>
            </a:endParaRPr>
          </a:p>
          <a:p>
            <a:pPr marL="290830" indent="-168275">
              <a:buClr>
                <a:srgbClr val="0000A8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altLang="en-US" sz="1400" dirty="0">
                <a:latin typeface="+mn-lt"/>
                <a:cs typeface="Calibri" panose="020F0502020204030204" pitchFamily="34" charset="0"/>
              </a:rPr>
              <a:t>If you post any slides on a www site, that you note that they are adapted from (or perhaps identical to) our slides, and note our copyright of this material.</a:t>
            </a:r>
            <a:endParaRPr lang="en-US" altLang="en-US" sz="1400" dirty="0">
              <a:latin typeface="+mn-lt"/>
              <a:cs typeface="Calibri" panose="020F0502020204030204" pitchFamily="34" charset="0"/>
            </a:endParaRPr>
          </a:p>
          <a:p>
            <a:pPr>
              <a:lnSpc>
                <a:spcPct val="85000"/>
              </a:lnSpc>
              <a:buClr>
                <a:schemeClr val="accent2"/>
              </a:buClr>
              <a:buFont typeface="Wingdings" panose="05000000000000000000" pitchFamily="2" charset="2"/>
              <a:buNone/>
            </a:pPr>
            <a:endParaRPr lang="en-US" altLang="en-US" sz="1400" dirty="0">
              <a:latin typeface="+mn-lt"/>
            </a:endParaRPr>
          </a:p>
          <a:p>
            <a:pPr marL="15875" indent="0">
              <a:lnSpc>
                <a:spcPct val="85000"/>
              </a:lnSpc>
              <a:buClr>
                <a:schemeClr val="accent2"/>
              </a:buClr>
              <a:buFont typeface="Wingdings" panose="05000000000000000000" pitchFamily="2" charset="2"/>
              <a:buNone/>
            </a:pPr>
            <a:r>
              <a:rPr lang="en-US" altLang="en-US" sz="1400" dirty="0">
                <a:latin typeface="+mn-lt"/>
              </a:rPr>
              <a:t>For a revision history, see the slide note for this page. </a:t>
            </a:r>
            <a:endParaRPr lang="en-US" altLang="en-US" sz="1400" dirty="0">
              <a:latin typeface="+mn-lt"/>
            </a:endParaRPr>
          </a:p>
          <a:p>
            <a:pPr marL="15875" indent="0">
              <a:lnSpc>
                <a:spcPct val="85000"/>
              </a:lnSpc>
              <a:buClr>
                <a:schemeClr val="accent2"/>
              </a:buClr>
              <a:buFont typeface="Wingdings" panose="05000000000000000000" pitchFamily="2" charset="2"/>
              <a:buNone/>
            </a:pPr>
            <a:endParaRPr lang="en-US" altLang="en-US" sz="1400" dirty="0">
              <a:latin typeface="+mn-lt"/>
            </a:endParaRPr>
          </a:p>
          <a:p>
            <a:pPr marL="15875" indent="0">
              <a:lnSpc>
                <a:spcPct val="85000"/>
              </a:lnSpc>
              <a:buClr>
                <a:schemeClr val="accent2"/>
              </a:buClr>
              <a:buFont typeface="Wingdings" panose="05000000000000000000" pitchFamily="2" charset="2"/>
              <a:buNone/>
            </a:pPr>
            <a:r>
              <a:rPr lang="en-US" altLang="en-US" sz="1400" dirty="0">
                <a:latin typeface="+mn-lt"/>
              </a:rPr>
              <a:t>Thanks and enjoy!  JFK/KWR</a:t>
            </a:r>
            <a:endParaRPr lang="en-US" altLang="en-US" sz="1400" dirty="0">
              <a:latin typeface="+mn-lt"/>
            </a:endParaRPr>
          </a:p>
          <a:p>
            <a:pPr>
              <a:lnSpc>
                <a:spcPct val="85000"/>
              </a:lnSpc>
            </a:pPr>
            <a:endParaRPr lang="en-US" altLang="en-US" sz="1400" dirty="0">
              <a:latin typeface="+mn-lt"/>
            </a:endParaRPr>
          </a:p>
          <a:p>
            <a:pPr>
              <a:lnSpc>
                <a:spcPct val="85000"/>
              </a:lnSpc>
            </a:pPr>
            <a:r>
              <a:rPr lang="en-US" altLang="en-US" sz="1400" dirty="0">
                <a:latin typeface="+mn-lt"/>
              </a:rPr>
              <a:t>     All material copyright 1996-2020</a:t>
            </a:r>
            <a:endParaRPr lang="en-US" altLang="en-US" sz="1400" dirty="0">
              <a:latin typeface="+mn-lt"/>
            </a:endParaRPr>
          </a:p>
          <a:p>
            <a:pPr>
              <a:lnSpc>
                <a:spcPct val="85000"/>
              </a:lnSpc>
            </a:pPr>
            <a:r>
              <a:rPr lang="en-US" altLang="en-US" sz="1400" dirty="0">
                <a:latin typeface="+mn-lt"/>
              </a:rPr>
              <a:t>     J.F Kurose and K.W. Ross, All Rights Reserved</a:t>
            </a:r>
            <a:endParaRPr lang="en-US" altLang="en-US" sz="1200" dirty="0">
              <a:latin typeface="+mn-l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981312" y="4289908"/>
            <a:ext cx="3981504" cy="286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ct val="85000"/>
              </a:lnSpc>
            </a:pPr>
            <a:r>
              <a:rPr lang="en-US" altLang="en-US" sz="2800" i="1" dirty="0">
                <a:solidFill>
                  <a:srgbClr val="0000A3"/>
                </a:solidFill>
                <a:latin typeface="+mn-lt"/>
              </a:rPr>
              <a:t>Computer Networking: A Top-Down Approach </a:t>
            </a:r>
            <a:br>
              <a:rPr lang="en-US" altLang="en-US" sz="2800" dirty="0">
                <a:solidFill>
                  <a:srgbClr val="008000"/>
                </a:solidFill>
                <a:latin typeface="+mn-lt"/>
              </a:rPr>
            </a:br>
            <a:r>
              <a:rPr lang="en-US" altLang="en-US" sz="1800" dirty="0">
                <a:latin typeface="+mn-lt"/>
              </a:rPr>
              <a:t>8</a:t>
            </a:r>
            <a:r>
              <a:rPr lang="en-US" altLang="en-US" sz="1800" baseline="30000" dirty="0">
                <a:latin typeface="+mn-lt"/>
              </a:rPr>
              <a:t>th</a:t>
            </a:r>
            <a:r>
              <a:rPr lang="en-US" altLang="en-US" sz="1800" dirty="0">
                <a:latin typeface="+mn-lt"/>
              </a:rPr>
              <a:t> edition     n </a:t>
            </a:r>
            <a:br>
              <a:rPr lang="en-US" altLang="en-US" sz="1800" dirty="0">
                <a:latin typeface="+mn-lt"/>
              </a:rPr>
            </a:br>
            <a:r>
              <a:rPr lang="en-US" altLang="en-US" sz="1800" dirty="0">
                <a:latin typeface="+mn-lt"/>
              </a:rPr>
              <a:t>Jim Kurose, Keith Ross</a:t>
            </a:r>
            <a:br>
              <a:rPr lang="en-US" altLang="en-US" sz="1800" dirty="0">
                <a:latin typeface="+mn-lt"/>
              </a:rPr>
            </a:br>
            <a:r>
              <a:rPr lang="en-US" altLang="en-US" sz="1800" dirty="0">
                <a:latin typeface="+mn-lt"/>
              </a:rPr>
              <a:t>Pearson, 2020</a:t>
            </a:r>
            <a:endParaRPr lang="en-US" altLang="en-US" sz="2000" dirty="0">
              <a:latin typeface="+mn-lt"/>
            </a:endParaRPr>
          </a:p>
        </p:txBody>
      </p:sp>
      <p:pic>
        <p:nvPicPr>
          <p:cNvPr id="12" name="Picture 11" descr="A picture containing outdoor, water, bridge, building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35257" y="887185"/>
            <a:ext cx="3040743" cy="380092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Addressing processes</a:t>
            </a:r>
            <a:endParaRPr lang="en-US" sz="4400" dirty="0"/>
          </a:p>
        </p:txBody>
      </p:sp>
      <p:sp>
        <p:nvSpPr>
          <p:cNvPr id="61" name="Rectangle 3"/>
          <p:cNvSpPr txBox="1">
            <a:spLocks noChangeArrowheads="1"/>
          </p:cNvSpPr>
          <p:nvPr/>
        </p:nvSpPr>
        <p:spPr>
          <a:xfrm>
            <a:off x="695101" y="1464896"/>
            <a:ext cx="4964479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to receive messages, process  must have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identifier</a:t>
            </a:r>
            <a:endParaRPr kumimoji="0" lang="en-US" altLang="en-US" sz="2800" b="0" i="1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host device has unique 32-bit IP address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1" u="sng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Q: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does  IP address of host on which process runs suffice for identifying the process?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2" name="Rectangle 4"/>
          <p:cNvSpPr txBox="1">
            <a:spLocks noChangeArrowheads="1"/>
          </p:cNvSpPr>
          <p:nvPr/>
        </p:nvSpPr>
        <p:spPr>
          <a:xfrm>
            <a:off x="6056491" y="1464896"/>
            <a:ext cx="5573224" cy="5218112"/>
          </a:xfrm>
          <a:prstGeom prst="rect">
            <a:avLst/>
          </a:prstGeom>
          <a:noFill/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identifier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includes both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IP address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and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port numbers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associated with process on host.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example port numbers: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HTTP server: 80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mail server: 25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to send HTTP message to </a:t>
            </a:r>
            <a:r>
              <a:rPr kumimoji="0" lang="en-US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gaia.cs.umass.edu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web server: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IP address: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128.119.245.12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port number: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80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more shortly…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3" name="Rectangle 3"/>
          <p:cNvSpPr>
            <a:spLocks noChangeArrowheads="1"/>
          </p:cNvSpPr>
          <p:nvPr/>
        </p:nvSpPr>
        <p:spPr bwMode="auto">
          <a:xfrm>
            <a:off x="562285" y="4507034"/>
            <a:ext cx="4314515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742950" marR="0" lvl="1" indent="-28575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1" u="sng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no,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many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processes can be running on same host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build="p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Socket programming 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sp>
        <p:nvSpPr>
          <p:cNvPr id="58" name="Rectangle 3"/>
          <p:cNvSpPr>
            <a:spLocks noGrp="1" noChangeArrowheads="1"/>
          </p:cNvSpPr>
          <p:nvPr>
            <p:ph idx="1"/>
          </p:nvPr>
        </p:nvSpPr>
        <p:spPr>
          <a:xfrm>
            <a:off x="838199" y="1513591"/>
            <a:ext cx="10798277" cy="1742641"/>
          </a:xfrm>
        </p:spPr>
        <p:txBody>
          <a:bodyPr>
            <a:normAutofit/>
          </a:bodyPr>
          <a:lstStyle/>
          <a:p>
            <a:pPr marL="342900" lvl="1" indent="-342900">
              <a:buSzPct val="65000"/>
              <a:buFont typeface="Wingdings" panose="05000000000000000000" pitchFamily="2" charset="2"/>
              <a:buNone/>
            </a:pPr>
            <a:r>
              <a:rPr lang="en-US" altLang="en-US" sz="3200" dirty="0">
                <a:solidFill>
                  <a:srgbClr val="22228B"/>
                </a:solidFill>
                <a:ea typeface="MS PGothic" panose="020B0600070205080204" pitchFamily="34" charset="-128"/>
              </a:rPr>
              <a:t>Two socket types for two transport services:</a:t>
            </a:r>
            <a:endParaRPr lang="en-US" altLang="en-US" sz="3200" dirty="0">
              <a:solidFill>
                <a:srgbClr val="22228B"/>
              </a:solidFill>
              <a:ea typeface="MS PGothic" panose="020B0600070205080204" pitchFamily="34" charset="-128"/>
            </a:endParaRPr>
          </a:p>
          <a:p>
            <a:pPr marL="631825" lvl="1" indent="-457200">
              <a:buSzPct val="100000"/>
              <a:buFont typeface="Wingdings" panose="05000000000000000000" pitchFamily="2" charset="2"/>
              <a:buChar char="§"/>
            </a:pPr>
            <a:r>
              <a:rPr lang="en-US" altLang="en-US" sz="3200" i="1" dirty="0">
                <a:solidFill>
                  <a:srgbClr val="CC0000"/>
                </a:solidFill>
                <a:ea typeface="MS PGothic" panose="020B0600070205080204" pitchFamily="34" charset="-128"/>
              </a:rPr>
              <a:t>UDP:</a:t>
            </a:r>
            <a:r>
              <a:rPr lang="en-US" altLang="en-US" sz="3200" dirty="0">
                <a:solidFill>
                  <a:srgbClr val="000000"/>
                </a:solidFill>
                <a:ea typeface="MS PGothic" panose="020B0600070205080204" pitchFamily="34" charset="-128"/>
              </a:rPr>
              <a:t> </a:t>
            </a:r>
            <a:r>
              <a:rPr lang="en-US" altLang="en-US" sz="3200" dirty="0">
                <a:ea typeface="MS PGothic" panose="020B0600070205080204" pitchFamily="34" charset="-128"/>
              </a:rPr>
              <a:t>unreliable datagram </a:t>
            </a:r>
            <a:endParaRPr lang="en-US" altLang="en-US" sz="3200" dirty="0">
              <a:ea typeface="MS PGothic" panose="020B0600070205080204" pitchFamily="34" charset="-128"/>
            </a:endParaRPr>
          </a:p>
          <a:p>
            <a:pPr marL="631825" lvl="1" indent="-457200">
              <a:buSzPct val="100000"/>
              <a:buFont typeface="Wingdings" panose="05000000000000000000" pitchFamily="2" charset="2"/>
              <a:buChar char="§"/>
            </a:pPr>
            <a:r>
              <a:rPr lang="en-US" altLang="en-US" sz="3200" i="1" dirty="0">
                <a:solidFill>
                  <a:srgbClr val="CC0000"/>
                </a:solidFill>
                <a:ea typeface="MS PGothic" panose="020B0600070205080204" pitchFamily="34" charset="-128"/>
              </a:rPr>
              <a:t>TCP:</a:t>
            </a:r>
            <a:r>
              <a:rPr lang="en-US" altLang="en-US" sz="3200" dirty="0">
                <a:ea typeface="MS PGothic" panose="020B0600070205080204" pitchFamily="34" charset="-128"/>
              </a:rPr>
              <a:t> reliable, byte stream-oriented</a:t>
            </a:r>
            <a:endParaRPr lang="en-US" altLang="en-US" dirty="0">
              <a:latin typeface="Gill Sans MT" panose="020B0502020104020203" pitchFamily="34" charset="77"/>
              <a:ea typeface="MS PGothic" panose="020B0600070205080204" pitchFamily="34" charset="-128"/>
            </a:endParaRPr>
          </a:p>
        </p:txBody>
      </p:sp>
      <p:sp>
        <p:nvSpPr>
          <p:cNvPr id="59" name="Rectangle 3"/>
          <p:cNvSpPr txBox="1">
            <a:spLocks noChangeArrowheads="1"/>
          </p:cNvSpPr>
          <p:nvPr/>
        </p:nvSpPr>
        <p:spPr bwMode="auto">
          <a:xfrm>
            <a:off x="878760" y="3291529"/>
            <a:ext cx="10798277" cy="34813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marL="342900" marR="0" lvl="1" indent="-34290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Application Example: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srgbClr val="0000A3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514350" marR="0" lvl="0" indent="-28765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+mj-lt"/>
              <a:buAutoNum type="arabicPeriod"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MS PGothic" panose="020B0600070205080204" pitchFamily="34" charset="-128"/>
              </a:rPr>
              <a:t>client reads a line of characters (data) from its keyboard and sends data to server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MS PGothic" panose="020B0600070205080204" pitchFamily="34" charset="-128"/>
            </a:endParaRPr>
          </a:p>
          <a:p>
            <a:pPr marL="514350" marR="0" lvl="0" indent="-28765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+mj-lt"/>
              <a:buAutoNum type="arabicPeriod"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MS PGothic" panose="020B0600070205080204" pitchFamily="34" charset="-128"/>
              </a:rPr>
              <a:t>server receives the data and converts characters to uppercase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MS PGothic" panose="020B0600070205080204" pitchFamily="34" charset="-128"/>
            </a:endParaRPr>
          </a:p>
          <a:p>
            <a:pPr marL="514350" marR="0" lvl="0" indent="-28765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+mj-lt"/>
              <a:buAutoNum type="arabicPeriod"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MS PGothic" panose="020B0600070205080204" pitchFamily="34" charset="-128"/>
              </a:rPr>
              <a:t>server sends modified data to client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MS PGothic" panose="020B0600070205080204" pitchFamily="34" charset="-128"/>
            </a:endParaRPr>
          </a:p>
          <a:p>
            <a:pPr marL="514350" marR="0" lvl="0" indent="-28765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+mj-lt"/>
              <a:buAutoNum type="arabicPeriod"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MS PGothic" panose="020B0600070205080204" pitchFamily="34" charset="-128"/>
              </a:rPr>
              <a:t>client receives modified data and displays line on its screen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MS PGothic" panose="020B0600070205080204" pitchFamily="34" charset="-128"/>
            </a:endParaRP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>
          <a:xfrm>
            <a:off x="804333" y="333288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Socket programming with UDP 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sp>
        <p:nvSpPr>
          <p:cNvPr id="8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714803" y="1318820"/>
            <a:ext cx="6363331" cy="485333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None/>
            </a:pPr>
            <a:r>
              <a:rPr lang="en-US" altLang="en-US" sz="3200" dirty="0">
                <a:solidFill>
                  <a:srgbClr val="CC0000"/>
                </a:solidFill>
                <a:ea typeface="MS PGothic" panose="020B0600070205080204" pitchFamily="34" charset="-128"/>
              </a:rPr>
              <a:t>UDP: </a:t>
            </a:r>
            <a:r>
              <a:rPr lang="en-US" altLang="en-US" sz="3200" dirty="0">
                <a:solidFill>
                  <a:srgbClr val="0000A3"/>
                </a:solidFill>
                <a:ea typeface="MS PGothic" panose="020B0600070205080204" pitchFamily="34" charset="-128"/>
              </a:rPr>
              <a:t>no “</a:t>
            </a:r>
            <a:r>
              <a:rPr lang="en-US" altLang="ja-JP" sz="3200" dirty="0">
                <a:solidFill>
                  <a:srgbClr val="0000A3"/>
                </a:solidFill>
                <a:ea typeface="MS PGothic" panose="020B0600070205080204" pitchFamily="34" charset="-128"/>
              </a:rPr>
              <a:t>connection” between client and server:</a:t>
            </a:r>
            <a:endParaRPr lang="en-US" altLang="ja-JP" sz="3200" dirty="0">
              <a:solidFill>
                <a:srgbClr val="0000A3"/>
              </a:solidFill>
              <a:ea typeface="MS PGothic" panose="020B0600070205080204" pitchFamily="34" charset="-128"/>
            </a:endParaRPr>
          </a:p>
          <a:p>
            <a:pPr marL="466725" indent="-292100">
              <a:spcBef>
                <a:spcPts val="400"/>
              </a:spcBef>
            </a:pPr>
            <a:r>
              <a:rPr lang="en-US" altLang="en-US" dirty="0">
                <a:ea typeface="MS PGothic" panose="020B0600070205080204" pitchFamily="34" charset="-128"/>
              </a:rPr>
              <a:t>no handshaking before sending data</a:t>
            </a:r>
            <a:endParaRPr lang="en-US" altLang="en-US" dirty="0">
              <a:ea typeface="MS PGothic" panose="020B0600070205080204" pitchFamily="34" charset="-128"/>
            </a:endParaRPr>
          </a:p>
          <a:p>
            <a:pPr marL="466725" indent="-292100">
              <a:spcBef>
                <a:spcPts val="400"/>
              </a:spcBef>
            </a:pPr>
            <a:r>
              <a:rPr lang="en-US" altLang="en-US" dirty="0">
                <a:ea typeface="MS PGothic" panose="020B0600070205080204" pitchFamily="34" charset="-128"/>
              </a:rPr>
              <a:t>sender explicitly attaches IP destination address and port # to each packet</a:t>
            </a:r>
            <a:endParaRPr lang="en-US" altLang="en-US" dirty="0">
              <a:ea typeface="MS PGothic" panose="020B0600070205080204" pitchFamily="34" charset="-128"/>
            </a:endParaRPr>
          </a:p>
          <a:p>
            <a:pPr marL="466725" indent="-292100">
              <a:spcBef>
                <a:spcPts val="400"/>
              </a:spcBef>
            </a:pPr>
            <a:r>
              <a:rPr lang="en-US" altLang="en-US" dirty="0">
                <a:ea typeface="MS PGothic" panose="020B0600070205080204" pitchFamily="34" charset="-128"/>
              </a:rPr>
              <a:t>receiver extracts sender IP address and port# from received packet</a:t>
            </a:r>
            <a:endParaRPr lang="en-US" altLang="en-US" dirty="0"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680936" y="4553087"/>
            <a:ext cx="10352496" cy="2177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UDP: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transmitted data may be lost or received out-of-order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0000A3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Application viewpoint: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6725" marR="0" lvl="0" indent="-29210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010086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UDP provides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unreliable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transfer  of groups of bytes (“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datagrams”)  between client and server processes</a:t>
            </a:r>
            <a:endParaRPr kumimoji="0" lang="en-US" altLang="ja-JP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Client/server socket interaction: UDP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grpSp>
        <p:nvGrpSpPr>
          <p:cNvPr id="37" name="Group 4"/>
          <p:cNvGrpSpPr/>
          <p:nvPr/>
        </p:nvGrpSpPr>
        <p:grpSpPr bwMode="auto">
          <a:xfrm>
            <a:off x="7008229" y="4140035"/>
            <a:ext cx="2211387" cy="2200275"/>
            <a:chOff x="3485" y="2494"/>
            <a:chExt cx="1393" cy="1386"/>
          </a:xfrm>
        </p:grpSpPr>
        <p:grpSp>
          <p:nvGrpSpPr>
            <p:cNvPr id="38" name="Group 5"/>
            <p:cNvGrpSpPr/>
            <p:nvPr/>
          </p:nvGrpSpPr>
          <p:grpSpPr bwMode="auto">
            <a:xfrm>
              <a:off x="3485" y="2964"/>
              <a:ext cx="1393" cy="916"/>
              <a:chOff x="3485" y="2964"/>
              <a:chExt cx="1393" cy="916"/>
            </a:xfrm>
          </p:grpSpPr>
          <p:sp>
            <p:nvSpPr>
              <p:cNvPr id="40" name="Text Box 6"/>
              <p:cNvSpPr txBox="1">
                <a:spLocks noChangeArrowheads="1"/>
              </p:cNvSpPr>
              <p:nvPr/>
            </p:nvSpPr>
            <p:spPr bwMode="auto">
              <a:xfrm>
                <a:off x="3509" y="3473"/>
                <a:ext cx="900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close</a:t>
                </a: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clientSocke</a:t>
                </a: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t</a:t>
                </a: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1" name="Line 7"/>
              <p:cNvSpPr>
                <a:spLocks noChangeShapeType="1"/>
              </p:cNvSpPr>
              <p:nvPr/>
            </p:nvSpPr>
            <p:spPr bwMode="auto">
              <a:xfrm>
                <a:off x="3867" y="3335"/>
                <a:ext cx="0" cy="204"/>
              </a:xfrm>
              <a:prstGeom prst="line">
                <a:avLst/>
              </a:prstGeom>
              <a:noFill/>
              <a:ln w="28575">
                <a:solidFill>
                  <a:srgbClr val="000099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" name="Text Box 8"/>
              <p:cNvSpPr txBox="1">
                <a:spLocks noChangeArrowheads="1"/>
              </p:cNvSpPr>
              <p:nvPr/>
            </p:nvSpPr>
            <p:spPr bwMode="auto">
              <a:xfrm>
                <a:off x="3485" y="2964"/>
                <a:ext cx="139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read datagram from</a:t>
                </a: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clientSocket</a:t>
                </a: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9" name="Line 9"/>
            <p:cNvSpPr>
              <a:spLocks noChangeShapeType="1"/>
            </p:cNvSpPr>
            <p:nvPr/>
          </p:nvSpPr>
          <p:spPr bwMode="auto">
            <a:xfrm>
              <a:off x="3864" y="2494"/>
              <a:ext cx="0" cy="522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45" name="Text Box 14"/>
          <p:cNvSpPr txBox="1">
            <a:spLocks noChangeArrowheads="1"/>
          </p:cNvSpPr>
          <p:nvPr/>
        </p:nvSpPr>
        <p:spPr bwMode="auto">
          <a:xfrm>
            <a:off x="7165392" y="1480972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878054" y="2115972"/>
            <a:ext cx="4198939" cy="2055813"/>
            <a:chOff x="6878054" y="2115972"/>
            <a:chExt cx="4198939" cy="2055813"/>
          </a:xfrm>
        </p:grpSpPr>
        <p:grpSp>
          <p:nvGrpSpPr>
            <p:cNvPr id="44" name="Group 11"/>
            <p:cNvGrpSpPr/>
            <p:nvPr/>
          </p:nvGrpSpPr>
          <p:grpSpPr bwMode="auto">
            <a:xfrm>
              <a:off x="6890754" y="2115972"/>
              <a:ext cx="3635376" cy="971550"/>
              <a:chOff x="3241" y="1750"/>
              <a:chExt cx="2290" cy="612"/>
            </a:xfrm>
          </p:grpSpPr>
          <p:sp>
            <p:nvSpPr>
              <p:cNvPr id="49" name="Text Box 12"/>
              <p:cNvSpPr txBox="1">
                <a:spLocks noChangeArrowheads="1"/>
              </p:cNvSpPr>
              <p:nvPr/>
            </p:nvSpPr>
            <p:spPr bwMode="auto">
              <a:xfrm>
                <a:off x="3241" y="1750"/>
                <a:ext cx="1021" cy="4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create socket:</a:t>
                </a: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50" name="Text Box 13"/>
              <p:cNvSpPr txBox="1">
                <a:spLocks noChangeArrowheads="1"/>
              </p:cNvSpPr>
              <p:nvPr/>
            </p:nvSpPr>
            <p:spPr bwMode="auto">
              <a:xfrm>
                <a:off x="3241" y="1944"/>
                <a:ext cx="2290" cy="4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ts val="2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clientSocket =</a:t>
                </a: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ts val="2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socket(AF_INET,SOCK_DGRAM)</a:t>
                </a: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6" name="Text Box 15"/>
            <p:cNvSpPr txBox="1">
              <a:spLocks noChangeArrowheads="1"/>
            </p:cNvSpPr>
            <p:nvPr/>
          </p:nvSpPr>
          <p:spPr bwMode="auto">
            <a:xfrm>
              <a:off x="6878054" y="3247860"/>
              <a:ext cx="4198939" cy="923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Create datagram with </a:t>
              </a:r>
              <a:r>
                <a:rPr kumimoji="0" lang="en-US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serverIP</a:t>
              </a: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 address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And port=x; send datagram via</a:t>
              </a:r>
              <a:b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</a:br>
              <a:r>
                <a:rPr kumimoji="0" lang="en-US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clientSocket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7" name="Line 16"/>
            <p:cNvSpPr>
              <a:spLocks noChangeShapeType="1"/>
            </p:cNvSpPr>
            <p:nvPr/>
          </p:nvSpPr>
          <p:spPr bwMode="auto">
            <a:xfrm>
              <a:off x="7574967" y="3052597"/>
              <a:ext cx="0" cy="323850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48" name="Line 17"/>
          <p:cNvSpPr>
            <a:spLocks noChangeShapeType="1"/>
          </p:cNvSpPr>
          <p:nvPr/>
        </p:nvSpPr>
        <p:spPr bwMode="auto">
          <a:xfrm flipH="1">
            <a:off x="4498391" y="3652672"/>
            <a:ext cx="2409826" cy="40005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1" name="Text Box 18"/>
          <p:cNvSpPr txBox="1">
            <a:spLocks noChangeArrowheads="1"/>
          </p:cNvSpPr>
          <p:nvPr/>
        </p:nvSpPr>
        <p:spPr bwMode="auto">
          <a:xfrm>
            <a:off x="2318754" y="2335047"/>
            <a:ext cx="24622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create socket, port= x:</a:t>
            </a: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2" name="Text Box 19"/>
          <p:cNvSpPr txBox="1">
            <a:spLocks noChangeArrowheads="1"/>
          </p:cNvSpPr>
          <p:nvPr/>
        </p:nvSpPr>
        <p:spPr bwMode="auto">
          <a:xfrm>
            <a:off x="2331454" y="2630322"/>
            <a:ext cx="3635375" cy="663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ts val="2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serverSocket =</a:t>
            </a: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2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socket(AF_INET,SOCK_DGRAM)</a:t>
            </a: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53" name="Group 20"/>
          <p:cNvGrpSpPr/>
          <p:nvPr/>
        </p:nvGrpSpPr>
        <p:grpSpPr bwMode="auto">
          <a:xfrm>
            <a:off x="2344154" y="3293897"/>
            <a:ext cx="2211387" cy="1109663"/>
            <a:chOff x="589" y="1982"/>
            <a:chExt cx="1393" cy="699"/>
          </a:xfrm>
        </p:grpSpPr>
        <p:sp>
          <p:nvSpPr>
            <p:cNvPr id="54" name="Line 21"/>
            <p:cNvSpPr>
              <a:spLocks noChangeShapeType="1"/>
            </p:cNvSpPr>
            <p:nvPr/>
          </p:nvSpPr>
          <p:spPr bwMode="auto">
            <a:xfrm>
              <a:off x="1276" y="1982"/>
              <a:ext cx="0" cy="366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55" name="Text Box 22"/>
            <p:cNvSpPr txBox="1">
              <a:spLocks noChangeArrowheads="1"/>
            </p:cNvSpPr>
            <p:nvPr/>
          </p:nvSpPr>
          <p:spPr bwMode="auto">
            <a:xfrm>
              <a:off x="589" y="2274"/>
              <a:ext cx="1393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read datagram from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serverSocke</a:t>
              </a:r>
              <a:r>
                <a:rPr kumimoji="0" lang="en-US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t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56" name="Group 23"/>
          <p:cNvGrpSpPr/>
          <p:nvPr/>
        </p:nvGrpSpPr>
        <p:grpSpPr bwMode="auto">
          <a:xfrm>
            <a:off x="2607679" y="4405147"/>
            <a:ext cx="4202112" cy="1698625"/>
            <a:chOff x="755" y="2696"/>
            <a:chExt cx="2647" cy="1070"/>
          </a:xfrm>
        </p:grpSpPr>
        <p:sp>
          <p:nvSpPr>
            <p:cNvPr id="57" name="Text Box 24"/>
            <p:cNvSpPr txBox="1">
              <a:spLocks noChangeArrowheads="1"/>
            </p:cNvSpPr>
            <p:nvPr/>
          </p:nvSpPr>
          <p:spPr bwMode="auto">
            <a:xfrm>
              <a:off x="755" y="2835"/>
              <a:ext cx="1062" cy="9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write reply to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serverSocket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specifying </a:t>
              </a:r>
              <a:b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</a:b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client address,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port number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58" name="Line 25"/>
            <p:cNvSpPr>
              <a:spLocks noChangeShapeType="1"/>
            </p:cNvSpPr>
            <p:nvPr/>
          </p:nvSpPr>
          <p:spPr bwMode="auto">
            <a:xfrm>
              <a:off x="1278" y="2696"/>
              <a:ext cx="0" cy="198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59" name="Line 26"/>
            <p:cNvSpPr>
              <a:spLocks noChangeShapeType="1"/>
            </p:cNvSpPr>
            <p:nvPr/>
          </p:nvSpPr>
          <p:spPr bwMode="auto">
            <a:xfrm>
              <a:off x="1866" y="2970"/>
              <a:ext cx="1536" cy="180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60" name="Text Box 22"/>
          <p:cNvSpPr txBox="1">
            <a:spLocks noChangeArrowheads="1"/>
          </p:cNvSpPr>
          <p:nvPr/>
        </p:nvSpPr>
        <p:spPr bwMode="auto">
          <a:xfrm>
            <a:off x="2036195" y="1465007"/>
            <a:ext cx="328609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server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(running on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serverIP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)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" name="Text Box 23"/>
          <p:cNvSpPr txBox="1">
            <a:spLocks noChangeArrowheads="1"/>
          </p:cNvSpPr>
          <p:nvPr/>
        </p:nvSpPr>
        <p:spPr bwMode="auto">
          <a:xfrm>
            <a:off x="6840313" y="1416392"/>
            <a:ext cx="110100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client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64" name="Group 34"/>
          <p:cNvGrpSpPr/>
          <p:nvPr/>
        </p:nvGrpSpPr>
        <p:grpSpPr bwMode="auto">
          <a:xfrm>
            <a:off x="1534349" y="1399326"/>
            <a:ext cx="422275" cy="685800"/>
            <a:chOff x="4140" y="429"/>
            <a:chExt cx="1425" cy="2396"/>
          </a:xfrm>
        </p:grpSpPr>
        <p:sp>
          <p:nvSpPr>
            <p:cNvPr id="65" name="Freeform 35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" name="Rectangle 36"/>
            <p:cNvSpPr>
              <a:spLocks noChangeArrowheads="1"/>
            </p:cNvSpPr>
            <p:nvPr/>
          </p:nvSpPr>
          <p:spPr bwMode="auto">
            <a:xfrm>
              <a:off x="4204" y="429"/>
              <a:ext cx="1050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7" name="Freeform 37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Freeform 38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" name="Rectangle 39"/>
            <p:cNvSpPr>
              <a:spLocks noChangeArrowheads="1"/>
            </p:cNvSpPr>
            <p:nvPr/>
          </p:nvSpPr>
          <p:spPr bwMode="auto">
            <a:xfrm>
              <a:off x="4210" y="695"/>
              <a:ext cx="600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70" name="Group 40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95" name="AutoShape 41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96" name="AutoShape 42"/>
              <p:cNvSpPr>
                <a:spLocks noChangeArrowheads="1"/>
              </p:cNvSpPr>
              <p:nvPr/>
            </p:nvSpPr>
            <p:spPr bwMode="auto">
              <a:xfrm>
                <a:off x="630" y="2583"/>
                <a:ext cx="689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1" name="Rectangle 43"/>
            <p:cNvSpPr>
              <a:spLocks noChangeArrowheads="1"/>
            </p:cNvSpPr>
            <p:nvPr/>
          </p:nvSpPr>
          <p:spPr bwMode="auto">
            <a:xfrm>
              <a:off x="4226" y="1017"/>
              <a:ext cx="595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72" name="Group 44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93" name="AutoShape 45"/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9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94" name="AutoShape 46"/>
              <p:cNvSpPr>
                <a:spLocks noChangeArrowheads="1"/>
              </p:cNvSpPr>
              <p:nvPr/>
            </p:nvSpPr>
            <p:spPr bwMode="auto">
              <a:xfrm>
                <a:off x="625" y="2586"/>
                <a:ext cx="695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3" name="Rectangle 47"/>
            <p:cNvSpPr>
              <a:spLocks noChangeArrowheads="1"/>
            </p:cNvSpPr>
            <p:nvPr/>
          </p:nvSpPr>
          <p:spPr bwMode="auto">
            <a:xfrm>
              <a:off x="4215" y="1355"/>
              <a:ext cx="600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74" name="Rectangle 48"/>
            <p:cNvSpPr>
              <a:spLocks noChangeArrowheads="1"/>
            </p:cNvSpPr>
            <p:nvPr/>
          </p:nvSpPr>
          <p:spPr bwMode="auto">
            <a:xfrm>
              <a:off x="4226" y="1655"/>
              <a:ext cx="600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75" name="Group 49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91" name="AutoShape 50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7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92" name="AutoShape 51"/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4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6" name="Freeform 52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77" name="Group 53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89" name="AutoShape 54"/>
              <p:cNvSpPr>
                <a:spLocks noChangeArrowheads="1"/>
              </p:cNvSpPr>
              <p:nvPr/>
            </p:nvSpPr>
            <p:spPr bwMode="auto">
              <a:xfrm>
                <a:off x="615" y="2568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90" name="AutoShape 55"/>
              <p:cNvSpPr>
                <a:spLocks noChangeArrowheads="1"/>
              </p:cNvSpPr>
              <p:nvPr/>
            </p:nvSpPr>
            <p:spPr bwMode="auto">
              <a:xfrm>
                <a:off x="629" y="2585"/>
                <a:ext cx="687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8" name="Rectangle 56"/>
            <p:cNvSpPr>
              <a:spLocks noChangeArrowheads="1"/>
            </p:cNvSpPr>
            <p:nvPr/>
          </p:nvSpPr>
          <p:spPr bwMode="auto">
            <a:xfrm>
              <a:off x="5249" y="429"/>
              <a:ext cx="70" cy="2291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79" name="Freeform 57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Freeform 58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Oval 59"/>
            <p:cNvSpPr>
              <a:spLocks noChangeArrowheads="1"/>
            </p:cNvSpPr>
            <p:nvPr/>
          </p:nvSpPr>
          <p:spPr bwMode="auto">
            <a:xfrm>
              <a:off x="5517" y="2609"/>
              <a:ext cx="48" cy="100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2" name="Freeform 60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3" name="AutoShape 61"/>
            <p:cNvSpPr>
              <a:spLocks noChangeArrowheads="1"/>
            </p:cNvSpPr>
            <p:nvPr/>
          </p:nvSpPr>
          <p:spPr bwMode="auto">
            <a:xfrm>
              <a:off x="4140" y="2675"/>
              <a:ext cx="1200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4" name="AutoShape 62"/>
            <p:cNvSpPr>
              <a:spLocks noChangeArrowheads="1"/>
            </p:cNvSpPr>
            <p:nvPr/>
          </p:nvSpPr>
          <p:spPr bwMode="auto">
            <a:xfrm>
              <a:off x="4204" y="2709"/>
              <a:ext cx="1071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5" name="Oval 63"/>
            <p:cNvSpPr>
              <a:spLocks noChangeArrowheads="1"/>
            </p:cNvSpPr>
            <p:nvPr/>
          </p:nvSpPr>
          <p:spPr bwMode="auto">
            <a:xfrm>
              <a:off x="4306" y="2381"/>
              <a:ext cx="161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6" name="Oval 64"/>
            <p:cNvSpPr>
              <a:spLocks noChangeArrowheads="1"/>
            </p:cNvSpPr>
            <p:nvPr/>
          </p:nvSpPr>
          <p:spPr bwMode="auto">
            <a:xfrm>
              <a:off x="4488" y="2381"/>
              <a:ext cx="155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87" name="Oval 65"/>
            <p:cNvSpPr>
              <a:spLocks noChangeArrowheads="1"/>
            </p:cNvSpPr>
            <p:nvPr/>
          </p:nvSpPr>
          <p:spPr bwMode="auto">
            <a:xfrm>
              <a:off x="4660" y="2381"/>
              <a:ext cx="161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8" name="Rectangle 66"/>
            <p:cNvSpPr>
              <a:spLocks noChangeArrowheads="1"/>
            </p:cNvSpPr>
            <p:nvPr/>
          </p:nvSpPr>
          <p:spPr bwMode="auto">
            <a:xfrm>
              <a:off x="5061" y="1838"/>
              <a:ext cx="86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97" name="Group 67"/>
          <p:cNvGrpSpPr/>
          <p:nvPr/>
        </p:nvGrpSpPr>
        <p:grpSpPr bwMode="auto">
          <a:xfrm>
            <a:off x="7841666" y="1346443"/>
            <a:ext cx="742950" cy="742950"/>
            <a:chOff x="-44" y="1473"/>
            <a:chExt cx="981" cy="1105"/>
          </a:xfrm>
        </p:grpSpPr>
        <p:pic>
          <p:nvPicPr>
            <p:cNvPr id="98" name="Picture 68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9" name="Freeform 69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0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en-US" sz="4400" dirty="0">
                <a:solidFill>
                  <a:srgbClr val="000099"/>
                </a:solidFill>
                <a:ea typeface="MS PGothic" panose="020B0600070205080204" pitchFamily="34" charset="-128"/>
                <a:cs typeface="+mn-cs"/>
              </a:rPr>
              <a:t>Example app: UDP client</a:t>
            </a:r>
            <a:endParaRPr lang="en-US" altLang="en-US" sz="5400" dirty="0">
              <a:solidFill>
                <a:srgbClr val="000099"/>
              </a:solidFill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0" name="TextBox 1"/>
          <p:cNvSpPr txBox="1">
            <a:spLocks noChangeArrowheads="1"/>
          </p:cNvSpPr>
          <p:nvPr/>
        </p:nvSpPr>
        <p:spPr bwMode="auto">
          <a:xfrm>
            <a:off x="5404044" y="1906313"/>
            <a:ext cx="5894388" cy="4960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from socket import *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serverName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= ‘hostname’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serverPort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= 12000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clientSocket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= socket(AF_INET, 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                                  SOCK_DGRAM)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message =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raw_input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(’Input lowercase sentence:’)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clientSocket.sendto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(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message.encode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(),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                                     (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serverName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,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serverPort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))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modifiedMessage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,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serverAddress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= 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                                 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clientSocket.recvfrom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(2048)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print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modifiedMessage.decode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()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clientSocket.close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()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1" name="TextBox 2"/>
          <p:cNvSpPr txBox="1">
            <a:spLocks noChangeArrowheads="1"/>
          </p:cNvSpPr>
          <p:nvPr/>
        </p:nvSpPr>
        <p:spPr bwMode="auto">
          <a:xfrm>
            <a:off x="5416744" y="1423713"/>
            <a:ext cx="274161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1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Python UDPClient</a:t>
            </a:r>
            <a:endParaRPr kumimoji="0" lang="en-US" altLang="en-US" sz="2400" b="0" i="1" u="none" strike="noStrike" kern="120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102" name="Group 46"/>
          <p:cNvGrpSpPr/>
          <p:nvPr/>
        </p:nvGrpSpPr>
        <p:grpSpPr bwMode="auto">
          <a:xfrm>
            <a:off x="2456662" y="1963666"/>
            <a:ext cx="3023734" cy="297517"/>
            <a:chOff x="-242132" y="1766968"/>
            <a:chExt cx="3023579" cy="298280"/>
          </a:xfrm>
        </p:grpSpPr>
        <p:sp>
          <p:nvSpPr>
            <p:cNvPr id="103" name="TextBox 3"/>
            <p:cNvSpPr txBox="1">
              <a:spLocks noChangeArrowheads="1"/>
            </p:cNvSpPr>
            <p:nvPr/>
          </p:nvSpPr>
          <p:spPr bwMode="auto">
            <a:xfrm>
              <a:off x="-242132" y="1766968"/>
              <a:ext cx="3023579" cy="298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include Python’s socket library</a:t>
              </a:r>
              <a:endPara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104" name="Straight Connector 10"/>
            <p:cNvCxnSpPr>
              <a:cxnSpLocks noChangeShapeType="1"/>
            </p:cNvCxnSpPr>
            <p:nvPr/>
          </p:nvCxnSpPr>
          <p:spPr bwMode="auto">
            <a:xfrm>
              <a:off x="2309371" y="1930400"/>
              <a:ext cx="370329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05" name="Group 47"/>
          <p:cNvGrpSpPr/>
          <p:nvPr/>
        </p:nvGrpSpPr>
        <p:grpSpPr bwMode="auto">
          <a:xfrm>
            <a:off x="2536716" y="2998275"/>
            <a:ext cx="2943680" cy="523875"/>
            <a:chOff x="588094" y="2905531"/>
            <a:chExt cx="2271818" cy="523220"/>
          </a:xfrm>
        </p:grpSpPr>
        <p:sp>
          <p:nvSpPr>
            <p:cNvPr id="106" name="TextBox 31"/>
            <p:cNvSpPr txBox="1">
              <a:spLocks noChangeArrowheads="1"/>
            </p:cNvSpPr>
            <p:nvPr/>
          </p:nvSpPr>
          <p:spPr bwMode="auto">
            <a:xfrm>
              <a:off x="588094" y="2905531"/>
              <a:ext cx="227181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create UDP socket for server</a:t>
              </a:r>
              <a:endPara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107" name="Straight Connector 32"/>
            <p:cNvCxnSpPr>
              <a:cxnSpLocks noChangeShapeType="1"/>
            </p:cNvCxnSpPr>
            <p:nvPr/>
          </p:nvCxnSpPr>
          <p:spPr bwMode="auto">
            <a:xfrm>
              <a:off x="2488965" y="3080272"/>
              <a:ext cx="288707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08" name="Group 48"/>
          <p:cNvGrpSpPr/>
          <p:nvPr/>
        </p:nvGrpSpPr>
        <p:grpSpPr bwMode="auto">
          <a:xfrm>
            <a:off x="2988803" y="3664103"/>
            <a:ext cx="2943680" cy="297517"/>
            <a:chOff x="320502" y="3822598"/>
            <a:chExt cx="2944213" cy="297415"/>
          </a:xfrm>
        </p:grpSpPr>
        <p:sp>
          <p:nvSpPr>
            <p:cNvPr id="109" name="TextBox 34"/>
            <p:cNvSpPr txBox="1">
              <a:spLocks noChangeArrowheads="1"/>
            </p:cNvSpPr>
            <p:nvPr/>
          </p:nvSpPr>
          <p:spPr bwMode="auto">
            <a:xfrm>
              <a:off x="320502" y="3822598"/>
              <a:ext cx="2944213" cy="2974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get user keyboard input </a:t>
              </a:r>
              <a:endPara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110" name="Straight Connector 35"/>
            <p:cNvCxnSpPr>
              <a:cxnSpLocks noChangeShapeType="1"/>
            </p:cNvCxnSpPr>
            <p:nvPr/>
          </p:nvCxnSpPr>
          <p:spPr bwMode="auto">
            <a:xfrm>
              <a:off x="2340360" y="3968752"/>
              <a:ext cx="381069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11" name="Group 49"/>
          <p:cNvGrpSpPr/>
          <p:nvPr/>
        </p:nvGrpSpPr>
        <p:grpSpPr bwMode="auto">
          <a:xfrm>
            <a:off x="589926" y="4010877"/>
            <a:ext cx="4778572" cy="307777"/>
            <a:chOff x="-2057015" y="4094341"/>
            <a:chExt cx="4779099" cy="307008"/>
          </a:xfrm>
        </p:grpSpPr>
        <p:sp>
          <p:nvSpPr>
            <p:cNvPr id="112" name="TextBox 36"/>
            <p:cNvSpPr txBox="1">
              <a:spLocks noChangeArrowheads="1"/>
            </p:cNvSpPr>
            <p:nvPr/>
          </p:nvSpPr>
          <p:spPr bwMode="auto">
            <a:xfrm>
              <a:off x="-2057015" y="4094341"/>
              <a:ext cx="4723287" cy="3070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attach server name, port to message; send into socket</a:t>
              </a:r>
              <a:endPara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113" name="Straight Connector 39"/>
            <p:cNvCxnSpPr>
              <a:cxnSpLocks noChangeShapeType="1"/>
            </p:cNvCxnSpPr>
            <p:nvPr/>
          </p:nvCxnSpPr>
          <p:spPr bwMode="auto">
            <a:xfrm flipV="1">
              <a:off x="2360668" y="4261938"/>
              <a:ext cx="361416" cy="557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14" name="Group 55"/>
          <p:cNvGrpSpPr/>
          <p:nvPr/>
        </p:nvGrpSpPr>
        <p:grpSpPr bwMode="auto">
          <a:xfrm>
            <a:off x="1645918" y="5411634"/>
            <a:ext cx="3787622" cy="307776"/>
            <a:chOff x="-1061954" y="5487008"/>
            <a:chExt cx="3788048" cy="307391"/>
          </a:xfrm>
        </p:grpSpPr>
        <p:sp>
          <p:nvSpPr>
            <p:cNvPr id="115" name="TextBox 61"/>
            <p:cNvSpPr txBox="1">
              <a:spLocks noChangeArrowheads="1"/>
            </p:cNvSpPr>
            <p:nvPr/>
          </p:nvSpPr>
          <p:spPr bwMode="auto">
            <a:xfrm>
              <a:off x="-1061954" y="5487008"/>
              <a:ext cx="3684841" cy="3073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print out received string and close socket</a:t>
              </a:r>
              <a:endPara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116" name="Straight Connector 62"/>
            <p:cNvCxnSpPr>
              <a:cxnSpLocks noChangeShapeType="1"/>
            </p:cNvCxnSpPr>
            <p:nvPr/>
          </p:nvCxnSpPr>
          <p:spPr bwMode="auto">
            <a:xfrm>
              <a:off x="2309661" y="5657831"/>
              <a:ext cx="416433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17" name="Group 54"/>
          <p:cNvGrpSpPr/>
          <p:nvPr/>
        </p:nvGrpSpPr>
        <p:grpSpPr bwMode="auto">
          <a:xfrm>
            <a:off x="1389301" y="4571818"/>
            <a:ext cx="4091095" cy="421119"/>
            <a:chOff x="-1241909" y="4530536"/>
            <a:chExt cx="4090757" cy="421402"/>
          </a:xfrm>
        </p:grpSpPr>
        <p:sp>
          <p:nvSpPr>
            <p:cNvPr id="118" name="TextBox 56"/>
            <p:cNvSpPr txBox="1">
              <a:spLocks noChangeArrowheads="1"/>
            </p:cNvSpPr>
            <p:nvPr/>
          </p:nvSpPr>
          <p:spPr bwMode="auto">
            <a:xfrm>
              <a:off x="-1241909" y="4643955"/>
              <a:ext cx="4090757" cy="3079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read reply characters from socket into string</a:t>
              </a:r>
              <a:endPara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119" name="Straight Connector 59"/>
            <p:cNvCxnSpPr>
              <a:cxnSpLocks noChangeShapeType="1"/>
            </p:cNvCxnSpPr>
            <p:nvPr/>
          </p:nvCxnSpPr>
          <p:spPr bwMode="auto">
            <a:xfrm flipV="1">
              <a:off x="2415586" y="4830837"/>
              <a:ext cx="327418" cy="416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20" name="TextBox 53"/>
            <p:cNvSpPr txBox="1">
              <a:spLocks noChangeArrowheads="1"/>
            </p:cNvSpPr>
            <p:nvPr/>
          </p:nvSpPr>
          <p:spPr bwMode="auto">
            <a:xfrm>
              <a:off x="-157119" y="4530536"/>
              <a:ext cx="184666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2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en-US" sz="4400" dirty="0">
                <a:solidFill>
                  <a:srgbClr val="000099"/>
                </a:solidFill>
                <a:ea typeface="MS PGothic" panose="020B0600070205080204" pitchFamily="34" charset="-128"/>
                <a:cs typeface="+mn-cs"/>
              </a:rPr>
              <a:t>Example app: UDP server</a:t>
            </a:r>
            <a:endParaRPr lang="en-US" altLang="en-US" sz="5400" dirty="0">
              <a:solidFill>
                <a:srgbClr val="000099"/>
              </a:solidFill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1" name="TextBox 2"/>
          <p:cNvSpPr txBox="1">
            <a:spLocks noChangeArrowheads="1"/>
          </p:cNvSpPr>
          <p:nvPr/>
        </p:nvSpPr>
        <p:spPr bwMode="auto">
          <a:xfrm>
            <a:off x="5416744" y="1423713"/>
            <a:ext cx="27863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Python </a:t>
            </a:r>
            <a:r>
              <a:rPr kumimoji="0" lang="en-US" altLang="en-US" sz="2400" b="0" i="1" u="none" strike="noStrike" kern="1200" cap="none" spc="0" normalizeH="0" baseline="0" noProof="0" dirty="0" err="1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UDPServer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" name="TextBox 1"/>
          <p:cNvSpPr txBox="1">
            <a:spLocks noChangeArrowheads="1"/>
          </p:cNvSpPr>
          <p:nvPr/>
        </p:nvSpPr>
        <p:spPr bwMode="auto">
          <a:xfrm>
            <a:off x="5416744" y="1962946"/>
            <a:ext cx="6143625" cy="400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from socket import *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serverPort = 12000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serverSocket = socket(AF_INET, SOCK_DGRAM)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serverSocket.bind((</a:t>
            </a:r>
            <a:r>
              <a:rPr kumimoji="0" lang="fr-FR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''</a:t>
            </a: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, serverPort))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print (</a:t>
            </a:r>
            <a:r>
              <a:rPr kumimoji="0" lang="ja-JP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“</a:t>
            </a:r>
            <a:r>
              <a:rPr kumimoji="0" lang="en-US" altLang="ja-JP" sz="20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The server is ready to receive</a:t>
            </a: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”</a:t>
            </a:r>
            <a:r>
              <a:rPr kumimoji="0" lang="en-US" altLang="ja-JP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)</a:t>
            </a:r>
            <a:endParaRPr kumimoji="0" lang="en-US" altLang="ja-JP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while True: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   message, clientAddress = serverSocket.recvfrom(2048)</a:t>
            </a: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   modifiedMessage = message.decode().upper()</a:t>
            </a: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   serverSocket.sendto(modifiedMessage.encode(),</a:t>
            </a: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                                     clientAddress)</a:t>
            </a: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26" name="Group 13"/>
          <p:cNvGrpSpPr/>
          <p:nvPr/>
        </p:nvGrpSpPr>
        <p:grpSpPr bwMode="auto">
          <a:xfrm>
            <a:off x="3352917" y="2744875"/>
            <a:ext cx="2558753" cy="307975"/>
            <a:chOff x="732830" y="2581901"/>
            <a:chExt cx="2559082" cy="307777"/>
          </a:xfrm>
        </p:grpSpPr>
        <p:sp>
          <p:nvSpPr>
            <p:cNvPr id="27" name="TextBox 31"/>
            <p:cNvSpPr txBox="1">
              <a:spLocks noChangeArrowheads="1"/>
            </p:cNvSpPr>
            <p:nvPr/>
          </p:nvSpPr>
          <p:spPr bwMode="auto">
            <a:xfrm>
              <a:off x="732830" y="2581901"/>
              <a:ext cx="2559082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create UDP socket</a:t>
              </a:r>
              <a:endPara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28" name="Straight Connector 32"/>
            <p:cNvCxnSpPr>
              <a:cxnSpLocks noChangeShapeType="1"/>
            </p:cNvCxnSpPr>
            <p:nvPr/>
          </p:nvCxnSpPr>
          <p:spPr bwMode="auto">
            <a:xfrm>
              <a:off x="2394178" y="2749550"/>
              <a:ext cx="358094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9" name="Group 14"/>
          <p:cNvGrpSpPr/>
          <p:nvPr/>
        </p:nvGrpSpPr>
        <p:grpSpPr bwMode="auto">
          <a:xfrm>
            <a:off x="1773888" y="3108924"/>
            <a:ext cx="3605785" cy="307777"/>
            <a:chOff x="-896820" y="3018353"/>
            <a:chExt cx="3607385" cy="307392"/>
          </a:xfrm>
        </p:grpSpPr>
        <p:sp>
          <p:nvSpPr>
            <p:cNvPr id="30" name="TextBox 26"/>
            <p:cNvSpPr txBox="1">
              <a:spLocks noChangeArrowheads="1"/>
            </p:cNvSpPr>
            <p:nvPr/>
          </p:nvSpPr>
          <p:spPr bwMode="auto">
            <a:xfrm>
              <a:off x="-896820" y="3018353"/>
              <a:ext cx="3607385" cy="3073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bind socket to local port number 12000</a:t>
              </a:r>
              <a:endPara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31" name="Straight Connector 30"/>
            <p:cNvCxnSpPr>
              <a:cxnSpLocks noChangeShapeType="1"/>
            </p:cNvCxnSpPr>
            <p:nvPr/>
          </p:nvCxnSpPr>
          <p:spPr bwMode="auto">
            <a:xfrm>
              <a:off x="2375948" y="3171825"/>
              <a:ext cx="334255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2" name="Group 15"/>
          <p:cNvGrpSpPr/>
          <p:nvPr/>
        </p:nvGrpSpPr>
        <p:grpSpPr bwMode="auto">
          <a:xfrm>
            <a:off x="3884090" y="3825856"/>
            <a:ext cx="1488056" cy="298450"/>
            <a:chOff x="1222134" y="3803733"/>
            <a:chExt cx="1488522" cy="299227"/>
          </a:xfrm>
        </p:grpSpPr>
        <p:sp>
          <p:nvSpPr>
            <p:cNvPr id="33" name="TextBox 34"/>
            <p:cNvSpPr txBox="1">
              <a:spLocks noChangeArrowheads="1"/>
            </p:cNvSpPr>
            <p:nvPr/>
          </p:nvSpPr>
          <p:spPr bwMode="auto">
            <a:xfrm>
              <a:off x="1222134" y="3803733"/>
              <a:ext cx="1194763" cy="299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loop forever</a:t>
              </a:r>
              <a:endPara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34" name="Straight Connector 35"/>
            <p:cNvCxnSpPr>
              <a:cxnSpLocks noChangeShapeType="1"/>
            </p:cNvCxnSpPr>
            <p:nvPr/>
          </p:nvCxnSpPr>
          <p:spPr bwMode="auto">
            <a:xfrm>
              <a:off x="2367604" y="3964781"/>
              <a:ext cx="343052" cy="1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5" name="Group 17"/>
          <p:cNvGrpSpPr/>
          <p:nvPr/>
        </p:nvGrpSpPr>
        <p:grpSpPr bwMode="auto">
          <a:xfrm>
            <a:off x="1304089" y="4147117"/>
            <a:ext cx="4068011" cy="502702"/>
            <a:chOff x="-1394433" y="3835897"/>
            <a:chExt cx="4067973" cy="502591"/>
          </a:xfrm>
        </p:grpSpPr>
        <p:sp>
          <p:nvSpPr>
            <p:cNvPr id="36" name="TextBox 36"/>
            <p:cNvSpPr txBox="1">
              <a:spLocks noChangeArrowheads="1"/>
            </p:cNvSpPr>
            <p:nvPr/>
          </p:nvSpPr>
          <p:spPr bwMode="auto">
            <a:xfrm>
              <a:off x="-1394433" y="3835897"/>
              <a:ext cx="3841634" cy="502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Read from UDP socket into message, getting client’s address (client IP and port)</a:t>
              </a:r>
              <a:endPara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37" name="Straight Connector 39"/>
            <p:cNvCxnSpPr>
              <a:cxnSpLocks noChangeShapeType="1"/>
            </p:cNvCxnSpPr>
            <p:nvPr/>
          </p:nvCxnSpPr>
          <p:spPr bwMode="auto">
            <a:xfrm>
              <a:off x="2330643" y="3987004"/>
              <a:ext cx="342897" cy="1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8" name="Group 18"/>
          <p:cNvGrpSpPr/>
          <p:nvPr/>
        </p:nvGrpSpPr>
        <p:grpSpPr bwMode="auto">
          <a:xfrm>
            <a:off x="1619318" y="4783930"/>
            <a:ext cx="3841670" cy="307777"/>
            <a:chOff x="-1179917" y="4521468"/>
            <a:chExt cx="3842964" cy="307392"/>
          </a:xfrm>
        </p:grpSpPr>
        <p:sp>
          <p:nvSpPr>
            <p:cNvPr id="39" name="TextBox 61"/>
            <p:cNvSpPr txBox="1">
              <a:spLocks noChangeArrowheads="1"/>
            </p:cNvSpPr>
            <p:nvPr/>
          </p:nvSpPr>
          <p:spPr bwMode="auto">
            <a:xfrm>
              <a:off x="-1179917" y="4521468"/>
              <a:ext cx="3842964" cy="3073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send upper case string back to this client</a:t>
              </a:r>
              <a:endPara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40" name="Straight Connector 62"/>
            <p:cNvCxnSpPr>
              <a:cxnSpLocks noChangeShapeType="1"/>
            </p:cNvCxnSpPr>
            <p:nvPr/>
          </p:nvCxnSpPr>
          <p:spPr bwMode="auto">
            <a:xfrm>
              <a:off x="2217617" y="4675165"/>
              <a:ext cx="356512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0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en-US" sz="4400" dirty="0">
                <a:solidFill>
                  <a:srgbClr val="000099"/>
                </a:solidFill>
                <a:ea typeface="MS PGothic" panose="020B0600070205080204" pitchFamily="34" charset="-128"/>
                <a:cs typeface="+mn-cs"/>
              </a:rPr>
              <a:t>Socket programming </a:t>
            </a:r>
            <a:r>
              <a:rPr lang="en-US" altLang="en-US" sz="4400" dirty="0">
                <a:solidFill>
                  <a:srgbClr val="C00000"/>
                </a:solidFill>
                <a:ea typeface="MS PGothic" panose="020B0600070205080204" pitchFamily="34" charset="-128"/>
                <a:cs typeface="+mn-cs"/>
              </a:rPr>
              <a:t>with TCP</a:t>
            </a:r>
            <a:endParaRPr lang="en-US" altLang="en-US" sz="5400" dirty="0">
              <a:solidFill>
                <a:srgbClr val="C00000"/>
              </a:solidFill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3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661829" y="1455785"/>
            <a:ext cx="5074444" cy="5090539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None/>
            </a:pPr>
            <a:r>
              <a:rPr lang="en-US" altLang="en-US" dirty="0">
                <a:solidFill>
                  <a:srgbClr val="CC0000"/>
                </a:solidFill>
                <a:ea typeface="MS PGothic" panose="020B0600070205080204" pitchFamily="34" charset="-128"/>
              </a:rPr>
              <a:t>Client must contact server</a:t>
            </a: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 marL="466725" indent="-233680"/>
            <a:r>
              <a:rPr lang="en-US" altLang="en-US" sz="2400" dirty="0">
                <a:ea typeface="MS PGothic" panose="020B0600070205080204" pitchFamily="34" charset="-128"/>
              </a:rPr>
              <a:t>server process must first be running</a:t>
            </a:r>
            <a:endParaRPr lang="en-US" altLang="en-US" sz="2400" dirty="0">
              <a:ea typeface="MS PGothic" panose="020B0600070205080204" pitchFamily="34" charset="-128"/>
            </a:endParaRPr>
          </a:p>
          <a:p>
            <a:pPr marL="466725" indent="-233680"/>
            <a:r>
              <a:rPr lang="en-US" altLang="en-US" sz="2400" dirty="0">
                <a:ea typeface="MS PGothic" panose="020B0600070205080204" pitchFamily="34" charset="-128"/>
              </a:rPr>
              <a:t>server must have created socket (door) that welcomes client’</a:t>
            </a:r>
            <a:r>
              <a:rPr lang="en-US" altLang="ja-JP" sz="2400" dirty="0">
                <a:ea typeface="MS PGothic" panose="020B0600070205080204" pitchFamily="34" charset="-128"/>
              </a:rPr>
              <a:t>s contact</a:t>
            </a:r>
            <a:endParaRPr lang="en-US" altLang="ja-JP" sz="2400" dirty="0">
              <a:ea typeface="MS PGothic" panose="020B0600070205080204" pitchFamily="34" charset="-128"/>
            </a:endParaRPr>
          </a:p>
          <a:p>
            <a:pPr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n-US" altLang="en-US" dirty="0">
                <a:solidFill>
                  <a:srgbClr val="CC0000"/>
                </a:solidFill>
                <a:ea typeface="MS PGothic" panose="020B0600070205080204" pitchFamily="34" charset="-128"/>
              </a:rPr>
              <a:t>Client contacts server by:</a:t>
            </a: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 marL="466725" indent="-292100"/>
            <a:r>
              <a:rPr lang="en-US" altLang="en-US" sz="2400" dirty="0">
                <a:ea typeface="MS PGothic" panose="020B0600070205080204" pitchFamily="34" charset="-128"/>
              </a:rPr>
              <a:t>Creating TCP socket, specifying IP address, port number of server process</a:t>
            </a:r>
            <a:endParaRPr lang="en-US" altLang="en-US" sz="2400" dirty="0">
              <a:ea typeface="MS PGothic" panose="020B0600070205080204" pitchFamily="34" charset="-128"/>
            </a:endParaRPr>
          </a:p>
          <a:p>
            <a:pPr marL="466725" indent="-233680"/>
            <a:r>
              <a:rPr lang="en-US" altLang="en-US" sz="2400" i="1" dirty="0">
                <a:solidFill>
                  <a:srgbClr val="CC0000"/>
                </a:solidFill>
                <a:ea typeface="MS PGothic" panose="020B0600070205080204" pitchFamily="34" charset="-128"/>
              </a:rPr>
              <a:t>when client creates socket:</a:t>
            </a:r>
            <a:r>
              <a:rPr lang="en-US" altLang="en-US" sz="2400" dirty="0">
                <a:ea typeface="MS PGothic" panose="020B0600070205080204" pitchFamily="34" charset="-128"/>
              </a:rPr>
              <a:t> client TCP establishes connection to server TCP</a:t>
            </a:r>
            <a:endParaRPr lang="en-US" altLang="en-US" sz="2200" dirty="0">
              <a:ea typeface="MS PGothic" panose="020B0600070205080204" pitchFamily="34" charset="-128"/>
            </a:endParaRPr>
          </a:p>
          <a:p>
            <a:endParaRPr lang="en-US" altLang="en-US" sz="2000" dirty="0">
              <a:latin typeface="Gill Sans MT" panose="020B0502020104020203" pitchFamily="34" charset="77"/>
              <a:ea typeface="MS PGothic" panose="020B0600070205080204" pitchFamily="34" charset="-128"/>
            </a:endParaRPr>
          </a:p>
        </p:txBody>
      </p:sp>
      <p:sp>
        <p:nvSpPr>
          <p:cNvPr id="44" name="Rectangle 4"/>
          <p:cNvSpPr txBox="1">
            <a:spLocks noChangeArrowheads="1"/>
          </p:cNvSpPr>
          <p:nvPr/>
        </p:nvSpPr>
        <p:spPr>
          <a:xfrm>
            <a:off x="5735469" y="1426964"/>
            <a:ext cx="5724832" cy="30003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when contacted by client,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server TCP creates new socket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for server process to communicate with that particular client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allows server to talk with multiple clients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source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port numbers used to distinguish clients (more in Chap 3)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6267640" y="4602113"/>
            <a:ext cx="4660490" cy="1933598"/>
            <a:chOff x="5928853" y="4608645"/>
            <a:chExt cx="4660490" cy="1933598"/>
          </a:xfrm>
        </p:grpSpPr>
        <p:sp>
          <p:nvSpPr>
            <p:cNvPr id="2" name="Rectangle 1"/>
            <p:cNvSpPr/>
            <p:nvPr/>
          </p:nvSpPr>
          <p:spPr>
            <a:xfrm>
              <a:off x="5928853" y="4896465"/>
              <a:ext cx="4660490" cy="1645778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Text Box 6"/>
            <p:cNvSpPr txBox="1">
              <a:spLocks noChangeArrowheads="1"/>
            </p:cNvSpPr>
            <p:nvPr/>
          </p:nvSpPr>
          <p:spPr bwMode="auto">
            <a:xfrm>
              <a:off x="6273124" y="5097182"/>
              <a:ext cx="4091065" cy="13508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85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TCP provides reliable, in-order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85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byte-stream transfer (“</a:t>
              </a:r>
              <a:r>
                <a:rPr kumimoji="0" lang="en-US" altLang="ja-JP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pipe”) </a:t>
              </a:r>
              <a:endPara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85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between client and server processes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6" name="Group 8"/>
            <p:cNvGrpSpPr/>
            <p:nvPr/>
          </p:nvGrpSpPr>
          <p:grpSpPr bwMode="auto">
            <a:xfrm>
              <a:off x="6141246" y="4608645"/>
              <a:ext cx="3452811" cy="550863"/>
              <a:chOff x="-195" y="3766"/>
              <a:chExt cx="2175" cy="347"/>
            </a:xfrm>
          </p:grpSpPr>
          <p:sp>
            <p:nvSpPr>
              <p:cNvPr id="47" name="Rectangle 9"/>
              <p:cNvSpPr>
                <a:spLocks noChangeArrowheads="1"/>
              </p:cNvSpPr>
              <p:nvPr/>
            </p:nvSpPr>
            <p:spPr bwMode="auto">
              <a:xfrm>
                <a:off x="96" y="3825"/>
                <a:ext cx="116" cy="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333CC"/>
                  </a:buClr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8" name="Text Box 10"/>
              <p:cNvSpPr txBox="1">
                <a:spLocks noChangeArrowheads="1"/>
              </p:cNvSpPr>
              <p:nvPr/>
            </p:nvSpPr>
            <p:spPr bwMode="auto">
              <a:xfrm>
                <a:off x="-195" y="3766"/>
                <a:ext cx="2175" cy="33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Application viewpoint</a:t>
                </a:r>
                <a:endParaRPr kumimoji="0" lang="en-US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</p:grpSp>
      <p:sp>
        <p:nvSpPr>
          <p:cNvPr id="11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Client/server socket interaction: TCP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sp>
        <p:nvSpPr>
          <p:cNvPr id="60" name="Text Box 22"/>
          <p:cNvSpPr txBox="1">
            <a:spLocks noChangeArrowheads="1"/>
          </p:cNvSpPr>
          <p:nvPr/>
        </p:nvSpPr>
        <p:spPr bwMode="auto">
          <a:xfrm>
            <a:off x="2435141" y="1421154"/>
            <a:ext cx="310732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server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(running on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hostid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)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" name="Text Box 23"/>
          <p:cNvSpPr txBox="1">
            <a:spLocks noChangeArrowheads="1"/>
          </p:cNvSpPr>
          <p:nvPr/>
        </p:nvSpPr>
        <p:spPr bwMode="auto">
          <a:xfrm>
            <a:off x="6840313" y="1416392"/>
            <a:ext cx="110100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client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64" name="Group 34"/>
          <p:cNvGrpSpPr/>
          <p:nvPr/>
        </p:nvGrpSpPr>
        <p:grpSpPr bwMode="auto">
          <a:xfrm>
            <a:off x="1947735" y="1365879"/>
            <a:ext cx="422275" cy="685800"/>
            <a:chOff x="4140" y="429"/>
            <a:chExt cx="1425" cy="2396"/>
          </a:xfrm>
        </p:grpSpPr>
        <p:sp>
          <p:nvSpPr>
            <p:cNvPr id="65" name="Freeform 35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" name="Rectangle 36"/>
            <p:cNvSpPr>
              <a:spLocks noChangeArrowheads="1"/>
            </p:cNvSpPr>
            <p:nvPr/>
          </p:nvSpPr>
          <p:spPr bwMode="auto">
            <a:xfrm>
              <a:off x="4204" y="429"/>
              <a:ext cx="1050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7" name="Freeform 37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Freeform 38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" name="Rectangle 39"/>
            <p:cNvSpPr>
              <a:spLocks noChangeArrowheads="1"/>
            </p:cNvSpPr>
            <p:nvPr/>
          </p:nvSpPr>
          <p:spPr bwMode="auto">
            <a:xfrm>
              <a:off x="4210" y="695"/>
              <a:ext cx="600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70" name="Group 40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95" name="AutoShape 41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96" name="AutoShape 42"/>
              <p:cNvSpPr>
                <a:spLocks noChangeArrowheads="1"/>
              </p:cNvSpPr>
              <p:nvPr/>
            </p:nvSpPr>
            <p:spPr bwMode="auto">
              <a:xfrm>
                <a:off x="630" y="2583"/>
                <a:ext cx="689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1" name="Rectangle 43"/>
            <p:cNvSpPr>
              <a:spLocks noChangeArrowheads="1"/>
            </p:cNvSpPr>
            <p:nvPr/>
          </p:nvSpPr>
          <p:spPr bwMode="auto">
            <a:xfrm>
              <a:off x="4226" y="1017"/>
              <a:ext cx="595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72" name="Group 44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93" name="AutoShape 45"/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9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94" name="AutoShape 46"/>
              <p:cNvSpPr>
                <a:spLocks noChangeArrowheads="1"/>
              </p:cNvSpPr>
              <p:nvPr/>
            </p:nvSpPr>
            <p:spPr bwMode="auto">
              <a:xfrm>
                <a:off x="625" y="2586"/>
                <a:ext cx="695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3" name="Rectangle 47"/>
            <p:cNvSpPr>
              <a:spLocks noChangeArrowheads="1"/>
            </p:cNvSpPr>
            <p:nvPr/>
          </p:nvSpPr>
          <p:spPr bwMode="auto">
            <a:xfrm>
              <a:off x="4215" y="1355"/>
              <a:ext cx="600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74" name="Rectangle 48"/>
            <p:cNvSpPr>
              <a:spLocks noChangeArrowheads="1"/>
            </p:cNvSpPr>
            <p:nvPr/>
          </p:nvSpPr>
          <p:spPr bwMode="auto">
            <a:xfrm>
              <a:off x="4226" y="1655"/>
              <a:ext cx="600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75" name="Group 49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91" name="AutoShape 50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7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92" name="AutoShape 51"/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4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6" name="Freeform 52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77" name="Group 53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89" name="AutoShape 54"/>
              <p:cNvSpPr>
                <a:spLocks noChangeArrowheads="1"/>
              </p:cNvSpPr>
              <p:nvPr/>
            </p:nvSpPr>
            <p:spPr bwMode="auto">
              <a:xfrm>
                <a:off x="615" y="2568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90" name="AutoShape 55"/>
              <p:cNvSpPr>
                <a:spLocks noChangeArrowheads="1"/>
              </p:cNvSpPr>
              <p:nvPr/>
            </p:nvSpPr>
            <p:spPr bwMode="auto">
              <a:xfrm>
                <a:off x="629" y="2585"/>
                <a:ext cx="687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8" name="Rectangle 56"/>
            <p:cNvSpPr>
              <a:spLocks noChangeArrowheads="1"/>
            </p:cNvSpPr>
            <p:nvPr/>
          </p:nvSpPr>
          <p:spPr bwMode="auto">
            <a:xfrm>
              <a:off x="5249" y="429"/>
              <a:ext cx="70" cy="2291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79" name="Freeform 57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Freeform 58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Oval 59"/>
            <p:cNvSpPr>
              <a:spLocks noChangeArrowheads="1"/>
            </p:cNvSpPr>
            <p:nvPr/>
          </p:nvSpPr>
          <p:spPr bwMode="auto">
            <a:xfrm>
              <a:off x="5517" y="2609"/>
              <a:ext cx="48" cy="100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2" name="Freeform 60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3" name="AutoShape 61"/>
            <p:cNvSpPr>
              <a:spLocks noChangeArrowheads="1"/>
            </p:cNvSpPr>
            <p:nvPr/>
          </p:nvSpPr>
          <p:spPr bwMode="auto">
            <a:xfrm>
              <a:off x="4140" y="2675"/>
              <a:ext cx="1200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4" name="AutoShape 62"/>
            <p:cNvSpPr>
              <a:spLocks noChangeArrowheads="1"/>
            </p:cNvSpPr>
            <p:nvPr/>
          </p:nvSpPr>
          <p:spPr bwMode="auto">
            <a:xfrm>
              <a:off x="4204" y="2709"/>
              <a:ext cx="1071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5" name="Oval 63"/>
            <p:cNvSpPr>
              <a:spLocks noChangeArrowheads="1"/>
            </p:cNvSpPr>
            <p:nvPr/>
          </p:nvSpPr>
          <p:spPr bwMode="auto">
            <a:xfrm>
              <a:off x="4306" y="2381"/>
              <a:ext cx="161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6" name="Oval 64"/>
            <p:cNvSpPr>
              <a:spLocks noChangeArrowheads="1"/>
            </p:cNvSpPr>
            <p:nvPr/>
          </p:nvSpPr>
          <p:spPr bwMode="auto">
            <a:xfrm>
              <a:off x="4488" y="2381"/>
              <a:ext cx="155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87" name="Oval 65"/>
            <p:cNvSpPr>
              <a:spLocks noChangeArrowheads="1"/>
            </p:cNvSpPr>
            <p:nvPr/>
          </p:nvSpPr>
          <p:spPr bwMode="auto">
            <a:xfrm>
              <a:off x="4660" y="2381"/>
              <a:ext cx="161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8" name="Rectangle 66"/>
            <p:cNvSpPr>
              <a:spLocks noChangeArrowheads="1"/>
            </p:cNvSpPr>
            <p:nvPr/>
          </p:nvSpPr>
          <p:spPr bwMode="auto">
            <a:xfrm>
              <a:off x="5061" y="1838"/>
              <a:ext cx="86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97" name="Group 67"/>
          <p:cNvGrpSpPr/>
          <p:nvPr/>
        </p:nvGrpSpPr>
        <p:grpSpPr bwMode="auto">
          <a:xfrm>
            <a:off x="7841666" y="1346443"/>
            <a:ext cx="742950" cy="742950"/>
            <a:chOff x="-44" y="1473"/>
            <a:chExt cx="981" cy="1105"/>
          </a:xfrm>
        </p:grpSpPr>
        <p:pic>
          <p:nvPicPr>
            <p:cNvPr id="98" name="Picture 68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9" name="Freeform 69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3"/>
          <p:cNvGrpSpPr/>
          <p:nvPr/>
        </p:nvGrpSpPr>
        <p:grpSpPr bwMode="auto">
          <a:xfrm>
            <a:off x="3761300" y="3384960"/>
            <a:ext cx="1931987" cy="930275"/>
            <a:chOff x="827" y="2027"/>
            <a:chExt cx="1217" cy="586"/>
          </a:xfrm>
        </p:grpSpPr>
        <p:sp>
          <p:nvSpPr>
            <p:cNvPr id="101" name="Text Box 4"/>
            <p:cNvSpPr txBox="1">
              <a:spLocks noChangeArrowheads="1"/>
            </p:cNvSpPr>
            <p:nvPr/>
          </p:nvSpPr>
          <p:spPr bwMode="auto">
            <a:xfrm>
              <a:off x="827" y="2027"/>
              <a:ext cx="1059" cy="3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wait for incoming</a:t>
              </a:r>
              <a:endPara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connection request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2" name="Text Box 5"/>
            <p:cNvSpPr txBox="1">
              <a:spLocks noChangeArrowheads="1"/>
            </p:cNvSpPr>
            <p:nvPr/>
          </p:nvSpPr>
          <p:spPr bwMode="auto">
            <a:xfrm>
              <a:off x="828" y="2283"/>
              <a:ext cx="1216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connectionSocket =</a:t>
              </a:r>
              <a:endPara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serverSocket.accept()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103" name="Group 6"/>
          <p:cNvGrpSpPr/>
          <p:nvPr/>
        </p:nvGrpSpPr>
        <p:grpSpPr bwMode="auto">
          <a:xfrm>
            <a:off x="3742250" y="2145123"/>
            <a:ext cx="2357437" cy="1317625"/>
            <a:chOff x="821" y="1246"/>
            <a:chExt cx="1485" cy="830"/>
          </a:xfrm>
        </p:grpSpPr>
        <p:grpSp>
          <p:nvGrpSpPr>
            <p:cNvPr id="104" name="Group 7"/>
            <p:cNvGrpSpPr/>
            <p:nvPr/>
          </p:nvGrpSpPr>
          <p:grpSpPr bwMode="auto">
            <a:xfrm>
              <a:off x="821" y="1246"/>
              <a:ext cx="1485" cy="586"/>
              <a:chOff x="329" y="1270"/>
              <a:chExt cx="1485" cy="586"/>
            </a:xfrm>
          </p:grpSpPr>
          <p:sp>
            <p:nvSpPr>
              <p:cNvPr id="106" name="Text Box 8"/>
              <p:cNvSpPr txBox="1">
                <a:spLocks noChangeArrowheads="1"/>
              </p:cNvSpPr>
              <p:nvPr/>
            </p:nvSpPr>
            <p:spPr bwMode="auto">
              <a:xfrm>
                <a:off x="329" y="1270"/>
                <a:ext cx="1213" cy="4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create socket,</a:t>
                </a:r>
                <a:endPara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port=</a:t>
                </a:r>
                <a:r>
                  <a:rPr kumimoji="0" lang="en-US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ourier New" panose="02070309020205020404" pitchFamily="49" charset="0"/>
                    <a:ea typeface="MS PGothic" panose="020B0600070205080204" pitchFamily="34" charset="-128"/>
                    <a:cs typeface="+mn-cs"/>
                  </a:rPr>
                  <a:t>x</a:t>
                </a:r>
                <a:r>
                  <a: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, for incoming request:</a:t>
                </a: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07" name="Text Box 9"/>
              <p:cNvSpPr txBox="1">
                <a:spLocks noChangeArrowheads="1"/>
              </p:cNvSpPr>
              <p:nvPr/>
            </p:nvSpPr>
            <p:spPr bwMode="auto">
              <a:xfrm>
                <a:off x="333" y="1662"/>
                <a:ext cx="1481" cy="19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serverSocket = socket()</a:t>
                </a: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05" name="Line 10"/>
            <p:cNvSpPr>
              <a:spLocks noChangeShapeType="1"/>
            </p:cNvSpPr>
            <p:nvPr/>
          </p:nvSpPr>
          <p:spPr bwMode="auto">
            <a:xfrm>
              <a:off x="1284" y="1872"/>
              <a:ext cx="0" cy="204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8" name="Group 11"/>
          <p:cNvGrpSpPr/>
          <p:nvPr/>
        </p:nvGrpSpPr>
        <p:grpSpPr bwMode="auto">
          <a:xfrm>
            <a:off x="7539550" y="3389723"/>
            <a:ext cx="2357437" cy="731837"/>
            <a:chOff x="3333" y="1202"/>
            <a:chExt cx="1485" cy="461"/>
          </a:xfrm>
        </p:grpSpPr>
        <p:sp>
          <p:nvSpPr>
            <p:cNvPr id="109" name="Text Box 12"/>
            <p:cNvSpPr txBox="1">
              <a:spLocks noChangeArrowheads="1"/>
            </p:cNvSpPr>
            <p:nvPr/>
          </p:nvSpPr>
          <p:spPr bwMode="auto">
            <a:xfrm>
              <a:off x="3335" y="1202"/>
              <a:ext cx="1468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create socket,</a:t>
              </a:r>
              <a:endPara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connect to </a:t>
              </a:r>
              <a:r>
                <a:rPr kumimoji="0" lang="en-US" altLang="en-US" sz="14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urier New" panose="02070309020205020404" pitchFamily="49" charset="0"/>
                  <a:ea typeface="MS PGothic" panose="020B0600070205080204" pitchFamily="34" charset="-128"/>
                  <a:cs typeface="+mn-cs"/>
                </a:rPr>
                <a:t>hostid</a:t>
              </a: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, port=</a:t>
              </a:r>
              <a:r>
                <a:rPr kumimoji="0" lang="en-US" altLang="en-US" sz="14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urier New" panose="02070309020205020404" pitchFamily="49" charset="0"/>
                  <a:ea typeface="MS PGothic" panose="020B0600070205080204" pitchFamily="34" charset="-128"/>
                  <a:cs typeface="+mn-cs"/>
                </a:rPr>
                <a:t>x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0" name="Text Box 13"/>
            <p:cNvSpPr txBox="1">
              <a:spLocks noChangeArrowheads="1"/>
            </p:cNvSpPr>
            <p:nvPr/>
          </p:nvSpPr>
          <p:spPr bwMode="auto">
            <a:xfrm>
              <a:off x="3333" y="1469"/>
              <a:ext cx="1485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clientSocket = socket()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111" name="Group 24"/>
          <p:cNvGrpSpPr/>
          <p:nvPr/>
        </p:nvGrpSpPr>
        <p:grpSpPr bwMode="auto">
          <a:xfrm>
            <a:off x="5382137" y="4177123"/>
            <a:ext cx="4062413" cy="1371600"/>
            <a:chOff x="1848" y="2526"/>
            <a:chExt cx="2559" cy="864"/>
          </a:xfrm>
        </p:grpSpPr>
        <p:sp>
          <p:nvSpPr>
            <p:cNvPr id="112" name="Line 25"/>
            <p:cNvSpPr>
              <a:spLocks noChangeShapeType="1"/>
            </p:cNvSpPr>
            <p:nvPr/>
          </p:nvSpPr>
          <p:spPr bwMode="auto">
            <a:xfrm flipH="1">
              <a:off x="3792" y="2964"/>
              <a:ext cx="6" cy="426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13" name="Group 26"/>
            <p:cNvGrpSpPr/>
            <p:nvPr/>
          </p:nvGrpSpPr>
          <p:grpSpPr bwMode="auto">
            <a:xfrm>
              <a:off x="1848" y="2526"/>
              <a:ext cx="2559" cy="516"/>
              <a:chOff x="1848" y="2526"/>
              <a:chExt cx="2559" cy="516"/>
            </a:xfrm>
          </p:grpSpPr>
          <p:sp>
            <p:nvSpPr>
              <p:cNvPr id="114" name="Text Box 27"/>
              <p:cNvSpPr txBox="1">
                <a:spLocks noChangeArrowheads="1"/>
              </p:cNvSpPr>
              <p:nvPr/>
            </p:nvSpPr>
            <p:spPr bwMode="auto">
              <a:xfrm>
                <a:off x="3335" y="2673"/>
                <a:ext cx="1072" cy="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send request using</a:t>
                </a:r>
                <a:endPara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clientSocket</a:t>
                </a: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5" name="Line 28"/>
              <p:cNvSpPr>
                <a:spLocks noChangeShapeType="1"/>
              </p:cNvSpPr>
              <p:nvPr/>
            </p:nvSpPr>
            <p:spPr bwMode="auto">
              <a:xfrm>
                <a:off x="3792" y="2526"/>
                <a:ext cx="0" cy="204"/>
              </a:xfrm>
              <a:prstGeom prst="line">
                <a:avLst/>
              </a:prstGeom>
              <a:noFill/>
              <a:ln w="28575">
                <a:solidFill>
                  <a:srgbClr val="000099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Line 29"/>
              <p:cNvSpPr>
                <a:spLocks noChangeShapeType="1"/>
              </p:cNvSpPr>
              <p:nvPr/>
            </p:nvSpPr>
            <p:spPr bwMode="auto">
              <a:xfrm flipH="1">
                <a:off x="1848" y="2790"/>
                <a:ext cx="1518" cy="252"/>
              </a:xfrm>
              <a:prstGeom prst="line">
                <a:avLst/>
              </a:prstGeom>
              <a:noFill/>
              <a:ln w="28575">
                <a:solidFill>
                  <a:srgbClr val="CC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7" name="Group 30"/>
          <p:cNvGrpSpPr/>
          <p:nvPr/>
        </p:nvGrpSpPr>
        <p:grpSpPr bwMode="auto">
          <a:xfrm>
            <a:off x="3751775" y="4272373"/>
            <a:ext cx="4097337" cy="1490662"/>
            <a:chOff x="821" y="2586"/>
            <a:chExt cx="2581" cy="939"/>
          </a:xfrm>
        </p:grpSpPr>
        <p:sp>
          <p:nvSpPr>
            <p:cNvPr id="118" name="Text Box 31"/>
            <p:cNvSpPr txBox="1">
              <a:spLocks noChangeArrowheads="1"/>
            </p:cNvSpPr>
            <p:nvPr/>
          </p:nvSpPr>
          <p:spPr bwMode="auto">
            <a:xfrm>
              <a:off x="821" y="2787"/>
              <a:ext cx="1013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read request from</a:t>
              </a:r>
              <a:endPara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connectionSocke</a:t>
              </a: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t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9" name="Text Box 32"/>
            <p:cNvSpPr txBox="1">
              <a:spLocks noChangeArrowheads="1"/>
            </p:cNvSpPr>
            <p:nvPr/>
          </p:nvSpPr>
          <p:spPr bwMode="auto">
            <a:xfrm>
              <a:off x="851" y="3195"/>
              <a:ext cx="1013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write reply to</a:t>
              </a:r>
              <a:endPara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connectionSocket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0" name="Line 33"/>
            <p:cNvSpPr>
              <a:spLocks noChangeShapeType="1"/>
            </p:cNvSpPr>
            <p:nvPr/>
          </p:nvSpPr>
          <p:spPr bwMode="auto">
            <a:xfrm>
              <a:off x="1278" y="2586"/>
              <a:ext cx="0" cy="240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1" name="Line 34"/>
            <p:cNvSpPr>
              <a:spLocks noChangeShapeType="1"/>
            </p:cNvSpPr>
            <p:nvPr/>
          </p:nvSpPr>
          <p:spPr bwMode="auto">
            <a:xfrm flipH="1">
              <a:off x="1284" y="3090"/>
              <a:ext cx="6" cy="156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2" name="Line 35"/>
            <p:cNvSpPr>
              <a:spLocks noChangeShapeType="1"/>
            </p:cNvSpPr>
            <p:nvPr/>
          </p:nvSpPr>
          <p:spPr bwMode="auto">
            <a:xfrm>
              <a:off x="1866" y="3306"/>
              <a:ext cx="1536" cy="180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3" name="Group 52"/>
          <p:cNvGrpSpPr/>
          <p:nvPr/>
        </p:nvGrpSpPr>
        <p:grpSpPr bwMode="auto">
          <a:xfrm>
            <a:off x="5371025" y="3472273"/>
            <a:ext cx="2200275" cy="587375"/>
            <a:chOff x="3043" y="1189"/>
            <a:chExt cx="1386" cy="370"/>
          </a:xfrm>
        </p:grpSpPr>
        <p:sp>
          <p:nvSpPr>
            <p:cNvPr id="124" name="Line 37"/>
            <p:cNvSpPr>
              <a:spLocks noChangeShapeType="1"/>
            </p:cNvSpPr>
            <p:nvPr/>
          </p:nvSpPr>
          <p:spPr bwMode="auto">
            <a:xfrm>
              <a:off x="3043" y="1372"/>
              <a:ext cx="1386" cy="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prstDash val="dash"/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5" name="Text Box 38"/>
            <p:cNvSpPr txBox="1">
              <a:spLocks noChangeArrowheads="1"/>
            </p:cNvSpPr>
            <p:nvPr/>
          </p:nvSpPr>
          <p:spPr bwMode="auto">
            <a:xfrm>
              <a:off x="3106" y="1189"/>
              <a:ext cx="1204" cy="3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TCP </a:t>
              </a: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connection setup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126" name="Group 53"/>
          <p:cNvGrpSpPr/>
          <p:nvPr/>
        </p:nvGrpSpPr>
        <p:grpSpPr bwMode="auto">
          <a:xfrm>
            <a:off x="3702562" y="4620035"/>
            <a:ext cx="5457825" cy="1954213"/>
            <a:chOff x="832" y="2713"/>
            <a:chExt cx="3438" cy="1231"/>
          </a:xfrm>
        </p:grpSpPr>
        <p:sp>
          <p:nvSpPr>
            <p:cNvPr id="127" name="Text Box 15"/>
            <p:cNvSpPr txBox="1">
              <a:spLocks noChangeArrowheads="1"/>
            </p:cNvSpPr>
            <p:nvPr/>
          </p:nvSpPr>
          <p:spPr bwMode="auto">
            <a:xfrm>
              <a:off x="867" y="3512"/>
              <a:ext cx="1013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close</a:t>
              </a:r>
              <a:endPara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connectionSocket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8" name="Line 16"/>
            <p:cNvSpPr>
              <a:spLocks noChangeShapeType="1"/>
            </p:cNvSpPr>
            <p:nvPr/>
          </p:nvSpPr>
          <p:spPr bwMode="auto">
            <a:xfrm>
              <a:off x="1318" y="3437"/>
              <a:ext cx="0" cy="204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9" name="Freeform 17"/>
            <p:cNvSpPr/>
            <p:nvPr/>
          </p:nvSpPr>
          <p:spPr bwMode="auto">
            <a:xfrm>
              <a:off x="832" y="2713"/>
              <a:ext cx="492" cy="306"/>
            </a:xfrm>
            <a:custGeom>
              <a:avLst/>
              <a:gdLst>
                <a:gd name="T0" fmla="*/ 492 w 492"/>
                <a:gd name="T1" fmla="*/ 0 h 2112"/>
                <a:gd name="T2" fmla="*/ 492 w 492"/>
                <a:gd name="T3" fmla="*/ 0 h 2112"/>
                <a:gd name="T4" fmla="*/ 0 w 492"/>
                <a:gd name="T5" fmla="*/ 0 h 2112"/>
                <a:gd name="T6" fmla="*/ 0 w 492"/>
                <a:gd name="T7" fmla="*/ 0 h 2112"/>
                <a:gd name="T8" fmla="*/ 402 w 492"/>
                <a:gd name="T9" fmla="*/ 0 h 21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92"/>
                <a:gd name="T16" fmla="*/ 0 h 2112"/>
                <a:gd name="T17" fmla="*/ 492 w 492"/>
                <a:gd name="T18" fmla="*/ 2112 h 211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92" h="2112">
                  <a:moveTo>
                    <a:pt x="492" y="1968"/>
                  </a:moveTo>
                  <a:lnTo>
                    <a:pt x="492" y="2112"/>
                  </a:lnTo>
                  <a:lnTo>
                    <a:pt x="0" y="2112"/>
                  </a:lnTo>
                  <a:lnTo>
                    <a:pt x="0" y="0"/>
                  </a:lnTo>
                  <a:lnTo>
                    <a:pt x="402" y="0"/>
                  </a:lnTo>
                </a:path>
              </a:pathLst>
            </a:custGeom>
            <a:noFill/>
            <a:ln w="28575">
              <a:solidFill>
                <a:srgbClr val="000099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0" name="Group 18"/>
            <p:cNvGrpSpPr/>
            <p:nvPr/>
          </p:nvGrpSpPr>
          <p:grpSpPr bwMode="auto">
            <a:xfrm>
              <a:off x="3393" y="3248"/>
              <a:ext cx="877" cy="696"/>
              <a:chOff x="3365" y="3375"/>
              <a:chExt cx="877" cy="696"/>
            </a:xfrm>
          </p:grpSpPr>
          <p:sp>
            <p:nvSpPr>
              <p:cNvPr id="131" name="Text Box 19"/>
              <p:cNvSpPr txBox="1">
                <a:spLocks noChangeArrowheads="1"/>
              </p:cNvSpPr>
              <p:nvPr/>
            </p:nvSpPr>
            <p:spPr bwMode="auto">
              <a:xfrm>
                <a:off x="3365" y="3375"/>
                <a:ext cx="877" cy="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read reply from</a:t>
                </a:r>
                <a:endPara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clientSocket</a:t>
                </a: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32" name="Text Box 20"/>
              <p:cNvSpPr txBox="1">
                <a:spLocks noChangeArrowheads="1"/>
              </p:cNvSpPr>
              <p:nvPr/>
            </p:nvSpPr>
            <p:spPr bwMode="auto">
              <a:xfrm>
                <a:off x="3389" y="3741"/>
                <a:ext cx="730" cy="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close</a:t>
                </a:r>
                <a:endPara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clientSocket</a:t>
                </a: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33" name="Line 21"/>
              <p:cNvSpPr>
                <a:spLocks noChangeShapeType="1"/>
              </p:cNvSpPr>
              <p:nvPr/>
            </p:nvSpPr>
            <p:spPr bwMode="auto">
              <a:xfrm>
                <a:off x="3816" y="3690"/>
                <a:ext cx="0" cy="204"/>
              </a:xfrm>
              <a:prstGeom prst="line">
                <a:avLst/>
              </a:prstGeom>
              <a:noFill/>
              <a:ln w="28575">
                <a:solidFill>
                  <a:srgbClr val="000099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3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en-US" sz="4400" dirty="0">
                <a:solidFill>
                  <a:srgbClr val="000099"/>
                </a:solidFill>
                <a:ea typeface="MS PGothic" panose="020B0600070205080204" pitchFamily="34" charset="-128"/>
                <a:cs typeface="+mn-cs"/>
              </a:rPr>
              <a:t>Example app: TCP client</a:t>
            </a:r>
            <a:endParaRPr lang="en-US" altLang="en-US" sz="5400" dirty="0">
              <a:solidFill>
                <a:srgbClr val="000099"/>
              </a:solidFill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" name="TextBox 1"/>
          <p:cNvSpPr txBox="1">
            <a:spLocks noChangeArrowheads="1"/>
          </p:cNvSpPr>
          <p:nvPr/>
        </p:nvSpPr>
        <p:spPr bwMode="auto">
          <a:xfrm>
            <a:off x="5153332" y="2021516"/>
            <a:ext cx="5894388" cy="422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from socket import *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serverName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= ’</a:t>
            </a:r>
            <a:r>
              <a:rPr kumimoji="0" lang="en-US" altLang="ja-JP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servername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’</a:t>
            </a:r>
            <a:endParaRPr kumimoji="0" lang="en-US" altLang="ja-JP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serverPort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= 12000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clientSocket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= socket(AF_INET, SOCK_STREAM)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clientSocket.connect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((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serverName,serverPort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))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sentence =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raw_input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(‘Input lowercase sentence:’)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clientSocket.send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(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sentence.encode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())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modifiedSentence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=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clientSocket.recv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(1024)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print (‘From Server:’,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modifiedSentence.decode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())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clientSocket.close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()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" name="TextBox 2"/>
          <p:cNvSpPr txBox="1">
            <a:spLocks noChangeArrowheads="1"/>
          </p:cNvSpPr>
          <p:nvPr/>
        </p:nvSpPr>
        <p:spPr bwMode="auto">
          <a:xfrm>
            <a:off x="5166032" y="1538916"/>
            <a:ext cx="27066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1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Python TCPClient</a:t>
            </a:r>
            <a:endParaRPr kumimoji="0" lang="en-US" altLang="en-US" sz="2400" b="0" i="1" u="none" strike="noStrike" kern="120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27" name="Group 47"/>
          <p:cNvGrpSpPr/>
          <p:nvPr/>
        </p:nvGrpSpPr>
        <p:grpSpPr bwMode="auto">
          <a:xfrm>
            <a:off x="1656643" y="3166108"/>
            <a:ext cx="3481226" cy="584775"/>
            <a:chOff x="-792500" y="2796587"/>
            <a:chExt cx="3481672" cy="584044"/>
          </a:xfrm>
        </p:grpSpPr>
        <p:sp>
          <p:nvSpPr>
            <p:cNvPr id="28" name="TextBox 31"/>
            <p:cNvSpPr txBox="1">
              <a:spLocks noChangeArrowheads="1"/>
            </p:cNvSpPr>
            <p:nvPr/>
          </p:nvSpPr>
          <p:spPr bwMode="auto">
            <a:xfrm>
              <a:off x="-792500" y="2796587"/>
              <a:ext cx="2888177" cy="5840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create TCP socket for server, remote port 12000</a:t>
              </a: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29" name="Straight Connector 32"/>
            <p:cNvCxnSpPr>
              <a:cxnSpLocks noChangeShapeType="1"/>
            </p:cNvCxnSpPr>
            <p:nvPr/>
          </p:nvCxnSpPr>
          <p:spPr bwMode="auto">
            <a:xfrm>
              <a:off x="1961643" y="2959715"/>
              <a:ext cx="727529" cy="2721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0" name="Oval 29"/>
          <p:cNvSpPr>
            <a:spLocks noChangeArrowheads="1"/>
          </p:cNvSpPr>
          <p:nvPr/>
        </p:nvSpPr>
        <p:spPr bwMode="auto">
          <a:xfrm>
            <a:off x="8760541" y="2993923"/>
            <a:ext cx="2133599" cy="589517"/>
          </a:xfrm>
          <a:prstGeom prst="ellipse">
            <a:avLst/>
          </a:prstGeom>
          <a:noFill/>
          <a:ln w="19050">
            <a:solidFill>
              <a:srgbClr val="000099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31" name="Group 47"/>
          <p:cNvGrpSpPr/>
          <p:nvPr/>
        </p:nvGrpSpPr>
        <p:grpSpPr bwMode="auto">
          <a:xfrm>
            <a:off x="970933" y="4616284"/>
            <a:ext cx="4182811" cy="338554"/>
            <a:chOff x="-1495096" y="3006031"/>
            <a:chExt cx="4184250" cy="337708"/>
          </a:xfrm>
        </p:grpSpPr>
        <p:sp>
          <p:nvSpPr>
            <p:cNvPr id="32" name="TextBox 31"/>
            <p:cNvSpPr txBox="1">
              <a:spLocks noChangeArrowheads="1"/>
            </p:cNvSpPr>
            <p:nvPr/>
          </p:nvSpPr>
          <p:spPr bwMode="auto">
            <a:xfrm>
              <a:off x="-1495096" y="3006031"/>
              <a:ext cx="3779615" cy="3377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No need to attach server name, port </a:t>
              </a: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33" name="Straight Connector 32"/>
            <p:cNvCxnSpPr>
              <a:cxnSpLocks noChangeShapeType="1"/>
            </p:cNvCxnSpPr>
            <p:nvPr/>
          </p:nvCxnSpPr>
          <p:spPr bwMode="auto">
            <a:xfrm>
              <a:off x="1961625" y="3165929"/>
              <a:ext cx="727529" cy="2721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</p:spPr>
        <p:txBody>
          <a:bodyPr>
            <a:normAutofit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en-US" sz="4400" dirty="0">
                <a:solidFill>
                  <a:srgbClr val="000099"/>
                </a:solidFill>
                <a:ea typeface="MS PGothic" panose="020B0600070205080204" pitchFamily="34" charset="-128"/>
                <a:cs typeface="+mn-cs"/>
              </a:rPr>
              <a:t>Example app: TCP server</a:t>
            </a:r>
            <a:endParaRPr lang="en-US" altLang="en-US" sz="5400" dirty="0">
              <a:solidFill>
                <a:srgbClr val="000099"/>
              </a:solidFill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3" name="TextBox 1"/>
          <p:cNvSpPr txBox="1">
            <a:spLocks noChangeArrowheads="1"/>
          </p:cNvSpPr>
          <p:nvPr/>
        </p:nvSpPr>
        <p:spPr bwMode="auto">
          <a:xfrm>
            <a:off x="5184060" y="1922450"/>
            <a:ext cx="6292850" cy="5200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from socket import *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serverPort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= 12000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serverSocket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= socket(AF_INET,SOCK_STREAM)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serverSocket.bind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((‘’,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serverPort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))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serverSocket.listen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(1)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print ‘The server is ready to receive’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while True: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   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connectionSocket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,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addr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=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serverSocket.accept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()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    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    sentence =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connectionSocket.recv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(1024).decode()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   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capitalizedSentence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=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sentence.upper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()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   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connectionSocket.send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(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capitalizedSentence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.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                                                           encode())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   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connectionSocket.close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()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" name="TextBox 2"/>
          <p:cNvSpPr txBox="1">
            <a:spLocks noChangeArrowheads="1"/>
          </p:cNvSpPr>
          <p:nvPr/>
        </p:nvSpPr>
        <p:spPr bwMode="auto">
          <a:xfrm>
            <a:off x="5184060" y="1439850"/>
            <a:ext cx="282733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Python </a:t>
            </a:r>
            <a:r>
              <a:rPr kumimoji="0" lang="en-US" altLang="en-US" sz="2400" b="0" i="1" u="none" strike="noStrike" kern="1200" cap="none" spc="0" normalizeH="0" baseline="0" noProof="0" dirty="0" err="1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TCPServer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15" name="Group 13"/>
          <p:cNvGrpSpPr/>
          <p:nvPr/>
        </p:nvGrpSpPr>
        <p:grpSpPr bwMode="auto">
          <a:xfrm>
            <a:off x="1724351" y="2556715"/>
            <a:ext cx="3374285" cy="338554"/>
            <a:chOff x="-749058" y="2414108"/>
            <a:chExt cx="3374330" cy="338257"/>
          </a:xfrm>
        </p:grpSpPr>
        <p:sp>
          <p:nvSpPr>
            <p:cNvPr id="16" name="TextBox 31"/>
            <p:cNvSpPr txBox="1">
              <a:spLocks noChangeArrowheads="1"/>
            </p:cNvSpPr>
            <p:nvPr/>
          </p:nvSpPr>
          <p:spPr bwMode="auto">
            <a:xfrm>
              <a:off x="-749058" y="2414108"/>
              <a:ext cx="3062331" cy="3382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create TCP welcoming socket</a:t>
              </a: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17" name="Straight Connector 32"/>
            <p:cNvCxnSpPr>
              <a:cxnSpLocks noChangeShapeType="1"/>
            </p:cNvCxnSpPr>
            <p:nvPr/>
          </p:nvCxnSpPr>
          <p:spPr bwMode="auto">
            <a:xfrm>
              <a:off x="2136730" y="2597150"/>
              <a:ext cx="488542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8" name="Group 14"/>
          <p:cNvGrpSpPr/>
          <p:nvPr/>
        </p:nvGrpSpPr>
        <p:grpSpPr bwMode="auto">
          <a:xfrm>
            <a:off x="2080634" y="3063061"/>
            <a:ext cx="3036870" cy="584775"/>
            <a:chOff x="-1667664" y="2908339"/>
            <a:chExt cx="4371910" cy="584044"/>
          </a:xfrm>
        </p:grpSpPr>
        <p:sp>
          <p:nvSpPr>
            <p:cNvPr id="19" name="TextBox 26"/>
            <p:cNvSpPr txBox="1">
              <a:spLocks noChangeArrowheads="1"/>
            </p:cNvSpPr>
            <p:nvPr/>
          </p:nvSpPr>
          <p:spPr bwMode="auto">
            <a:xfrm>
              <a:off x="-1667664" y="2908339"/>
              <a:ext cx="4139198" cy="584044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server begins listening for  incoming TCP requests</a:t>
              </a: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20" name="Straight Connector 30"/>
            <p:cNvCxnSpPr>
              <a:cxnSpLocks noChangeShapeType="1"/>
            </p:cNvCxnSpPr>
            <p:nvPr/>
          </p:nvCxnSpPr>
          <p:spPr bwMode="auto">
            <a:xfrm>
              <a:off x="1967825" y="3217286"/>
              <a:ext cx="736421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1" name="Group 15"/>
          <p:cNvGrpSpPr/>
          <p:nvPr/>
        </p:nvGrpSpPr>
        <p:grpSpPr bwMode="auto">
          <a:xfrm>
            <a:off x="3328500" y="3824136"/>
            <a:ext cx="1858624" cy="297517"/>
            <a:chOff x="905004" y="3819988"/>
            <a:chExt cx="1859872" cy="298292"/>
          </a:xfrm>
        </p:grpSpPr>
        <p:sp>
          <p:nvSpPr>
            <p:cNvPr id="22" name="TextBox 34"/>
            <p:cNvSpPr txBox="1">
              <a:spLocks noChangeArrowheads="1"/>
            </p:cNvSpPr>
            <p:nvPr/>
          </p:nvSpPr>
          <p:spPr bwMode="auto">
            <a:xfrm>
              <a:off x="905004" y="3819988"/>
              <a:ext cx="1859872" cy="2982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loop forever</a:t>
              </a: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23" name="Straight Connector 35"/>
            <p:cNvCxnSpPr>
              <a:cxnSpLocks noChangeShapeType="1"/>
            </p:cNvCxnSpPr>
            <p:nvPr/>
          </p:nvCxnSpPr>
          <p:spPr bwMode="auto">
            <a:xfrm>
              <a:off x="2187464" y="3964782"/>
              <a:ext cx="523192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4" name="Group 17"/>
          <p:cNvGrpSpPr/>
          <p:nvPr/>
        </p:nvGrpSpPr>
        <p:grpSpPr bwMode="auto">
          <a:xfrm>
            <a:off x="906051" y="4140995"/>
            <a:ext cx="4273089" cy="502702"/>
            <a:chOff x="-812680" y="4044670"/>
            <a:chExt cx="3634217" cy="502843"/>
          </a:xfrm>
        </p:grpSpPr>
        <p:sp>
          <p:nvSpPr>
            <p:cNvPr id="34" name="TextBox 36"/>
            <p:cNvSpPr txBox="1">
              <a:spLocks noChangeArrowheads="1"/>
            </p:cNvSpPr>
            <p:nvPr/>
          </p:nvSpPr>
          <p:spPr bwMode="auto">
            <a:xfrm>
              <a:off x="-812680" y="4044670"/>
              <a:ext cx="3634217" cy="5028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server waits on accept() for incoming requests, new socket created on return</a:t>
              </a: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35" name="Straight Connector 39"/>
            <p:cNvCxnSpPr>
              <a:cxnSpLocks noChangeShapeType="1"/>
            </p:cNvCxnSpPr>
            <p:nvPr/>
          </p:nvCxnSpPr>
          <p:spPr bwMode="auto">
            <a:xfrm>
              <a:off x="2337575" y="4188416"/>
              <a:ext cx="435213" cy="1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6" name="Group 18"/>
          <p:cNvGrpSpPr/>
          <p:nvPr/>
        </p:nvGrpSpPr>
        <p:grpSpPr bwMode="auto">
          <a:xfrm>
            <a:off x="1951002" y="4771416"/>
            <a:ext cx="3154397" cy="584775"/>
            <a:chOff x="-463314" y="4140337"/>
            <a:chExt cx="3153124" cy="585085"/>
          </a:xfrm>
        </p:grpSpPr>
        <p:sp>
          <p:nvSpPr>
            <p:cNvPr id="37" name="TextBox 61"/>
            <p:cNvSpPr txBox="1">
              <a:spLocks noChangeArrowheads="1"/>
            </p:cNvSpPr>
            <p:nvPr/>
          </p:nvSpPr>
          <p:spPr bwMode="auto">
            <a:xfrm>
              <a:off x="-463314" y="4140337"/>
              <a:ext cx="2746043" cy="5850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read bytes from socket (but not address as in UDP)</a:t>
              </a: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38" name="Straight Connector 62"/>
            <p:cNvCxnSpPr>
              <a:cxnSpLocks noChangeShapeType="1"/>
            </p:cNvCxnSpPr>
            <p:nvPr/>
          </p:nvCxnSpPr>
          <p:spPr bwMode="auto">
            <a:xfrm>
              <a:off x="2194710" y="4288764"/>
              <a:ext cx="495100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9" name="Group 28"/>
          <p:cNvGrpSpPr/>
          <p:nvPr/>
        </p:nvGrpSpPr>
        <p:grpSpPr bwMode="auto">
          <a:xfrm>
            <a:off x="1026276" y="5902558"/>
            <a:ext cx="4079124" cy="584775"/>
            <a:chOff x="-1411416" y="4686923"/>
            <a:chExt cx="4079374" cy="585153"/>
          </a:xfrm>
        </p:grpSpPr>
        <p:sp>
          <p:nvSpPr>
            <p:cNvPr id="40" name="TextBox 29"/>
            <p:cNvSpPr txBox="1">
              <a:spLocks noChangeArrowheads="1"/>
            </p:cNvSpPr>
            <p:nvPr/>
          </p:nvSpPr>
          <p:spPr bwMode="auto">
            <a:xfrm>
              <a:off x="-1411416" y="4686923"/>
              <a:ext cx="3902071" cy="5851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close connection to this client (but </a:t>
              </a:r>
              <a:r>
                <a:rPr kumimoji="0" lang="en-US" alt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not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 welcoming socket)</a:t>
              </a: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41" name="Straight Connector 33"/>
            <p:cNvCxnSpPr>
              <a:cxnSpLocks noChangeShapeType="1"/>
            </p:cNvCxnSpPr>
            <p:nvPr/>
          </p:nvCxnSpPr>
          <p:spPr bwMode="auto">
            <a:xfrm>
              <a:off x="2172628" y="4843734"/>
              <a:ext cx="495330" cy="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</p:spPr>
        <p:txBody>
          <a:bodyPr>
            <a:normAutofit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en-US" sz="4400" dirty="0">
                <a:solidFill>
                  <a:srgbClr val="000099"/>
                </a:solidFill>
                <a:ea typeface="MS PGothic" panose="020B0600070205080204" pitchFamily="34" charset="-128"/>
                <a:cs typeface="+mn-cs"/>
              </a:rPr>
              <a:t>Chapter 2: Summary</a:t>
            </a:r>
            <a:endParaRPr lang="en-US" altLang="en-US" sz="5400" dirty="0">
              <a:solidFill>
                <a:srgbClr val="000099"/>
              </a:solidFill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838200" y="2094161"/>
            <a:ext cx="5710084" cy="4194034"/>
          </a:xfrm>
        </p:spPr>
        <p:txBody>
          <a:bodyPr>
            <a:normAutofit/>
          </a:bodyPr>
          <a:lstStyle/>
          <a:p>
            <a:pPr marL="287655" indent="-287655">
              <a:buFont typeface="Wingdings" panose="05000000000000000000" pitchFamily="2" charset="2"/>
              <a:buChar char="§"/>
              <a:defRPr/>
            </a:pPr>
            <a:r>
              <a:rPr lang="en-US" dirty="0"/>
              <a:t>application architectures</a:t>
            </a:r>
            <a:endParaRPr lang="en-US" dirty="0"/>
          </a:p>
          <a:p>
            <a:pPr marL="681355" lvl="1" indent="-224155">
              <a:buFont typeface="Arial" panose="020B0604020202020204"/>
              <a:buChar char="•"/>
              <a:defRPr/>
            </a:pPr>
            <a:r>
              <a:rPr lang="en-US" dirty="0"/>
              <a:t>client-server</a:t>
            </a:r>
            <a:endParaRPr lang="en-US" dirty="0"/>
          </a:p>
          <a:p>
            <a:pPr marL="681355" lvl="1" indent="-224155">
              <a:buFont typeface="Arial" panose="020B0604020202020204"/>
              <a:buChar char="•"/>
              <a:defRPr/>
            </a:pPr>
            <a:r>
              <a:rPr lang="en-US" dirty="0"/>
              <a:t>P2P</a:t>
            </a:r>
            <a:endParaRPr lang="en-US" dirty="0"/>
          </a:p>
          <a:p>
            <a:pPr marL="287655" indent="-287655">
              <a:buFont typeface="Wingdings" panose="05000000000000000000" pitchFamily="2" charset="2"/>
              <a:buChar char="§"/>
              <a:defRPr/>
            </a:pPr>
            <a:r>
              <a:rPr lang="en-US" dirty="0"/>
              <a:t>application service requirements:</a:t>
            </a:r>
            <a:endParaRPr lang="en-US" dirty="0"/>
          </a:p>
          <a:p>
            <a:pPr marL="682625" lvl="1" indent="-228600">
              <a:buFont typeface="Arial" panose="020B0604020202020204"/>
              <a:buChar char="•"/>
              <a:defRPr/>
            </a:pPr>
            <a:r>
              <a:rPr lang="en-US" dirty="0"/>
              <a:t>reliability, bandwidth, delay</a:t>
            </a:r>
            <a:endParaRPr lang="en-US" dirty="0"/>
          </a:p>
          <a:p>
            <a:pPr marL="287655" indent="-287655">
              <a:buFont typeface="Wingdings" panose="05000000000000000000" pitchFamily="2" charset="2"/>
              <a:buChar char="§"/>
              <a:defRPr/>
            </a:pPr>
            <a:r>
              <a:rPr lang="en-US" dirty="0"/>
              <a:t>Internet transport service model</a:t>
            </a:r>
            <a:endParaRPr lang="en-US" dirty="0"/>
          </a:p>
          <a:p>
            <a:pPr marL="681355" lvl="1" indent="-224155">
              <a:buFont typeface="Arial" panose="020B0604020202020204"/>
              <a:buChar char="•"/>
              <a:defRPr/>
            </a:pPr>
            <a:r>
              <a:rPr lang="en-US" dirty="0"/>
              <a:t>connection-oriented, reliable: TCP</a:t>
            </a:r>
            <a:endParaRPr lang="en-US" dirty="0"/>
          </a:p>
          <a:p>
            <a:pPr marL="681355" lvl="1" indent="-224155">
              <a:buFont typeface="Arial" panose="020B0604020202020204"/>
              <a:buChar char="•"/>
              <a:defRPr/>
            </a:pPr>
            <a:r>
              <a:rPr lang="en-US" dirty="0"/>
              <a:t>unreliable, datagrams: UDP</a:t>
            </a:r>
            <a:endParaRPr lang="en-US" sz="2000" dirty="0"/>
          </a:p>
        </p:txBody>
      </p:sp>
      <p:sp>
        <p:nvSpPr>
          <p:cNvPr id="26" name="Rectangle 4"/>
          <p:cNvSpPr txBox="1">
            <a:spLocks noChangeArrowheads="1"/>
          </p:cNvSpPr>
          <p:nvPr/>
        </p:nvSpPr>
        <p:spPr>
          <a:xfrm>
            <a:off x="704849" y="1392072"/>
            <a:ext cx="10208957" cy="6762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our study of network application layer is now complete!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7" name="Rectangle 5"/>
          <p:cNvSpPr>
            <a:spLocks noChangeArrowheads="1"/>
          </p:cNvSpPr>
          <p:nvPr/>
        </p:nvSpPr>
        <p:spPr bwMode="auto">
          <a:xfrm>
            <a:off x="7310006" y="2054984"/>
            <a:ext cx="4652810" cy="367665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87655" marR="0" lvl="0" indent="-28765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specific protocols: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1355" marR="0" lvl="1" indent="-22415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Arial" panose="020B0604020202020204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HTTP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1355" marR="0" lvl="1" indent="-22415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Arial" panose="020B0604020202020204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SMTP, IMAP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1355" marR="0" lvl="1" indent="-22415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Arial" panose="020B0604020202020204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DNS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681355" marR="0" lvl="1" indent="-22415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Arial" panose="020B0604020202020204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P2P: BitTorrent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287655" marR="0" lvl="0" indent="-28765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video streaming, CDNs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287655" marR="0" lvl="0" indent="-28765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socket programming: 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ZapfDingbats" charset="0"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    TCP, UDP sockets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An application-layer </a:t>
            </a:r>
            <a:r>
              <a:rPr lang="en-US" altLang="en-US" dirty="0">
                <a:ea typeface="MS PGothic" panose="020B0600070205080204" pitchFamily="34" charset="-128"/>
              </a:rPr>
              <a:t>p</a:t>
            </a:r>
            <a:r>
              <a:rPr lang="en-US" altLang="en-US" sz="4400" dirty="0">
                <a:ea typeface="MS PGothic" panose="020B0600070205080204" pitchFamily="34" charset="-128"/>
              </a:rPr>
              <a:t>rotocol </a:t>
            </a:r>
            <a:r>
              <a:rPr lang="en-US" altLang="en-US" dirty="0">
                <a:ea typeface="MS PGothic" panose="020B0600070205080204" pitchFamily="34" charset="-128"/>
              </a:rPr>
              <a:t>d</a:t>
            </a:r>
            <a:r>
              <a:rPr lang="en-US" altLang="en-US" sz="4400" dirty="0">
                <a:ea typeface="MS PGothic" panose="020B0600070205080204" pitchFamily="34" charset="-128"/>
              </a:rPr>
              <a:t>efines:</a:t>
            </a:r>
            <a:endParaRPr lang="en-US" sz="4400" dirty="0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759182" y="1464838"/>
            <a:ext cx="5297309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types of messages exchanged, 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e.g., request, response 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message syntax: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what fields in messages &amp; how fields are delineated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message semantics 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meaning of information in fields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rules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for when and how processes send &amp; respond to messages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" name="Rectangle 4"/>
          <p:cNvSpPr txBox="1">
            <a:spLocks noChangeArrowheads="1"/>
          </p:cNvSpPr>
          <p:nvPr/>
        </p:nvSpPr>
        <p:spPr>
          <a:xfrm>
            <a:off x="6555631" y="1474670"/>
            <a:ext cx="4758660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open protocols: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defined in RFCs, everyone has access to protocol definition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allows for interoperability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e.g., HTTP, SMTP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proprietary protocols: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e.g., Skype, Zoom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</p:spPr>
        <p:txBody>
          <a:bodyPr>
            <a:normAutofit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en-US" sz="4400" dirty="0">
                <a:solidFill>
                  <a:srgbClr val="000099"/>
                </a:solidFill>
                <a:ea typeface="MS PGothic" panose="020B0600070205080204" pitchFamily="34" charset="-128"/>
                <a:cs typeface="+mn-cs"/>
              </a:rPr>
              <a:t>Chapter 2: Summary</a:t>
            </a:r>
            <a:endParaRPr lang="en-US" altLang="en-US" sz="5400" dirty="0">
              <a:solidFill>
                <a:srgbClr val="000099"/>
              </a:solidFill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" name="Rectangle 4"/>
          <p:cNvSpPr txBox="1">
            <a:spLocks noChangeArrowheads="1"/>
          </p:cNvSpPr>
          <p:nvPr/>
        </p:nvSpPr>
        <p:spPr>
          <a:xfrm>
            <a:off x="704849" y="1392072"/>
            <a:ext cx="10208957" cy="6762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Most importantly: learned about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protocols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!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2069589"/>
            <a:ext cx="5695335" cy="4351338"/>
          </a:xfrm>
        </p:spPr>
        <p:txBody>
          <a:bodyPr>
            <a:normAutofit/>
          </a:bodyPr>
          <a:lstStyle/>
          <a:p>
            <a:pPr marL="287655" indent="-287655"/>
            <a:r>
              <a:rPr lang="en-US" altLang="en-US" dirty="0">
                <a:ea typeface="MS PGothic" panose="020B0600070205080204" pitchFamily="34" charset="-128"/>
              </a:rPr>
              <a:t>typical request/reply message exchange:</a:t>
            </a:r>
            <a:endParaRPr lang="en-US" altLang="en-US" dirty="0">
              <a:ea typeface="MS PGothic" panose="020B0600070205080204" pitchFamily="34" charset="-128"/>
            </a:endParaRPr>
          </a:p>
          <a:p>
            <a:pPr marL="681355" lvl="1" indent="-224155"/>
            <a:r>
              <a:rPr lang="en-US" altLang="en-US" dirty="0">
                <a:ea typeface="MS PGothic" panose="020B0600070205080204" pitchFamily="34" charset="-128"/>
              </a:rPr>
              <a:t>client requests info or service</a:t>
            </a:r>
            <a:endParaRPr lang="en-US" altLang="en-US" dirty="0">
              <a:ea typeface="MS PGothic" panose="020B0600070205080204" pitchFamily="34" charset="-128"/>
            </a:endParaRPr>
          </a:p>
          <a:p>
            <a:pPr marL="681355" lvl="1" indent="-224155"/>
            <a:r>
              <a:rPr lang="en-US" altLang="en-US" dirty="0">
                <a:ea typeface="MS PGothic" panose="020B0600070205080204" pitchFamily="34" charset="-128"/>
              </a:rPr>
              <a:t>server responds with data, status code</a:t>
            </a:r>
            <a:endParaRPr lang="en-US" altLang="en-US" dirty="0">
              <a:ea typeface="MS PGothic" panose="020B0600070205080204" pitchFamily="34" charset="-128"/>
            </a:endParaRPr>
          </a:p>
          <a:p>
            <a:pPr marL="287655" indent="-287655"/>
            <a:r>
              <a:rPr lang="en-US" altLang="en-US" dirty="0">
                <a:ea typeface="MS PGothic" panose="020B0600070205080204" pitchFamily="34" charset="-128"/>
              </a:rPr>
              <a:t>message formats:</a:t>
            </a:r>
            <a:endParaRPr lang="en-US" altLang="en-US" dirty="0">
              <a:ea typeface="MS PGothic" panose="020B0600070205080204" pitchFamily="34" charset="-128"/>
            </a:endParaRPr>
          </a:p>
          <a:p>
            <a:pPr marL="681355" lvl="1" indent="-224155"/>
            <a:r>
              <a:rPr lang="en-US" altLang="en-US" i="1" dirty="0">
                <a:solidFill>
                  <a:srgbClr val="000090"/>
                </a:solidFill>
                <a:ea typeface="MS PGothic" panose="020B0600070205080204" pitchFamily="34" charset="-128"/>
              </a:rPr>
              <a:t>headers</a:t>
            </a:r>
            <a:r>
              <a:rPr lang="en-US" altLang="en-US" dirty="0">
                <a:ea typeface="MS PGothic" panose="020B0600070205080204" pitchFamily="34" charset="-128"/>
              </a:rPr>
              <a:t>: fields giving info about data</a:t>
            </a:r>
            <a:endParaRPr lang="en-US" altLang="en-US" dirty="0">
              <a:ea typeface="MS PGothic" panose="020B0600070205080204" pitchFamily="34" charset="-128"/>
            </a:endParaRPr>
          </a:p>
          <a:p>
            <a:pPr marL="681355" lvl="1" indent="-224155"/>
            <a:r>
              <a:rPr lang="en-US" altLang="en-US" i="1" dirty="0">
                <a:solidFill>
                  <a:srgbClr val="000090"/>
                </a:solidFill>
                <a:ea typeface="MS PGothic" panose="020B0600070205080204" pitchFamily="34" charset="-128"/>
              </a:rPr>
              <a:t>data: </a:t>
            </a:r>
            <a:r>
              <a:rPr lang="en-US" altLang="en-US" dirty="0">
                <a:ea typeface="MS PGothic" panose="020B0600070205080204" pitchFamily="34" charset="-128"/>
              </a:rPr>
              <a:t>info(payload)  being communicated</a:t>
            </a:r>
            <a:endParaRPr lang="en-US" altLang="en-US" dirty="0">
              <a:ea typeface="MS PGothic" panose="020B0600070205080204" pitchFamily="34" charset="-128"/>
            </a:endParaRP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6832343" y="2015039"/>
            <a:ext cx="4654808" cy="367665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227330" indent="-22733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681355" indent="-224155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227330" marR="0" lvl="0" indent="-22733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important themes: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33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9250" marR="0" lvl="0" indent="-2190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centralized vs. decentralized 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9250" marR="0" lvl="0" indent="-2190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stateless vs. stateful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9250" marR="0" lvl="0" indent="-2190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scalability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9250" marR="0" lvl="0" indent="-2190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reliable vs. unreliable message transfer 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9250" marR="0" lvl="0" indent="-2190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“complexity at network edge”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838200" y="2981689"/>
            <a:ext cx="10515600" cy="894622"/>
          </a:xfrm>
        </p:spPr>
        <p:txBody>
          <a:bodyPr>
            <a:normAutofit/>
          </a:bodyPr>
          <a:lstStyle/>
          <a:p>
            <a:pPr algn="ctr"/>
            <a:r>
              <a:rPr lang="en-US" altLang="en-US" sz="4400" dirty="0">
                <a:ea typeface="MS PGothic" panose="020B0600070205080204" pitchFamily="34" charset="-128"/>
              </a:rPr>
              <a:t>Additional Chapter 2 slides</a:t>
            </a:r>
            <a:endParaRPr lang="en-US" sz="4400" dirty="0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Sample SMTP interaction</a:t>
            </a:r>
            <a:endParaRPr lang="en-US" sz="4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133" name="Rectangle 3"/>
          <p:cNvSpPr>
            <a:spLocks noChangeArrowheads="1"/>
          </p:cNvSpPr>
          <p:nvPr/>
        </p:nvSpPr>
        <p:spPr bwMode="auto">
          <a:xfrm>
            <a:off x="1160995" y="1183947"/>
            <a:ext cx="9870010" cy="517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b="1" dirty="0">
                <a:latin typeface="Courier New" panose="02070309020205020404" pitchFamily="49" charset="0"/>
              </a:rPr>
              <a:t>     </a:t>
            </a:r>
            <a:r>
              <a:rPr lang="en-US" altLang="en-US" sz="2200" b="1" dirty="0">
                <a:latin typeface="Courier New" panose="02070309020205020404" pitchFamily="49" charset="0"/>
              </a:rPr>
              <a:t>S: 220 </a:t>
            </a:r>
            <a:r>
              <a:rPr lang="en-US" altLang="en-US" sz="2200" b="1" dirty="0" err="1">
                <a:latin typeface="Courier New" panose="02070309020205020404" pitchFamily="49" charset="0"/>
              </a:rPr>
              <a:t>hamburger.edu</a:t>
            </a:r>
            <a:r>
              <a:rPr lang="en-US" altLang="en-US" sz="2200" b="1" dirty="0">
                <a:latin typeface="Courier New" panose="02070309020205020404" pitchFamily="49" charset="0"/>
              </a:rPr>
              <a:t> </a:t>
            </a:r>
            <a:endParaRPr lang="en-US" altLang="en-US" sz="2200" b="1" dirty="0">
              <a:latin typeface="Courier New" panose="0207030902020502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C: HELO </a:t>
            </a:r>
            <a:r>
              <a:rPr lang="en-US" altLang="en-US" sz="2200" b="1" dirty="0" err="1">
                <a:latin typeface="Courier New" panose="02070309020205020404" pitchFamily="49" charset="0"/>
              </a:rPr>
              <a:t>crepes.fr</a:t>
            </a:r>
            <a:r>
              <a:rPr lang="en-US" altLang="en-US" sz="2200" b="1" dirty="0">
                <a:latin typeface="Courier New" panose="02070309020205020404" pitchFamily="49" charset="0"/>
              </a:rPr>
              <a:t> </a:t>
            </a:r>
            <a:endParaRPr lang="en-US" altLang="en-US" sz="2200" b="1" dirty="0">
              <a:latin typeface="Courier New" panose="0207030902020502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S: 250  Hello </a:t>
            </a:r>
            <a:r>
              <a:rPr lang="en-US" altLang="en-US" sz="2200" b="1" dirty="0" err="1">
                <a:latin typeface="Courier New" panose="02070309020205020404" pitchFamily="49" charset="0"/>
              </a:rPr>
              <a:t>crepes.fr</a:t>
            </a:r>
            <a:r>
              <a:rPr lang="en-US" altLang="en-US" sz="2200" b="1" dirty="0">
                <a:latin typeface="Courier New" panose="02070309020205020404" pitchFamily="49" charset="0"/>
              </a:rPr>
              <a:t>, pleased to meet you </a:t>
            </a:r>
            <a:endParaRPr lang="en-US" altLang="en-US" sz="2200" b="1" dirty="0">
              <a:latin typeface="Courier New" panose="0207030902020502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C: MAIL FROM: &lt;</a:t>
            </a:r>
            <a:r>
              <a:rPr lang="en-US" altLang="en-US" sz="2200" b="1" dirty="0" err="1">
                <a:latin typeface="Courier New" panose="02070309020205020404" pitchFamily="49" charset="0"/>
              </a:rPr>
              <a:t>alice@crepes.fr</a:t>
            </a:r>
            <a:r>
              <a:rPr lang="en-US" altLang="en-US" sz="2200" b="1" dirty="0">
                <a:latin typeface="Courier New" panose="02070309020205020404" pitchFamily="49" charset="0"/>
              </a:rPr>
              <a:t>&gt; </a:t>
            </a:r>
            <a:endParaRPr lang="en-US" altLang="en-US" sz="2200" b="1" dirty="0">
              <a:latin typeface="Courier New" panose="0207030902020502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S: 250 </a:t>
            </a:r>
            <a:r>
              <a:rPr lang="en-US" altLang="en-US" sz="2200" b="1" dirty="0" err="1">
                <a:latin typeface="Courier New" panose="02070309020205020404" pitchFamily="49" charset="0"/>
              </a:rPr>
              <a:t>alice@crepes.fr</a:t>
            </a:r>
            <a:r>
              <a:rPr lang="en-US" altLang="en-US" sz="2200" b="1" dirty="0">
                <a:latin typeface="Courier New" panose="02070309020205020404" pitchFamily="49" charset="0"/>
              </a:rPr>
              <a:t>... Sender ok </a:t>
            </a:r>
            <a:endParaRPr lang="en-US" altLang="en-US" sz="2200" b="1" dirty="0">
              <a:latin typeface="Courier New" panose="0207030902020502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C: RCPT TO: &lt;</a:t>
            </a:r>
            <a:r>
              <a:rPr lang="en-US" altLang="en-US" sz="2200" b="1" dirty="0" err="1">
                <a:latin typeface="Courier New" panose="02070309020205020404" pitchFamily="49" charset="0"/>
              </a:rPr>
              <a:t>bob@hamburger.edu</a:t>
            </a:r>
            <a:r>
              <a:rPr lang="en-US" altLang="en-US" sz="2200" b="1" dirty="0">
                <a:latin typeface="Courier New" panose="02070309020205020404" pitchFamily="49" charset="0"/>
              </a:rPr>
              <a:t>&gt; </a:t>
            </a:r>
            <a:endParaRPr lang="en-US" altLang="en-US" sz="2200" b="1" dirty="0">
              <a:latin typeface="Courier New" panose="0207030902020502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S: 250 </a:t>
            </a:r>
            <a:r>
              <a:rPr lang="en-US" altLang="en-US" sz="2200" b="1" dirty="0" err="1">
                <a:latin typeface="Courier New" panose="02070309020205020404" pitchFamily="49" charset="0"/>
              </a:rPr>
              <a:t>bob@hamburger.edu</a:t>
            </a:r>
            <a:r>
              <a:rPr lang="en-US" altLang="en-US" sz="2200" b="1" dirty="0">
                <a:latin typeface="Courier New" panose="02070309020205020404" pitchFamily="49" charset="0"/>
              </a:rPr>
              <a:t> ... Recipient ok </a:t>
            </a:r>
            <a:endParaRPr lang="en-US" altLang="en-US" sz="2200" b="1" dirty="0">
              <a:latin typeface="Courier New" panose="0207030902020502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C: DATA </a:t>
            </a:r>
            <a:endParaRPr lang="en-US" altLang="en-US" sz="2200" b="1" dirty="0">
              <a:latin typeface="Courier New" panose="0207030902020502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S: 354 Enter mail, end with "." on a line by itself </a:t>
            </a:r>
            <a:endParaRPr lang="en-US" altLang="en-US" sz="2200" b="1" dirty="0">
              <a:latin typeface="Courier New" panose="0207030902020502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C: Do you like ketchup? </a:t>
            </a:r>
            <a:endParaRPr lang="en-US" altLang="en-US" sz="2200" b="1" dirty="0">
              <a:latin typeface="Courier New" panose="0207030902020502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C: How about pickles? </a:t>
            </a:r>
            <a:endParaRPr lang="en-US" altLang="en-US" sz="2200" b="1" dirty="0">
              <a:latin typeface="Courier New" panose="0207030902020502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C: . </a:t>
            </a:r>
            <a:endParaRPr lang="en-US" altLang="en-US" sz="2200" b="1" dirty="0">
              <a:latin typeface="Courier New" panose="0207030902020502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S: 250 Message accepted for delivery </a:t>
            </a:r>
            <a:endParaRPr lang="en-US" altLang="en-US" sz="2200" b="1" dirty="0">
              <a:latin typeface="Courier New" panose="0207030902020502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C: QUIT </a:t>
            </a:r>
            <a:endParaRPr lang="en-US" altLang="en-US" sz="2200" b="1" dirty="0">
              <a:latin typeface="Courier New" panose="0207030902020502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 b="1" dirty="0">
                <a:latin typeface="Courier New" panose="02070309020205020404" pitchFamily="49" charset="0"/>
              </a:rPr>
              <a:t>     S: 221 </a:t>
            </a:r>
            <a:r>
              <a:rPr lang="en-US" altLang="en-US" sz="2200" b="1" dirty="0" err="1">
                <a:latin typeface="Courier New" panose="02070309020205020404" pitchFamily="49" charset="0"/>
              </a:rPr>
              <a:t>hamburger.edu</a:t>
            </a:r>
            <a:r>
              <a:rPr lang="en-US" altLang="en-US" sz="2200" b="1" dirty="0">
                <a:latin typeface="Courier New" panose="02070309020205020404" pitchFamily="49" charset="0"/>
              </a:rPr>
              <a:t> closing connection</a:t>
            </a:r>
            <a:endParaRPr lang="en-US" altLang="en-US" sz="220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CDN content access: a closer look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sp>
        <p:nvSpPr>
          <p:cNvPr id="213" name="Freeform 1287"/>
          <p:cNvSpPr/>
          <p:nvPr/>
        </p:nvSpPr>
        <p:spPr bwMode="auto">
          <a:xfrm rot="5400000">
            <a:off x="2597150" y="4305582"/>
            <a:ext cx="2554288" cy="1422400"/>
          </a:xfrm>
          <a:custGeom>
            <a:avLst/>
            <a:gdLst>
              <a:gd name="T0" fmla="*/ 2147483647 w 10000"/>
              <a:gd name="T1" fmla="*/ 362723237 h 10000"/>
              <a:gd name="T2" fmla="*/ 2147483647 w 10000"/>
              <a:gd name="T3" fmla="*/ 2147483647 h 10000"/>
              <a:gd name="T4" fmla="*/ 2147483647 w 10000"/>
              <a:gd name="T5" fmla="*/ 2147483647 h 10000"/>
              <a:gd name="T6" fmla="*/ 2147483647 w 10000"/>
              <a:gd name="T7" fmla="*/ 2147483647 h 10000"/>
              <a:gd name="T8" fmla="*/ 2132822051 w 10000"/>
              <a:gd name="T9" fmla="*/ 2147483647 h 10000"/>
              <a:gd name="T10" fmla="*/ 1482993304 w 10000"/>
              <a:gd name="T11" fmla="*/ 2147483647 h 10000"/>
              <a:gd name="T12" fmla="*/ 2147483647 w 10000"/>
              <a:gd name="T13" fmla="*/ 2147483647 h 10000"/>
              <a:gd name="T14" fmla="*/ 2147483647 w 10000"/>
              <a:gd name="T15" fmla="*/ 2147483647 h 10000"/>
              <a:gd name="T16" fmla="*/ 2147483647 w 10000"/>
              <a:gd name="T17" fmla="*/ 2147483647 h 10000"/>
              <a:gd name="T18" fmla="*/ 2147483647 w 10000"/>
              <a:gd name="T19" fmla="*/ 2147483647 h 10000"/>
              <a:gd name="T20" fmla="*/ 2147483647 w 10000"/>
              <a:gd name="T21" fmla="*/ 2147483647 h 10000"/>
              <a:gd name="T22" fmla="*/ 2147483647 w 10000"/>
              <a:gd name="T23" fmla="*/ 2147483647 h 10000"/>
              <a:gd name="T24" fmla="*/ 2147483647 w 10000"/>
              <a:gd name="T25" fmla="*/ 2147483647 h 10000"/>
              <a:gd name="T26" fmla="*/ 2147483647 w 10000"/>
              <a:gd name="T27" fmla="*/ 2147483647 h 10000"/>
              <a:gd name="T28" fmla="*/ 2147483647 w 10000"/>
              <a:gd name="T29" fmla="*/ 2147483647 h 10000"/>
              <a:gd name="T30" fmla="*/ 2147483647 w 10000"/>
              <a:gd name="T31" fmla="*/ 621796755 h 10000"/>
              <a:gd name="T32" fmla="*/ 2147483647 w 10000"/>
              <a:gd name="T33" fmla="*/ 14385158 h 10000"/>
              <a:gd name="T34" fmla="*/ 2147483647 w 10000"/>
              <a:gd name="T35" fmla="*/ 362723237 h 10000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10000" h="10000">
                <a:moveTo>
                  <a:pt x="6270" y="126"/>
                </a:moveTo>
                <a:cubicBezTo>
                  <a:pt x="5642" y="245"/>
                  <a:pt x="4469" y="528"/>
                  <a:pt x="3738" y="756"/>
                </a:cubicBezTo>
                <a:cubicBezTo>
                  <a:pt x="3007" y="984"/>
                  <a:pt x="2405" y="1322"/>
                  <a:pt x="1887" y="1495"/>
                </a:cubicBezTo>
                <a:cubicBezTo>
                  <a:pt x="1369" y="1668"/>
                  <a:pt x="1195" y="1105"/>
                  <a:pt x="629" y="1793"/>
                </a:cubicBezTo>
                <a:cubicBezTo>
                  <a:pt x="63" y="2481"/>
                  <a:pt x="218" y="3574"/>
                  <a:pt x="128" y="4417"/>
                </a:cubicBezTo>
                <a:cubicBezTo>
                  <a:pt x="39" y="5260"/>
                  <a:pt x="-87" y="6368"/>
                  <a:pt x="89" y="6848"/>
                </a:cubicBezTo>
                <a:cubicBezTo>
                  <a:pt x="265" y="7328"/>
                  <a:pt x="491" y="7223"/>
                  <a:pt x="1207" y="7298"/>
                </a:cubicBezTo>
                <a:cubicBezTo>
                  <a:pt x="1924" y="7374"/>
                  <a:pt x="3641" y="7133"/>
                  <a:pt x="4406" y="7298"/>
                </a:cubicBezTo>
                <a:cubicBezTo>
                  <a:pt x="5171" y="7463"/>
                  <a:pt x="5298" y="7868"/>
                  <a:pt x="5779" y="8288"/>
                </a:cubicBezTo>
                <a:cubicBezTo>
                  <a:pt x="6260" y="8709"/>
                  <a:pt x="6848" y="9549"/>
                  <a:pt x="7290" y="9819"/>
                </a:cubicBezTo>
                <a:cubicBezTo>
                  <a:pt x="7731" y="10089"/>
                  <a:pt x="8124" y="10014"/>
                  <a:pt x="8448" y="9879"/>
                </a:cubicBezTo>
                <a:cubicBezTo>
                  <a:pt x="8771" y="9744"/>
                  <a:pt x="9056" y="9549"/>
                  <a:pt x="9252" y="9008"/>
                </a:cubicBezTo>
                <a:cubicBezTo>
                  <a:pt x="9448" y="8469"/>
                  <a:pt x="9537" y="7418"/>
                  <a:pt x="9644" y="6639"/>
                </a:cubicBezTo>
                <a:cubicBezTo>
                  <a:pt x="9752" y="5858"/>
                  <a:pt x="9851" y="5168"/>
                  <a:pt x="9899" y="4327"/>
                </a:cubicBezTo>
                <a:cubicBezTo>
                  <a:pt x="9949" y="3486"/>
                  <a:pt x="10076" y="2256"/>
                  <a:pt x="9939" y="1566"/>
                </a:cubicBezTo>
                <a:cubicBezTo>
                  <a:pt x="9802" y="876"/>
                  <a:pt x="9478" y="471"/>
                  <a:pt x="9075" y="216"/>
                </a:cubicBezTo>
                <a:cubicBezTo>
                  <a:pt x="8674" y="-39"/>
                  <a:pt x="7997" y="20"/>
                  <a:pt x="7525" y="5"/>
                </a:cubicBezTo>
                <a:cubicBezTo>
                  <a:pt x="7055" y="-9"/>
                  <a:pt x="6898" y="5"/>
                  <a:pt x="6270" y="126"/>
                </a:cubicBezTo>
                <a:close/>
              </a:path>
            </a:pathLst>
          </a:custGeom>
          <a:solidFill>
            <a:srgbClr val="00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</a:pPr>
            <a:endParaRPr lang="en-US" sz="200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  <a:cs typeface="Arial" panose="020B0604020202020204"/>
            </a:endParaRPr>
          </a:p>
        </p:txBody>
      </p:sp>
      <p:sp>
        <p:nvSpPr>
          <p:cNvPr id="214" name="Freeform 1287"/>
          <p:cNvSpPr/>
          <p:nvPr/>
        </p:nvSpPr>
        <p:spPr bwMode="auto">
          <a:xfrm>
            <a:off x="5650706" y="5181088"/>
            <a:ext cx="3467100" cy="1422400"/>
          </a:xfrm>
          <a:custGeom>
            <a:avLst/>
            <a:gdLst>
              <a:gd name="T0" fmla="*/ 2147483647 w 10000"/>
              <a:gd name="T1" fmla="*/ 362723237 h 10000"/>
              <a:gd name="T2" fmla="*/ 2147483647 w 10000"/>
              <a:gd name="T3" fmla="*/ 2147483647 h 10000"/>
              <a:gd name="T4" fmla="*/ 2147483647 w 10000"/>
              <a:gd name="T5" fmla="*/ 2147483647 h 10000"/>
              <a:gd name="T6" fmla="*/ 2147483647 w 10000"/>
              <a:gd name="T7" fmla="*/ 2147483647 h 10000"/>
              <a:gd name="T8" fmla="*/ 2147483647 w 10000"/>
              <a:gd name="T9" fmla="*/ 2147483647 h 10000"/>
              <a:gd name="T10" fmla="*/ 2147483647 w 10000"/>
              <a:gd name="T11" fmla="*/ 2147483647 h 10000"/>
              <a:gd name="T12" fmla="*/ 2147483647 w 10000"/>
              <a:gd name="T13" fmla="*/ 2147483647 h 10000"/>
              <a:gd name="T14" fmla="*/ 2147483647 w 10000"/>
              <a:gd name="T15" fmla="*/ 2147483647 h 10000"/>
              <a:gd name="T16" fmla="*/ 2147483647 w 10000"/>
              <a:gd name="T17" fmla="*/ 2147483647 h 10000"/>
              <a:gd name="T18" fmla="*/ 2147483647 w 10000"/>
              <a:gd name="T19" fmla="*/ 2147483647 h 10000"/>
              <a:gd name="T20" fmla="*/ 2147483647 w 10000"/>
              <a:gd name="T21" fmla="*/ 2147483647 h 10000"/>
              <a:gd name="T22" fmla="*/ 2147483647 w 10000"/>
              <a:gd name="T23" fmla="*/ 2147483647 h 10000"/>
              <a:gd name="T24" fmla="*/ 2147483647 w 10000"/>
              <a:gd name="T25" fmla="*/ 2147483647 h 10000"/>
              <a:gd name="T26" fmla="*/ 2147483647 w 10000"/>
              <a:gd name="T27" fmla="*/ 2147483647 h 10000"/>
              <a:gd name="T28" fmla="*/ 2147483647 w 10000"/>
              <a:gd name="T29" fmla="*/ 2147483647 h 10000"/>
              <a:gd name="T30" fmla="*/ 2147483647 w 10000"/>
              <a:gd name="T31" fmla="*/ 621796755 h 10000"/>
              <a:gd name="T32" fmla="*/ 2147483647 w 10000"/>
              <a:gd name="T33" fmla="*/ 14385158 h 10000"/>
              <a:gd name="T34" fmla="*/ 2147483647 w 10000"/>
              <a:gd name="T35" fmla="*/ 362723237 h 10000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10000" h="10000">
                <a:moveTo>
                  <a:pt x="6270" y="126"/>
                </a:moveTo>
                <a:cubicBezTo>
                  <a:pt x="5642" y="245"/>
                  <a:pt x="4469" y="528"/>
                  <a:pt x="3738" y="756"/>
                </a:cubicBezTo>
                <a:cubicBezTo>
                  <a:pt x="3007" y="984"/>
                  <a:pt x="2405" y="1322"/>
                  <a:pt x="1887" y="1495"/>
                </a:cubicBezTo>
                <a:cubicBezTo>
                  <a:pt x="1369" y="1668"/>
                  <a:pt x="1195" y="1105"/>
                  <a:pt x="629" y="1793"/>
                </a:cubicBezTo>
                <a:cubicBezTo>
                  <a:pt x="63" y="2481"/>
                  <a:pt x="218" y="3574"/>
                  <a:pt x="128" y="4417"/>
                </a:cubicBezTo>
                <a:cubicBezTo>
                  <a:pt x="39" y="5260"/>
                  <a:pt x="-87" y="6368"/>
                  <a:pt x="89" y="6848"/>
                </a:cubicBezTo>
                <a:cubicBezTo>
                  <a:pt x="265" y="7328"/>
                  <a:pt x="491" y="7223"/>
                  <a:pt x="1207" y="7298"/>
                </a:cubicBezTo>
                <a:cubicBezTo>
                  <a:pt x="1924" y="7374"/>
                  <a:pt x="3641" y="7133"/>
                  <a:pt x="4406" y="7298"/>
                </a:cubicBezTo>
                <a:cubicBezTo>
                  <a:pt x="5171" y="7463"/>
                  <a:pt x="5298" y="7868"/>
                  <a:pt x="5779" y="8288"/>
                </a:cubicBezTo>
                <a:cubicBezTo>
                  <a:pt x="6260" y="8709"/>
                  <a:pt x="6848" y="9549"/>
                  <a:pt x="7290" y="9819"/>
                </a:cubicBezTo>
                <a:cubicBezTo>
                  <a:pt x="7731" y="10089"/>
                  <a:pt x="8124" y="10014"/>
                  <a:pt x="8448" y="9879"/>
                </a:cubicBezTo>
                <a:cubicBezTo>
                  <a:pt x="8771" y="9744"/>
                  <a:pt x="9056" y="9549"/>
                  <a:pt x="9252" y="9008"/>
                </a:cubicBezTo>
                <a:cubicBezTo>
                  <a:pt x="9448" y="8469"/>
                  <a:pt x="9537" y="7418"/>
                  <a:pt x="9644" y="6639"/>
                </a:cubicBezTo>
                <a:cubicBezTo>
                  <a:pt x="9752" y="5858"/>
                  <a:pt x="9851" y="5168"/>
                  <a:pt x="9899" y="4327"/>
                </a:cubicBezTo>
                <a:cubicBezTo>
                  <a:pt x="9949" y="3486"/>
                  <a:pt x="10076" y="2256"/>
                  <a:pt x="9939" y="1566"/>
                </a:cubicBezTo>
                <a:cubicBezTo>
                  <a:pt x="9802" y="876"/>
                  <a:pt x="9478" y="471"/>
                  <a:pt x="9075" y="216"/>
                </a:cubicBezTo>
                <a:cubicBezTo>
                  <a:pt x="8674" y="-39"/>
                  <a:pt x="7997" y="20"/>
                  <a:pt x="7525" y="5"/>
                </a:cubicBezTo>
                <a:cubicBezTo>
                  <a:pt x="7055" y="-9"/>
                  <a:pt x="6898" y="5"/>
                  <a:pt x="6270" y="126"/>
                </a:cubicBezTo>
                <a:close/>
              </a:path>
            </a:pathLst>
          </a:custGeom>
          <a:solidFill>
            <a:srgbClr val="00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</a:pPr>
            <a:endParaRPr lang="en-US" sz="200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  <a:cs typeface="Arial" panose="020B0604020202020204"/>
            </a:endParaRPr>
          </a:p>
        </p:txBody>
      </p:sp>
      <p:grpSp>
        <p:nvGrpSpPr>
          <p:cNvPr id="215" name="Group 249"/>
          <p:cNvGrpSpPr/>
          <p:nvPr/>
        </p:nvGrpSpPr>
        <p:grpSpPr bwMode="auto">
          <a:xfrm>
            <a:off x="3766344" y="3952363"/>
            <a:ext cx="460375" cy="638175"/>
            <a:chOff x="4140" y="429"/>
            <a:chExt cx="1425" cy="2396"/>
          </a:xfrm>
        </p:grpSpPr>
        <p:sp>
          <p:nvSpPr>
            <p:cNvPr id="216" name="Freeform 250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7" name="Rectangle 251"/>
            <p:cNvSpPr>
              <a:spLocks noChangeArrowheads="1"/>
            </p:cNvSpPr>
            <p:nvPr/>
          </p:nvSpPr>
          <p:spPr bwMode="auto">
            <a:xfrm>
              <a:off x="4204" y="429"/>
              <a:ext cx="1047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8" name="Freeform 252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9" name="Freeform 253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20" name="Rectangle 254"/>
            <p:cNvSpPr>
              <a:spLocks noChangeArrowheads="1"/>
            </p:cNvSpPr>
            <p:nvPr/>
          </p:nvSpPr>
          <p:spPr bwMode="auto">
            <a:xfrm>
              <a:off x="4214" y="691"/>
              <a:ext cx="595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221" name="Group 255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46" name="AutoShape 256"/>
              <p:cNvSpPr>
                <a:spLocks noChangeArrowheads="1"/>
              </p:cNvSpPr>
              <p:nvPr/>
            </p:nvSpPr>
            <p:spPr bwMode="auto">
              <a:xfrm>
                <a:off x="614" y="2567"/>
                <a:ext cx="724" cy="12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47" name="AutoShape 257"/>
              <p:cNvSpPr>
                <a:spLocks noChangeArrowheads="1"/>
              </p:cNvSpPr>
              <p:nvPr/>
            </p:nvSpPr>
            <p:spPr bwMode="auto">
              <a:xfrm>
                <a:off x="633" y="2585"/>
                <a:ext cx="687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222" name="Rectangle 258"/>
            <p:cNvSpPr>
              <a:spLocks noChangeArrowheads="1"/>
            </p:cNvSpPr>
            <p:nvPr/>
          </p:nvSpPr>
          <p:spPr bwMode="auto">
            <a:xfrm>
              <a:off x="4224" y="1019"/>
              <a:ext cx="595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223" name="Group 259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44" name="AutoShape 260"/>
              <p:cNvSpPr>
                <a:spLocks noChangeArrowheads="1"/>
              </p:cNvSpPr>
              <p:nvPr/>
            </p:nvSpPr>
            <p:spPr bwMode="auto">
              <a:xfrm>
                <a:off x="617" y="2569"/>
                <a:ext cx="724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45" name="AutoShape 261"/>
              <p:cNvSpPr>
                <a:spLocks noChangeArrowheads="1"/>
              </p:cNvSpPr>
              <p:nvPr/>
            </p:nvSpPr>
            <p:spPr bwMode="auto">
              <a:xfrm>
                <a:off x="629" y="2588"/>
                <a:ext cx="693" cy="9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224" name="Rectangle 262"/>
            <p:cNvSpPr>
              <a:spLocks noChangeArrowheads="1"/>
            </p:cNvSpPr>
            <p:nvPr/>
          </p:nvSpPr>
          <p:spPr bwMode="auto">
            <a:xfrm>
              <a:off x="4219" y="1359"/>
              <a:ext cx="595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25" name="Rectangle 263"/>
            <p:cNvSpPr>
              <a:spLocks noChangeArrowheads="1"/>
            </p:cNvSpPr>
            <p:nvPr/>
          </p:nvSpPr>
          <p:spPr bwMode="auto">
            <a:xfrm>
              <a:off x="4228" y="1657"/>
              <a:ext cx="595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226" name="Group 264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42" name="AutoShape 265"/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22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43" name="AutoShape 266"/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8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227" name="Freeform 267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228" name="Group 268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40" name="AutoShape 269"/>
              <p:cNvSpPr>
                <a:spLocks noChangeArrowheads="1"/>
              </p:cNvSpPr>
              <p:nvPr/>
            </p:nvSpPr>
            <p:spPr bwMode="auto">
              <a:xfrm>
                <a:off x="615" y="2570"/>
                <a:ext cx="722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41" name="AutoShape 270"/>
              <p:cNvSpPr>
                <a:spLocks noChangeArrowheads="1"/>
              </p:cNvSpPr>
              <p:nvPr/>
            </p:nvSpPr>
            <p:spPr bwMode="auto">
              <a:xfrm>
                <a:off x="633" y="2588"/>
                <a:ext cx="68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229" name="Rectangle 271"/>
            <p:cNvSpPr>
              <a:spLocks noChangeArrowheads="1"/>
            </p:cNvSpPr>
            <p:nvPr/>
          </p:nvSpPr>
          <p:spPr bwMode="auto">
            <a:xfrm>
              <a:off x="5246" y="429"/>
              <a:ext cx="69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30" name="Freeform 272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31" name="Freeform 273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32" name="Oval 274"/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33" name="Freeform 275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34" name="AutoShape 276"/>
            <p:cNvSpPr>
              <a:spLocks noChangeArrowheads="1"/>
            </p:cNvSpPr>
            <p:nvPr/>
          </p:nvSpPr>
          <p:spPr bwMode="auto">
            <a:xfrm>
              <a:off x="4140" y="2682"/>
              <a:ext cx="1199" cy="143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35" name="AutoShape 277"/>
            <p:cNvSpPr>
              <a:spLocks noChangeArrowheads="1"/>
            </p:cNvSpPr>
            <p:nvPr/>
          </p:nvSpPr>
          <p:spPr bwMode="auto">
            <a:xfrm>
              <a:off x="4204" y="2712"/>
              <a:ext cx="1071" cy="77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36" name="Oval 278"/>
            <p:cNvSpPr>
              <a:spLocks noChangeArrowheads="1"/>
            </p:cNvSpPr>
            <p:nvPr/>
          </p:nvSpPr>
          <p:spPr bwMode="auto">
            <a:xfrm>
              <a:off x="4307" y="2384"/>
              <a:ext cx="162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37" name="Oval 279"/>
            <p:cNvSpPr>
              <a:spLocks noChangeArrowheads="1"/>
            </p:cNvSpPr>
            <p:nvPr/>
          </p:nvSpPr>
          <p:spPr bwMode="auto">
            <a:xfrm>
              <a:off x="4484" y="2384"/>
              <a:ext cx="162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38" name="Oval 280"/>
            <p:cNvSpPr>
              <a:spLocks noChangeArrowheads="1"/>
            </p:cNvSpPr>
            <p:nvPr/>
          </p:nvSpPr>
          <p:spPr bwMode="auto">
            <a:xfrm>
              <a:off x="4661" y="2378"/>
              <a:ext cx="157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39" name="Rectangle 281"/>
            <p:cNvSpPr>
              <a:spLocks noChangeArrowheads="1"/>
            </p:cNvSpPr>
            <p:nvPr/>
          </p:nvSpPr>
          <p:spPr bwMode="auto">
            <a:xfrm>
              <a:off x="5064" y="1836"/>
              <a:ext cx="84" cy="763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sp>
        <p:nvSpPr>
          <p:cNvPr id="248" name="TextBox 4"/>
          <p:cNvSpPr txBox="1">
            <a:spLocks noChangeArrowheads="1"/>
          </p:cNvSpPr>
          <p:nvPr/>
        </p:nvSpPr>
        <p:spPr bwMode="auto">
          <a:xfrm>
            <a:off x="2982119" y="4527038"/>
            <a:ext cx="15049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</a:pPr>
            <a:r>
              <a:rPr lang="en-US" altLang="en-US" sz="1800">
                <a:solidFill>
                  <a:srgbClr val="000000"/>
                </a:solidFill>
                <a:latin typeface="Arial Narrow" panose="020B0606020202030204" pitchFamily="34" charset="0"/>
                <a:cs typeface="Arial" panose="020B0604020202020204"/>
              </a:rPr>
              <a:t>netcinema.com</a:t>
            </a:r>
            <a:endParaRPr lang="en-US" altLang="en-US" sz="1800" i="1">
              <a:solidFill>
                <a:srgbClr val="000000"/>
              </a:solidFill>
              <a:latin typeface="Arial Narrow" panose="020B0606020202030204" pitchFamily="34" charset="0"/>
              <a:cs typeface="Arial" panose="020B0604020202020204"/>
            </a:endParaRPr>
          </a:p>
        </p:txBody>
      </p:sp>
      <p:grpSp>
        <p:nvGrpSpPr>
          <p:cNvPr id="249" name="Group 542"/>
          <p:cNvGrpSpPr/>
          <p:nvPr/>
        </p:nvGrpSpPr>
        <p:grpSpPr bwMode="auto">
          <a:xfrm>
            <a:off x="5838031" y="2339463"/>
            <a:ext cx="963613" cy="835025"/>
            <a:chOff x="-44" y="1473"/>
            <a:chExt cx="981" cy="1105"/>
          </a:xfrm>
        </p:grpSpPr>
        <p:pic>
          <p:nvPicPr>
            <p:cNvPr id="250" name="Picture 529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1" name="Freeform 530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prstDash val="solid"/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252" name="Group 249"/>
          <p:cNvGrpSpPr/>
          <p:nvPr/>
        </p:nvGrpSpPr>
        <p:grpSpPr bwMode="auto">
          <a:xfrm>
            <a:off x="6063456" y="5498588"/>
            <a:ext cx="377825" cy="636588"/>
            <a:chOff x="4140" y="429"/>
            <a:chExt cx="1425" cy="2396"/>
          </a:xfrm>
        </p:grpSpPr>
        <p:sp>
          <p:nvSpPr>
            <p:cNvPr id="253" name="Freeform 250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54" name="Rectangle 251"/>
            <p:cNvSpPr>
              <a:spLocks noChangeArrowheads="1"/>
            </p:cNvSpPr>
            <p:nvPr/>
          </p:nvSpPr>
          <p:spPr bwMode="auto">
            <a:xfrm>
              <a:off x="4206" y="429"/>
              <a:ext cx="1048" cy="2282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55" name="Freeform 252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56" name="Freeform 253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57" name="Rectangle 254"/>
            <p:cNvSpPr>
              <a:spLocks noChangeArrowheads="1"/>
            </p:cNvSpPr>
            <p:nvPr/>
          </p:nvSpPr>
          <p:spPr bwMode="auto">
            <a:xfrm>
              <a:off x="4212" y="692"/>
              <a:ext cx="599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258" name="Group 255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83" name="AutoShape 256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84" name="AutoShape 257"/>
              <p:cNvSpPr>
                <a:spLocks noChangeArrowheads="1"/>
              </p:cNvSpPr>
              <p:nvPr/>
            </p:nvSpPr>
            <p:spPr bwMode="auto">
              <a:xfrm>
                <a:off x="639" y="2585"/>
                <a:ext cx="687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259" name="Rectangle 258"/>
            <p:cNvSpPr>
              <a:spLocks noChangeArrowheads="1"/>
            </p:cNvSpPr>
            <p:nvPr/>
          </p:nvSpPr>
          <p:spPr bwMode="auto">
            <a:xfrm>
              <a:off x="4224" y="1021"/>
              <a:ext cx="593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260" name="Group 259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81" name="AutoShape 260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82" name="AutoShape 261"/>
              <p:cNvSpPr>
                <a:spLocks noChangeArrowheads="1"/>
              </p:cNvSpPr>
              <p:nvPr/>
            </p:nvSpPr>
            <p:spPr bwMode="auto">
              <a:xfrm>
                <a:off x="619" y="2589"/>
                <a:ext cx="695" cy="9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261" name="Rectangle 262"/>
            <p:cNvSpPr>
              <a:spLocks noChangeArrowheads="1"/>
            </p:cNvSpPr>
            <p:nvPr/>
          </p:nvSpPr>
          <p:spPr bwMode="auto">
            <a:xfrm>
              <a:off x="4218" y="1355"/>
              <a:ext cx="593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62" name="Rectangle 263"/>
            <p:cNvSpPr>
              <a:spLocks noChangeArrowheads="1"/>
            </p:cNvSpPr>
            <p:nvPr/>
          </p:nvSpPr>
          <p:spPr bwMode="auto">
            <a:xfrm>
              <a:off x="4230" y="1654"/>
              <a:ext cx="593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263" name="Group 264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79" name="AutoShape 265"/>
              <p:cNvSpPr>
                <a:spLocks noChangeArrowheads="1"/>
              </p:cNvSpPr>
              <p:nvPr/>
            </p:nvSpPr>
            <p:spPr bwMode="auto">
              <a:xfrm>
                <a:off x="611" y="2576"/>
                <a:ext cx="723" cy="13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80" name="AutoShape 266"/>
              <p:cNvSpPr>
                <a:spLocks noChangeArrowheads="1"/>
              </p:cNvSpPr>
              <p:nvPr/>
            </p:nvSpPr>
            <p:spPr bwMode="auto">
              <a:xfrm>
                <a:off x="626" y="2587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264" name="Freeform 267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265" name="Group 268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77" name="AutoShape 269"/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3" cy="143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78" name="AutoShape 270"/>
              <p:cNvSpPr>
                <a:spLocks noChangeArrowheads="1"/>
              </p:cNvSpPr>
              <p:nvPr/>
            </p:nvSpPr>
            <p:spPr bwMode="auto">
              <a:xfrm>
                <a:off x="636" y="2584"/>
                <a:ext cx="68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266" name="Rectangle 271"/>
            <p:cNvSpPr>
              <a:spLocks noChangeArrowheads="1"/>
            </p:cNvSpPr>
            <p:nvPr/>
          </p:nvSpPr>
          <p:spPr bwMode="auto">
            <a:xfrm>
              <a:off x="5248" y="429"/>
              <a:ext cx="66" cy="2288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67" name="Freeform 272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68" name="Freeform 273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69" name="Oval 274"/>
            <p:cNvSpPr>
              <a:spLocks noChangeArrowheads="1"/>
            </p:cNvSpPr>
            <p:nvPr/>
          </p:nvSpPr>
          <p:spPr bwMode="auto">
            <a:xfrm>
              <a:off x="5517" y="2610"/>
              <a:ext cx="48" cy="96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70" name="Freeform 275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71" name="AutoShape 276"/>
            <p:cNvSpPr>
              <a:spLocks noChangeArrowheads="1"/>
            </p:cNvSpPr>
            <p:nvPr/>
          </p:nvSpPr>
          <p:spPr bwMode="auto">
            <a:xfrm>
              <a:off x="4140" y="2682"/>
              <a:ext cx="1203" cy="143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72" name="AutoShape 277"/>
            <p:cNvSpPr>
              <a:spLocks noChangeArrowheads="1"/>
            </p:cNvSpPr>
            <p:nvPr/>
          </p:nvSpPr>
          <p:spPr bwMode="auto">
            <a:xfrm>
              <a:off x="4206" y="2711"/>
              <a:ext cx="1072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73" name="Oval 278"/>
            <p:cNvSpPr>
              <a:spLocks noChangeArrowheads="1"/>
            </p:cNvSpPr>
            <p:nvPr/>
          </p:nvSpPr>
          <p:spPr bwMode="auto">
            <a:xfrm>
              <a:off x="4308" y="2383"/>
              <a:ext cx="162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74" name="Oval 279"/>
            <p:cNvSpPr>
              <a:spLocks noChangeArrowheads="1"/>
            </p:cNvSpPr>
            <p:nvPr/>
          </p:nvSpPr>
          <p:spPr bwMode="auto">
            <a:xfrm>
              <a:off x="4487" y="2383"/>
              <a:ext cx="162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75" name="Oval 280"/>
            <p:cNvSpPr>
              <a:spLocks noChangeArrowheads="1"/>
            </p:cNvSpPr>
            <p:nvPr/>
          </p:nvSpPr>
          <p:spPr bwMode="auto">
            <a:xfrm>
              <a:off x="4661" y="2383"/>
              <a:ext cx="156" cy="13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76" name="Rectangle 281"/>
            <p:cNvSpPr>
              <a:spLocks noChangeArrowheads="1"/>
            </p:cNvSpPr>
            <p:nvPr/>
          </p:nvSpPr>
          <p:spPr bwMode="auto">
            <a:xfrm>
              <a:off x="5062" y="1833"/>
              <a:ext cx="84" cy="765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285" name="Group 249"/>
          <p:cNvGrpSpPr/>
          <p:nvPr/>
        </p:nvGrpSpPr>
        <p:grpSpPr bwMode="auto">
          <a:xfrm>
            <a:off x="3871119" y="5217601"/>
            <a:ext cx="420687" cy="636587"/>
            <a:chOff x="4140" y="429"/>
            <a:chExt cx="1425" cy="2396"/>
          </a:xfrm>
        </p:grpSpPr>
        <p:sp>
          <p:nvSpPr>
            <p:cNvPr id="286" name="Freeform 250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87" name="Rectangle 251"/>
            <p:cNvSpPr>
              <a:spLocks noChangeArrowheads="1"/>
            </p:cNvSpPr>
            <p:nvPr/>
          </p:nvSpPr>
          <p:spPr bwMode="auto">
            <a:xfrm>
              <a:off x="4205" y="429"/>
              <a:ext cx="1049" cy="2282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88" name="Freeform 252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89" name="Freeform 253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90" name="Rectangle 254"/>
            <p:cNvSpPr>
              <a:spLocks noChangeArrowheads="1"/>
            </p:cNvSpPr>
            <p:nvPr/>
          </p:nvSpPr>
          <p:spPr bwMode="auto">
            <a:xfrm>
              <a:off x="4215" y="692"/>
              <a:ext cx="592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291" name="Group 255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16" name="AutoShape 256"/>
              <p:cNvSpPr>
                <a:spLocks noChangeArrowheads="1"/>
              </p:cNvSpPr>
              <p:nvPr/>
            </p:nvSpPr>
            <p:spPr bwMode="auto">
              <a:xfrm>
                <a:off x="612" y="2568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17" name="AutoShape 257"/>
              <p:cNvSpPr>
                <a:spLocks noChangeArrowheads="1"/>
              </p:cNvSpPr>
              <p:nvPr/>
            </p:nvSpPr>
            <p:spPr bwMode="auto">
              <a:xfrm>
                <a:off x="632" y="2585"/>
                <a:ext cx="684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292" name="Rectangle 258"/>
            <p:cNvSpPr>
              <a:spLocks noChangeArrowheads="1"/>
            </p:cNvSpPr>
            <p:nvPr/>
          </p:nvSpPr>
          <p:spPr bwMode="auto">
            <a:xfrm>
              <a:off x="4221" y="1021"/>
              <a:ext cx="597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293" name="Group 259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14" name="AutoShape 260"/>
              <p:cNvSpPr>
                <a:spLocks noChangeArrowheads="1"/>
              </p:cNvSpPr>
              <p:nvPr/>
            </p:nvSpPr>
            <p:spPr bwMode="auto">
              <a:xfrm>
                <a:off x="615" y="2571"/>
                <a:ext cx="725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15" name="AutoShape 261"/>
              <p:cNvSpPr>
                <a:spLocks noChangeArrowheads="1"/>
              </p:cNvSpPr>
              <p:nvPr/>
            </p:nvSpPr>
            <p:spPr bwMode="auto">
              <a:xfrm>
                <a:off x="622" y="2589"/>
                <a:ext cx="698" cy="9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294" name="Rectangle 262"/>
            <p:cNvSpPr>
              <a:spLocks noChangeArrowheads="1"/>
            </p:cNvSpPr>
            <p:nvPr/>
          </p:nvSpPr>
          <p:spPr bwMode="auto">
            <a:xfrm>
              <a:off x="4221" y="1355"/>
              <a:ext cx="592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95" name="Rectangle 263"/>
            <p:cNvSpPr>
              <a:spLocks noChangeArrowheads="1"/>
            </p:cNvSpPr>
            <p:nvPr/>
          </p:nvSpPr>
          <p:spPr bwMode="auto">
            <a:xfrm>
              <a:off x="4226" y="1654"/>
              <a:ext cx="597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296" name="Group 264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12" name="AutoShape 265"/>
              <p:cNvSpPr>
                <a:spLocks noChangeArrowheads="1"/>
              </p:cNvSpPr>
              <p:nvPr/>
            </p:nvSpPr>
            <p:spPr bwMode="auto">
              <a:xfrm>
                <a:off x="616" y="2576"/>
                <a:ext cx="717" cy="13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13" name="AutoShape 266"/>
              <p:cNvSpPr>
                <a:spLocks noChangeArrowheads="1"/>
              </p:cNvSpPr>
              <p:nvPr/>
            </p:nvSpPr>
            <p:spPr bwMode="auto">
              <a:xfrm>
                <a:off x="630" y="2587"/>
                <a:ext cx="683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297" name="Freeform 267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298" name="Group 268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10" name="AutoShape 269"/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30" cy="143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11" name="AutoShape 270"/>
              <p:cNvSpPr>
                <a:spLocks noChangeArrowheads="1"/>
              </p:cNvSpPr>
              <p:nvPr/>
            </p:nvSpPr>
            <p:spPr bwMode="auto">
              <a:xfrm>
                <a:off x="631" y="2584"/>
                <a:ext cx="690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299" name="Rectangle 271"/>
            <p:cNvSpPr>
              <a:spLocks noChangeArrowheads="1"/>
            </p:cNvSpPr>
            <p:nvPr/>
          </p:nvSpPr>
          <p:spPr bwMode="auto">
            <a:xfrm>
              <a:off x="5248" y="429"/>
              <a:ext cx="70" cy="2288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00" name="Freeform 272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01" name="Freeform 273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02" name="Oval 274"/>
            <p:cNvSpPr>
              <a:spLocks noChangeArrowheads="1"/>
            </p:cNvSpPr>
            <p:nvPr/>
          </p:nvSpPr>
          <p:spPr bwMode="auto">
            <a:xfrm>
              <a:off x="5517" y="2610"/>
              <a:ext cx="48" cy="96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03" name="Freeform 275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04" name="AutoShape 276"/>
            <p:cNvSpPr>
              <a:spLocks noChangeArrowheads="1"/>
            </p:cNvSpPr>
            <p:nvPr/>
          </p:nvSpPr>
          <p:spPr bwMode="auto">
            <a:xfrm>
              <a:off x="4140" y="2682"/>
              <a:ext cx="1199" cy="143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05" name="AutoShape 277"/>
            <p:cNvSpPr>
              <a:spLocks noChangeArrowheads="1"/>
            </p:cNvSpPr>
            <p:nvPr/>
          </p:nvSpPr>
          <p:spPr bwMode="auto">
            <a:xfrm>
              <a:off x="4205" y="2711"/>
              <a:ext cx="1070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06" name="Oval 278"/>
            <p:cNvSpPr>
              <a:spLocks noChangeArrowheads="1"/>
            </p:cNvSpPr>
            <p:nvPr/>
          </p:nvSpPr>
          <p:spPr bwMode="auto">
            <a:xfrm>
              <a:off x="4307" y="2383"/>
              <a:ext cx="161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07" name="Oval 279"/>
            <p:cNvSpPr>
              <a:spLocks noChangeArrowheads="1"/>
            </p:cNvSpPr>
            <p:nvPr/>
          </p:nvSpPr>
          <p:spPr bwMode="auto">
            <a:xfrm>
              <a:off x="4484" y="2383"/>
              <a:ext cx="161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08" name="Oval 280"/>
            <p:cNvSpPr>
              <a:spLocks noChangeArrowheads="1"/>
            </p:cNvSpPr>
            <p:nvPr/>
          </p:nvSpPr>
          <p:spPr bwMode="auto">
            <a:xfrm>
              <a:off x="4662" y="2383"/>
              <a:ext cx="156" cy="13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09" name="Rectangle 281"/>
            <p:cNvSpPr>
              <a:spLocks noChangeArrowheads="1"/>
            </p:cNvSpPr>
            <p:nvPr/>
          </p:nvSpPr>
          <p:spPr bwMode="auto">
            <a:xfrm>
              <a:off x="5060" y="1833"/>
              <a:ext cx="86" cy="765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318" name="Group 249"/>
          <p:cNvGrpSpPr/>
          <p:nvPr/>
        </p:nvGrpSpPr>
        <p:grpSpPr bwMode="auto">
          <a:xfrm>
            <a:off x="8281194" y="5430326"/>
            <a:ext cx="344487" cy="638175"/>
            <a:chOff x="4140" y="429"/>
            <a:chExt cx="1425" cy="2396"/>
          </a:xfrm>
        </p:grpSpPr>
        <p:sp>
          <p:nvSpPr>
            <p:cNvPr id="319" name="Freeform 250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20" name="Rectangle 251"/>
            <p:cNvSpPr>
              <a:spLocks noChangeArrowheads="1"/>
            </p:cNvSpPr>
            <p:nvPr/>
          </p:nvSpPr>
          <p:spPr bwMode="auto">
            <a:xfrm>
              <a:off x="4206" y="429"/>
              <a:ext cx="1044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21" name="Freeform 252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22" name="Freeform 253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23" name="Rectangle 254"/>
            <p:cNvSpPr>
              <a:spLocks noChangeArrowheads="1"/>
            </p:cNvSpPr>
            <p:nvPr/>
          </p:nvSpPr>
          <p:spPr bwMode="auto">
            <a:xfrm>
              <a:off x="4212" y="691"/>
              <a:ext cx="598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324" name="Group 255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49" name="AutoShape 256"/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1" cy="12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50" name="AutoShape 257"/>
              <p:cNvSpPr>
                <a:spLocks noChangeArrowheads="1"/>
              </p:cNvSpPr>
              <p:nvPr/>
            </p:nvSpPr>
            <p:spPr bwMode="auto">
              <a:xfrm>
                <a:off x="633" y="2585"/>
                <a:ext cx="688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325" name="Rectangle 258"/>
            <p:cNvSpPr>
              <a:spLocks noChangeArrowheads="1"/>
            </p:cNvSpPr>
            <p:nvPr/>
          </p:nvSpPr>
          <p:spPr bwMode="auto">
            <a:xfrm>
              <a:off x="4225" y="1019"/>
              <a:ext cx="591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326" name="Group 259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47" name="AutoShape 260"/>
              <p:cNvSpPr>
                <a:spLocks noChangeArrowheads="1"/>
              </p:cNvSpPr>
              <p:nvPr/>
            </p:nvSpPr>
            <p:spPr bwMode="auto">
              <a:xfrm>
                <a:off x="610" y="2569"/>
                <a:ext cx="729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48" name="AutoShape 261"/>
              <p:cNvSpPr>
                <a:spLocks noChangeArrowheads="1"/>
              </p:cNvSpPr>
              <p:nvPr/>
            </p:nvSpPr>
            <p:spPr bwMode="auto">
              <a:xfrm>
                <a:off x="619" y="2588"/>
                <a:ext cx="697" cy="9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327" name="Rectangle 262"/>
            <p:cNvSpPr>
              <a:spLocks noChangeArrowheads="1"/>
            </p:cNvSpPr>
            <p:nvPr/>
          </p:nvSpPr>
          <p:spPr bwMode="auto">
            <a:xfrm>
              <a:off x="4219" y="1359"/>
              <a:ext cx="591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28" name="Rectangle 263"/>
            <p:cNvSpPr>
              <a:spLocks noChangeArrowheads="1"/>
            </p:cNvSpPr>
            <p:nvPr/>
          </p:nvSpPr>
          <p:spPr bwMode="auto">
            <a:xfrm>
              <a:off x="4225" y="1657"/>
              <a:ext cx="598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329" name="Group 264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45" name="AutoShape 265"/>
              <p:cNvSpPr>
                <a:spLocks noChangeArrowheads="1"/>
              </p:cNvSpPr>
              <p:nvPr/>
            </p:nvSpPr>
            <p:spPr bwMode="auto">
              <a:xfrm>
                <a:off x="617" y="2568"/>
                <a:ext cx="712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46" name="AutoShape 266"/>
              <p:cNvSpPr>
                <a:spLocks noChangeArrowheads="1"/>
              </p:cNvSpPr>
              <p:nvPr/>
            </p:nvSpPr>
            <p:spPr bwMode="auto">
              <a:xfrm>
                <a:off x="634" y="2584"/>
                <a:ext cx="679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330" name="Freeform 267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331" name="Group 268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43" name="AutoShape 269"/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28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44" name="AutoShape 270"/>
              <p:cNvSpPr>
                <a:spLocks noChangeArrowheads="1"/>
              </p:cNvSpPr>
              <p:nvPr/>
            </p:nvSpPr>
            <p:spPr bwMode="auto">
              <a:xfrm>
                <a:off x="629" y="2588"/>
                <a:ext cx="695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332" name="Rectangle 271"/>
            <p:cNvSpPr>
              <a:spLocks noChangeArrowheads="1"/>
            </p:cNvSpPr>
            <p:nvPr/>
          </p:nvSpPr>
          <p:spPr bwMode="auto">
            <a:xfrm>
              <a:off x="5250" y="429"/>
              <a:ext cx="66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33" name="Freeform 272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34" name="Freeform 273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35" name="Oval 274"/>
            <p:cNvSpPr>
              <a:spLocks noChangeArrowheads="1"/>
            </p:cNvSpPr>
            <p:nvPr/>
          </p:nvSpPr>
          <p:spPr bwMode="auto">
            <a:xfrm>
              <a:off x="5519" y="2610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36" name="Freeform 275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37" name="AutoShape 276"/>
            <p:cNvSpPr>
              <a:spLocks noChangeArrowheads="1"/>
            </p:cNvSpPr>
            <p:nvPr/>
          </p:nvSpPr>
          <p:spPr bwMode="auto">
            <a:xfrm>
              <a:off x="4140" y="2682"/>
              <a:ext cx="1202" cy="143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38" name="AutoShape 277"/>
            <p:cNvSpPr>
              <a:spLocks noChangeArrowheads="1"/>
            </p:cNvSpPr>
            <p:nvPr/>
          </p:nvSpPr>
          <p:spPr bwMode="auto">
            <a:xfrm>
              <a:off x="4206" y="2712"/>
              <a:ext cx="1070" cy="77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39" name="Oval 278"/>
            <p:cNvSpPr>
              <a:spLocks noChangeArrowheads="1"/>
            </p:cNvSpPr>
            <p:nvPr/>
          </p:nvSpPr>
          <p:spPr bwMode="auto">
            <a:xfrm>
              <a:off x="4304" y="2384"/>
              <a:ext cx="164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40" name="Oval 279"/>
            <p:cNvSpPr>
              <a:spLocks noChangeArrowheads="1"/>
            </p:cNvSpPr>
            <p:nvPr/>
          </p:nvSpPr>
          <p:spPr bwMode="auto">
            <a:xfrm>
              <a:off x="4488" y="2384"/>
              <a:ext cx="158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41" name="Oval 280"/>
            <p:cNvSpPr>
              <a:spLocks noChangeArrowheads="1"/>
            </p:cNvSpPr>
            <p:nvPr/>
          </p:nvSpPr>
          <p:spPr bwMode="auto">
            <a:xfrm>
              <a:off x="4659" y="2378"/>
              <a:ext cx="158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42" name="Rectangle 281"/>
            <p:cNvSpPr>
              <a:spLocks noChangeArrowheads="1"/>
            </p:cNvSpPr>
            <p:nvPr/>
          </p:nvSpPr>
          <p:spPr bwMode="auto">
            <a:xfrm>
              <a:off x="5059" y="1836"/>
              <a:ext cx="85" cy="763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351" name="Group 249"/>
          <p:cNvGrpSpPr/>
          <p:nvPr/>
        </p:nvGrpSpPr>
        <p:grpSpPr bwMode="auto">
          <a:xfrm>
            <a:off x="7550944" y="3671376"/>
            <a:ext cx="342900" cy="636587"/>
            <a:chOff x="4140" y="429"/>
            <a:chExt cx="1425" cy="2396"/>
          </a:xfrm>
        </p:grpSpPr>
        <p:sp>
          <p:nvSpPr>
            <p:cNvPr id="352" name="Freeform 250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53" name="Rectangle 251"/>
            <p:cNvSpPr>
              <a:spLocks noChangeArrowheads="1"/>
            </p:cNvSpPr>
            <p:nvPr/>
          </p:nvSpPr>
          <p:spPr bwMode="auto">
            <a:xfrm>
              <a:off x="4206" y="429"/>
              <a:ext cx="1049" cy="2282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54" name="Freeform 252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55" name="Freeform 253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56" name="Rectangle 254"/>
            <p:cNvSpPr>
              <a:spLocks noChangeArrowheads="1"/>
            </p:cNvSpPr>
            <p:nvPr/>
          </p:nvSpPr>
          <p:spPr bwMode="auto">
            <a:xfrm>
              <a:off x="4213" y="692"/>
              <a:ext cx="594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357" name="Group 255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82" name="AutoShape 256"/>
              <p:cNvSpPr>
                <a:spLocks noChangeArrowheads="1"/>
              </p:cNvSpPr>
              <p:nvPr/>
            </p:nvSpPr>
            <p:spPr bwMode="auto">
              <a:xfrm>
                <a:off x="611" y="2568"/>
                <a:ext cx="724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83" name="AutoShape 257"/>
              <p:cNvSpPr>
                <a:spLocks noChangeArrowheads="1"/>
              </p:cNvSpPr>
              <p:nvPr/>
            </p:nvSpPr>
            <p:spPr bwMode="auto">
              <a:xfrm>
                <a:off x="628" y="2585"/>
                <a:ext cx="692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358" name="Rectangle 258"/>
            <p:cNvSpPr>
              <a:spLocks noChangeArrowheads="1"/>
            </p:cNvSpPr>
            <p:nvPr/>
          </p:nvSpPr>
          <p:spPr bwMode="auto">
            <a:xfrm>
              <a:off x="4226" y="1021"/>
              <a:ext cx="594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359" name="Group 259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80" name="AutoShape 260"/>
              <p:cNvSpPr>
                <a:spLocks noChangeArrowheads="1"/>
              </p:cNvSpPr>
              <p:nvPr/>
            </p:nvSpPr>
            <p:spPr bwMode="auto">
              <a:xfrm>
                <a:off x="614" y="2571"/>
                <a:ext cx="724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81" name="AutoShape 261"/>
              <p:cNvSpPr>
                <a:spLocks noChangeArrowheads="1"/>
              </p:cNvSpPr>
              <p:nvPr/>
            </p:nvSpPr>
            <p:spPr bwMode="auto">
              <a:xfrm>
                <a:off x="622" y="2589"/>
                <a:ext cx="692" cy="9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360" name="Rectangle 262"/>
            <p:cNvSpPr>
              <a:spLocks noChangeArrowheads="1"/>
            </p:cNvSpPr>
            <p:nvPr/>
          </p:nvSpPr>
          <p:spPr bwMode="auto">
            <a:xfrm>
              <a:off x="4219" y="1355"/>
              <a:ext cx="594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61" name="Rectangle 263"/>
            <p:cNvSpPr>
              <a:spLocks noChangeArrowheads="1"/>
            </p:cNvSpPr>
            <p:nvPr/>
          </p:nvSpPr>
          <p:spPr bwMode="auto">
            <a:xfrm>
              <a:off x="4226" y="1654"/>
              <a:ext cx="600" cy="48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362" name="Group 264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78" name="AutoShape 265"/>
              <p:cNvSpPr>
                <a:spLocks noChangeArrowheads="1"/>
              </p:cNvSpPr>
              <p:nvPr/>
            </p:nvSpPr>
            <p:spPr bwMode="auto">
              <a:xfrm>
                <a:off x="612" y="2576"/>
                <a:ext cx="715" cy="13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79" name="AutoShape 266"/>
              <p:cNvSpPr>
                <a:spLocks noChangeArrowheads="1"/>
              </p:cNvSpPr>
              <p:nvPr/>
            </p:nvSpPr>
            <p:spPr bwMode="auto">
              <a:xfrm>
                <a:off x="629" y="2587"/>
                <a:ext cx="68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363" name="Freeform 267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364" name="Group 268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76" name="AutoShape 269"/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3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77" name="AutoShape 270"/>
              <p:cNvSpPr>
                <a:spLocks noChangeArrowheads="1"/>
              </p:cNvSpPr>
              <p:nvPr/>
            </p:nvSpPr>
            <p:spPr bwMode="auto">
              <a:xfrm>
                <a:off x="632" y="2584"/>
                <a:ext cx="690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sp>
          <p:nvSpPr>
            <p:cNvPr id="365" name="Rectangle 271"/>
            <p:cNvSpPr>
              <a:spLocks noChangeArrowheads="1"/>
            </p:cNvSpPr>
            <p:nvPr/>
          </p:nvSpPr>
          <p:spPr bwMode="auto">
            <a:xfrm>
              <a:off x="5248" y="429"/>
              <a:ext cx="66" cy="2288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66" name="Freeform 272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67" name="Freeform 273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68" name="Oval 274"/>
            <p:cNvSpPr>
              <a:spLocks noChangeArrowheads="1"/>
            </p:cNvSpPr>
            <p:nvPr/>
          </p:nvSpPr>
          <p:spPr bwMode="auto">
            <a:xfrm>
              <a:off x="5519" y="2610"/>
              <a:ext cx="46" cy="96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69" name="Freeform 275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70" name="AutoShape 276"/>
            <p:cNvSpPr>
              <a:spLocks noChangeArrowheads="1"/>
            </p:cNvSpPr>
            <p:nvPr/>
          </p:nvSpPr>
          <p:spPr bwMode="auto">
            <a:xfrm>
              <a:off x="4140" y="2682"/>
              <a:ext cx="1201" cy="143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71" name="AutoShape 277"/>
            <p:cNvSpPr>
              <a:spLocks noChangeArrowheads="1"/>
            </p:cNvSpPr>
            <p:nvPr/>
          </p:nvSpPr>
          <p:spPr bwMode="auto">
            <a:xfrm>
              <a:off x="4206" y="2711"/>
              <a:ext cx="1069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72" name="Oval 278"/>
            <p:cNvSpPr>
              <a:spLocks noChangeArrowheads="1"/>
            </p:cNvSpPr>
            <p:nvPr/>
          </p:nvSpPr>
          <p:spPr bwMode="auto">
            <a:xfrm>
              <a:off x="4305" y="2383"/>
              <a:ext cx="165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73" name="Oval 279"/>
            <p:cNvSpPr>
              <a:spLocks noChangeArrowheads="1"/>
            </p:cNvSpPr>
            <p:nvPr/>
          </p:nvSpPr>
          <p:spPr bwMode="auto">
            <a:xfrm>
              <a:off x="4483" y="2383"/>
              <a:ext cx="165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74" name="Oval 280"/>
            <p:cNvSpPr>
              <a:spLocks noChangeArrowheads="1"/>
            </p:cNvSpPr>
            <p:nvPr/>
          </p:nvSpPr>
          <p:spPr bwMode="auto">
            <a:xfrm>
              <a:off x="4661" y="2383"/>
              <a:ext cx="158" cy="13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75" name="Rectangle 281"/>
            <p:cNvSpPr>
              <a:spLocks noChangeArrowheads="1"/>
            </p:cNvSpPr>
            <p:nvPr/>
          </p:nvSpPr>
          <p:spPr bwMode="auto">
            <a:xfrm>
              <a:off x="5064" y="1833"/>
              <a:ext cx="79" cy="765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0"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sp>
        <p:nvSpPr>
          <p:cNvPr id="384" name="TextBox 182"/>
          <p:cNvSpPr txBox="1">
            <a:spLocks noChangeArrowheads="1"/>
          </p:cNvSpPr>
          <p:nvPr/>
        </p:nvSpPr>
        <p:spPr bwMode="auto">
          <a:xfrm>
            <a:off x="5607844" y="6073263"/>
            <a:ext cx="14208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</a:pPr>
            <a:r>
              <a:rPr lang="en-US" altLang="en-US" sz="1800">
                <a:solidFill>
                  <a:srgbClr val="000000"/>
                </a:solidFill>
                <a:latin typeface="Arial Narrow" panose="020B0606020202030204" pitchFamily="34" charset="0"/>
                <a:cs typeface="Arial" panose="020B0604020202020204"/>
              </a:rPr>
              <a:t>KingCDN.com</a:t>
            </a:r>
            <a:endParaRPr lang="en-US" altLang="en-US" sz="1800" i="1">
              <a:solidFill>
                <a:srgbClr val="000000"/>
              </a:solidFill>
              <a:latin typeface="Arial Narrow" panose="020B0606020202030204" pitchFamily="34" charset="0"/>
              <a:cs typeface="Arial" panose="020B0604020202020204"/>
            </a:endParaRPr>
          </a:p>
        </p:txBody>
      </p:sp>
      <p:pic>
        <p:nvPicPr>
          <p:cNvPr id="385" name="Picture 7" descr="Bo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7369" y="2274376"/>
            <a:ext cx="533400" cy="544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86" name="Group 385"/>
          <p:cNvGrpSpPr/>
          <p:nvPr/>
        </p:nvGrpSpPr>
        <p:grpSpPr bwMode="auto">
          <a:xfrm>
            <a:off x="4318794" y="2918901"/>
            <a:ext cx="1628775" cy="1063625"/>
            <a:chOff x="1490926" y="3037262"/>
            <a:chExt cx="1628976" cy="1063042"/>
          </a:xfrm>
        </p:grpSpPr>
        <p:cxnSp>
          <p:nvCxnSpPr>
            <p:cNvPr id="387" name="Straight Arrow Connector 44"/>
            <p:cNvCxnSpPr>
              <a:cxnSpLocks noChangeShapeType="1"/>
            </p:cNvCxnSpPr>
            <p:nvPr/>
          </p:nvCxnSpPr>
          <p:spPr bwMode="auto">
            <a:xfrm flipH="1">
              <a:off x="1490926" y="3037262"/>
              <a:ext cx="1628976" cy="1063042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388" name="Group 61441"/>
            <p:cNvGrpSpPr/>
            <p:nvPr/>
          </p:nvGrpSpPr>
          <p:grpSpPr bwMode="auto">
            <a:xfrm>
              <a:off x="2056927" y="3410016"/>
              <a:ext cx="317511" cy="345125"/>
              <a:chOff x="7454630" y="3313376"/>
              <a:chExt cx="317511" cy="345125"/>
            </a:xfrm>
          </p:grpSpPr>
          <p:sp>
            <p:nvSpPr>
              <p:cNvPr id="389" name="Oval 61440"/>
              <p:cNvSpPr>
                <a:spLocks noChangeArrowheads="1"/>
              </p:cNvSpPr>
              <p:nvPr/>
            </p:nvSpPr>
            <p:spPr bwMode="auto">
              <a:xfrm>
                <a:off x="7468434" y="3354794"/>
                <a:ext cx="303707" cy="303707"/>
              </a:xfrm>
              <a:prstGeom prst="ellipse">
                <a:avLst/>
              </a:prstGeom>
              <a:solidFill>
                <a:srgbClr val="FFFFFF"/>
              </a:solidFill>
              <a:ln w="15875">
                <a:solidFill>
                  <a:srgbClr val="000000"/>
                </a:solidFill>
                <a:round/>
              </a:ln>
            </p:spPr>
            <p:txBody>
              <a:bodyPr wrap="none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90" name="TextBox 61439"/>
              <p:cNvSpPr txBox="1">
                <a:spLocks noChangeArrowheads="1"/>
              </p:cNvSpPr>
              <p:nvPr/>
            </p:nvSpPr>
            <p:spPr bwMode="auto">
              <a:xfrm>
                <a:off x="7454630" y="3313376"/>
                <a:ext cx="298817" cy="3383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r>
                  <a:rPr kumimoji="0" lang="en-US" altLang="en-US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rPr>
                  <a:t>1</a:t>
                </a:r>
                <a:endPara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sp>
        <p:nvSpPr>
          <p:cNvPr id="391" name="TextBox 390"/>
          <p:cNvSpPr txBox="1">
            <a:spLocks noChangeArrowheads="1"/>
          </p:cNvSpPr>
          <p:nvPr/>
        </p:nvSpPr>
        <p:spPr bwMode="auto">
          <a:xfrm>
            <a:off x="3091656" y="2344226"/>
            <a:ext cx="28622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ts val="2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</a:pPr>
            <a:r>
              <a:rPr lang="en-US" altLang="en-US" sz="1600">
                <a:solidFill>
                  <a:srgbClr val="000000"/>
                </a:solidFill>
                <a:latin typeface="Arial Narrow" panose="020B0606020202030204" pitchFamily="34" charset="0"/>
                <a:cs typeface="Arial" panose="020B0604020202020204"/>
              </a:rPr>
              <a:t>1. Bob gets URL for video http://netcinema.com/6Y7B23V</a:t>
            </a:r>
            <a:endParaRPr lang="en-US" altLang="en-US" sz="1600">
              <a:solidFill>
                <a:srgbClr val="000000"/>
              </a:solidFill>
              <a:latin typeface="Arial Narrow" panose="020B0606020202030204" pitchFamily="34" charset="0"/>
              <a:cs typeface="Arial" panose="020B0604020202020204"/>
            </a:endParaRPr>
          </a:p>
          <a:p>
            <a:pPr eaLnBrk="0" fontAlgn="base" hangingPunct="0">
              <a:spcBef>
                <a:spcPts val="2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</a:pPr>
            <a:r>
              <a:rPr lang="en-US" altLang="en-US" sz="1600">
                <a:solidFill>
                  <a:srgbClr val="000000"/>
                </a:solidFill>
                <a:latin typeface="Arial Narrow" panose="020B0606020202030204" pitchFamily="34" charset="0"/>
                <a:cs typeface="Arial" panose="020B0604020202020204"/>
              </a:rPr>
              <a:t>from netcinema.com web page</a:t>
            </a:r>
            <a:endParaRPr lang="en-US" altLang="en-US" sz="1600">
              <a:solidFill>
                <a:srgbClr val="000000"/>
              </a:solidFill>
              <a:latin typeface="Arial Narrow" panose="020B0606020202030204" pitchFamily="34" charset="0"/>
              <a:cs typeface="Arial" panose="020B0604020202020204"/>
            </a:endParaRPr>
          </a:p>
        </p:txBody>
      </p:sp>
      <p:grpSp>
        <p:nvGrpSpPr>
          <p:cNvPr id="392" name="Group 391"/>
          <p:cNvGrpSpPr/>
          <p:nvPr/>
        </p:nvGrpSpPr>
        <p:grpSpPr bwMode="auto">
          <a:xfrm>
            <a:off x="6747669" y="3107813"/>
            <a:ext cx="714375" cy="684213"/>
            <a:chOff x="3924463" y="3239045"/>
            <a:chExt cx="713539" cy="684908"/>
          </a:xfrm>
        </p:grpSpPr>
        <p:cxnSp>
          <p:nvCxnSpPr>
            <p:cNvPr id="393" name="Straight Arrow Connector 193"/>
            <p:cNvCxnSpPr>
              <a:cxnSpLocks noChangeShapeType="1"/>
            </p:cNvCxnSpPr>
            <p:nvPr/>
          </p:nvCxnSpPr>
          <p:spPr bwMode="auto">
            <a:xfrm>
              <a:off x="3924463" y="3239045"/>
              <a:ext cx="713539" cy="684908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394" name="Group 194"/>
            <p:cNvGrpSpPr/>
            <p:nvPr/>
          </p:nvGrpSpPr>
          <p:grpSpPr bwMode="auto">
            <a:xfrm>
              <a:off x="4061324" y="3293627"/>
              <a:ext cx="322117" cy="358925"/>
              <a:chOff x="7408615" y="3244352"/>
              <a:chExt cx="322117" cy="358925"/>
            </a:xfrm>
          </p:grpSpPr>
          <p:sp>
            <p:nvSpPr>
              <p:cNvPr id="395" name="Oval 195"/>
              <p:cNvSpPr>
                <a:spLocks noChangeArrowheads="1"/>
              </p:cNvSpPr>
              <p:nvPr/>
            </p:nvSpPr>
            <p:spPr bwMode="auto">
              <a:xfrm>
                <a:off x="7427025" y="3299570"/>
                <a:ext cx="303707" cy="303707"/>
              </a:xfrm>
              <a:prstGeom prst="ellipse">
                <a:avLst/>
              </a:prstGeom>
              <a:solidFill>
                <a:srgbClr val="FFFFFF"/>
              </a:solidFill>
              <a:ln w="15875">
                <a:solidFill>
                  <a:srgbClr val="000000"/>
                </a:solidFill>
                <a:round/>
              </a:ln>
            </p:spPr>
            <p:txBody>
              <a:bodyPr wrap="none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396" name="TextBox 196"/>
              <p:cNvSpPr txBox="1">
                <a:spLocks noChangeArrowheads="1"/>
              </p:cNvSpPr>
              <p:nvPr/>
            </p:nvSpPr>
            <p:spPr bwMode="auto">
              <a:xfrm>
                <a:off x="7408615" y="3244352"/>
                <a:ext cx="298431" cy="3388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r>
                  <a:rPr kumimoji="0" lang="en-US" altLang="en-US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rPr>
                  <a:t>2</a:t>
                </a:r>
                <a:endPara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sp>
        <p:nvSpPr>
          <p:cNvPr id="397" name="TextBox 396"/>
          <p:cNvSpPr txBox="1">
            <a:spLocks noChangeArrowheads="1"/>
          </p:cNvSpPr>
          <p:nvPr/>
        </p:nvSpPr>
        <p:spPr bwMode="auto">
          <a:xfrm>
            <a:off x="7200106" y="2863338"/>
            <a:ext cx="3849688" cy="55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</a:pPr>
            <a:r>
              <a:rPr lang="en-US" altLang="en-US" sz="1600">
                <a:solidFill>
                  <a:srgbClr val="000000"/>
                </a:solidFill>
                <a:latin typeface="Arial Narrow" panose="020B0606020202030204" pitchFamily="34" charset="0"/>
                <a:cs typeface="Arial" panose="020B0604020202020204"/>
              </a:rPr>
              <a:t>2. resolve http://netcinema.com/6Y7B23V</a:t>
            </a:r>
            <a:endParaRPr lang="en-US" altLang="en-US" sz="1600">
              <a:solidFill>
                <a:srgbClr val="000000"/>
              </a:solidFill>
              <a:latin typeface="Arial Narrow" panose="020B0606020202030204" pitchFamily="34" charset="0"/>
              <a:cs typeface="Arial" panose="020B0604020202020204"/>
            </a:endParaRPr>
          </a:p>
          <a:p>
            <a:pPr eaLnBrk="0" fontAlgn="base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</a:pPr>
            <a:r>
              <a:rPr lang="en-US" altLang="en-US" sz="1600">
                <a:solidFill>
                  <a:srgbClr val="000000"/>
                </a:solidFill>
                <a:latin typeface="Arial Narrow" panose="020B0606020202030204" pitchFamily="34" charset="0"/>
                <a:cs typeface="Arial" panose="020B0604020202020204"/>
              </a:rPr>
              <a:t>via Bob’s local DNS</a:t>
            </a:r>
            <a:endParaRPr lang="en-US" altLang="en-US" sz="1600">
              <a:solidFill>
                <a:srgbClr val="000000"/>
              </a:solidFill>
              <a:latin typeface="Arial Narrow" panose="020B0606020202030204" pitchFamily="34" charset="0"/>
              <a:cs typeface="Arial" panose="020B0604020202020204"/>
            </a:endParaRPr>
          </a:p>
        </p:txBody>
      </p:sp>
      <p:sp>
        <p:nvSpPr>
          <p:cNvPr id="398" name="TextBox 201"/>
          <p:cNvSpPr txBox="1">
            <a:spLocks noChangeArrowheads="1"/>
          </p:cNvSpPr>
          <p:nvPr/>
        </p:nvSpPr>
        <p:spPr bwMode="auto">
          <a:xfrm>
            <a:off x="3183731" y="5809738"/>
            <a:ext cx="1768475" cy="56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0" fontAlgn="base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</a:pPr>
            <a:r>
              <a:rPr lang="en-US" altLang="en-US" sz="1800">
                <a:solidFill>
                  <a:srgbClr val="000000"/>
                </a:solidFill>
                <a:latin typeface="Arial Narrow" panose="020B0606020202030204" pitchFamily="34" charset="0"/>
                <a:cs typeface="Arial" panose="020B0604020202020204"/>
              </a:rPr>
              <a:t>netcinema’s</a:t>
            </a:r>
            <a:endParaRPr lang="en-US" altLang="en-US" sz="1800">
              <a:solidFill>
                <a:srgbClr val="000000"/>
              </a:solidFill>
              <a:latin typeface="Arial Narrow" panose="020B0606020202030204" pitchFamily="34" charset="0"/>
              <a:cs typeface="Arial" panose="020B0604020202020204"/>
            </a:endParaRPr>
          </a:p>
          <a:p>
            <a:pPr algn="ctr" eaLnBrk="0" fontAlgn="base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</a:pPr>
            <a:r>
              <a:rPr lang="en-US" altLang="en-US" sz="1800">
                <a:solidFill>
                  <a:srgbClr val="000000"/>
                </a:solidFill>
                <a:latin typeface="Arial Narrow" panose="020B0606020202030204" pitchFamily="34" charset="0"/>
                <a:cs typeface="Arial" panose="020B0604020202020204"/>
              </a:rPr>
              <a:t>authoratative DNS</a:t>
            </a:r>
            <a:endParaRPr lang="en-US" altLang="en-US" sz="1800" i="1">
              <a:solidFill>
                <a:srgbClr val="000000"/>
              </a:solidFill>
              <a:latin typeface="Arial Narrow" panose="020B0606020202030204" pitchFamily="34" charset="0"/>
              <a:cs typeface="Arial" panose="020B0604020202020204"/>
            </a:endParaRPr>
          </a:p>
        </p:txBody>
      </p:sp>
      <p:cxnSp>
        <p:nvCxnSpPr>
          <p:cNvPr id="399" name="Straight Arrow Connector 398"/>
          <p:cNvCxnSpPr>
            <a:cxnSpLocks noChangeShapeType="1"/>
          </p:cNvCxnSpPr>
          <p:nvPr/>
        </p:nvCxnSpPr>
        <p:spPr bwMode="auto">
          <a:xfrm flipH="1">
            <a:off x="4441031" y="4041263"/>
            <a:ext cx="3100388" cy="1376363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0" name="Straight Arrow Connector 399"/>
          <p:cNvCxnSpPr>
            <a:cxnSpLocks noChangeShapeType="1"/>
          </p:cNvCxnSpPr>
          <p:nvPr/>
        </p:nvCxnSpPr>
        <p:spPr bwMode="auto">
          <a:xfrm flipH="1">
            <a:off x="4421981" y="4150801"/>
            <a:ext cx="3100388" cy="1376362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01" name="Group 400"/>
          <p:cNvGrpSpPr/>
          <p:nvPr/>
        </p:nvGrpSpPr>
        <p:grpSpPr bwMode="auto">
          <a:xfrm>
            <a:off x="4666456" y="5100126"/>
            <a:ext cx="317500" cy="344487"/>
            <a:chOff x="7454630" y="3313376"/>
            <a:chExt cx="317511" cy="345125"/>
          </a:xfrm>
        </p:grpSpPr>
        <p:sp>
          <p:nvSpPr>
            <p:cNvPr id="402" name="Oval 205"/>
            <p:cNvSpPr>
              <a:spLocks noChangeArrowheads="1"/>
            </p:cNvSpPr>
            <p:nvPr/>
          </p:nvSpPr>
          <p:spPr bwMode="auto">
            <a:xfrm>
              <a:off x="7468434" y="3354794"/>
              <a:ext cx="303707" cy="303707"/>
            </a:xfrm>
            <a:prstGeom prst="ellipse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</a:ln>
          </p:spPr>
          <p:txBody>
            <a:bodyPr wrap="none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403" name="TextBox 206"/>
            <p:cNvSpPr txBox="1">
              <a:spLocks noChangeArrowheads="1"/>
            </p:cNvSpPr>
            <p:nvPr/>
          </p:nvSpPr>
          <p:spPr bwMode="auto">
            <a:xfrm>
              <a:off x="7454630" y="3313376"/>
              <a:ext cx="298790" cy="3395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rPr>
                <a:t>3</a:t>
              </a: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sp>
        <p:nvSpPr>
          <p:cNvPr id="404" name="TextBox 403"/>
          <p:cNvSpPr txBox="1">
            <a:spLocks noChangeArrowheads="1"/>
          </p:cNvSpPr>
          <p:nvPr/>
        </p:nvSpPr>
        <p:spPr bwMode="auto">
          <a:xfrm>
            <a:off x="4636294" y="4474651"/>
            <a:ext cx="3200400" cy="56991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MS PGothic" panose="020B0600070205080204" pitchFamily="34" charset="-128"/>
                <a:cs typeface="Arial" panose="020B0604020202020204"/>
              </a:rPr>
              <a:t>3. </a:t>
            </a:r>
            <a:r>
              <a:rPr kumimoji="0" lang="en-US" alt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MS PGothic" panose="020B0600070205080204" pitchFamily="34" charset="-128"/>
                <a:cs typeface="Arial" panose="020B0604020202020204"/>
              </a:rPr>
              <a:t>netcinema’s</a:t>
            </a: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MS PGothic" panose="020B0600070205080204" pitchFamily="34" charset="-128"/>
                <a:cs typeface="Arial" panose="020B0604020202020204"/>
              </a:rPr>
              <a:t> DNS returns CNAME for 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anose="020B0606020202030204" pitchFamily="34" charset="0"/>
              <a:ea typeface="MS PGothic" panose="020B0600070205080204" pitchFamily="34" charset="-128"/>
              <a:cs typeface="Arial" panose="020B0604020202020204"/>
            </a:endParaRPr>
          </a:p>
          <a:p>
            <a:pPr marL="0" marR="0" lvl="0" indent="0" defTabSz="914400" eaLnBrk="0" fontAlgn="base" latinLnBrk="0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MS PGothic" panose="020B0600070205080204" pitchFamily="34" charset="-128"/>
                <a:cs typeface="Arial" panose="020B0604020202020204"/>
              </a:rPr>
              <a:t>http://</a:t>
            </a:r>
            <a:r>
              <a:rPr kumimoji="0" lang="en-US" alt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MS PGothic" panose="020B0600070205080204" pitchFamily="34" charset="-128"/>
                <a:cs typeface="Arial" panose="020B0604020202020204"/>
              </a:rPr>
              <a:t>KingCDN.com</a:t>
            </a: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MS PGothic" panose="020B0600070205080204" pitchFamily="34" charset="-128"/>
                <a:cs typeface="Arial" panose="020B0604020202020204"/>
              </a:rPr>
              <a:t>/NetC6y&amp;B</a:t>
            </a: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MS PGothic" panose="020B0600070205080204" pitchFamily="34" charset="-128"/>
                <a:cs typeface="Arial" panose="020B0604020202020204"/>
              </a:rPr>
              <a:t>23V</a:t>
            </a:r>
            <a:endParaRPr kumimoji="0" lang="en-US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anose="020B0606020202030204" pitchFamily="34" charset="0"/>
              <a:ea typeface="MS PGothic" panose="020B0600070205080204" pitchFamily="34" charset="-128"/>
              <a:cs typeface="Arial" panose="020B0604020202020204"/>
            </a:endParaRPr>
          </a:p>
        </p:txBody>
      </p:sp>
      <p:cxnSp>
        <p:nvCxnSpPr>
          <p:cNvPr id="405" name="Straight Arrow Connector 404"/>
          <p:cNvCxnSpPr>
            <a:cxnSpLocks noChangeShapeType="1"/>
          </p:cNvCxnSpPr>
          <p:nvPr/>
        </p:nvCxnSpPr>
        <p:spPr bwMode="auto">
          <a:xfrm>
            <a:off x="7860506" y="4357176"/>
            <a:ext cx="447675" cy="962025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6" name="Straight Arrow Connector 405"/>
          <p:cNvCxnSpPr>
            <a:cxnSpLocks noChangeShapeType="1"/>
          </p:cNvCxnSpPr>
          <p:nvPr/>
        </p:nvCxnSpPr>
        <p:spPr bwMode="auto">
          <a:xfrm>
            <a:off x="7955756" y="4368288"/>
            <a:ext cx="447675" cy="960438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07" name="Group 406"/>
          <p:cNvGrpSpPr/>
          <p:nvPr/>
        </p:nvGrpSpPr>
        <p:grpSpPr bwMode="auto">
          <a:xfrm>
            <a:off x="7944644" y="4609588"/>
            <a:ext cx="317500" cy="346075"/>
            <a:chOff x="7454630" y="3313376"/>
            <a:chExt cx="317511" cy="345125"/>
          </a:xfrm>
        </p:grpSpPr>
        <p:sp>
          <p:nvSpPr>
            <p:cNvPr id="408" name="Oval 213"/>
            <p:cNvSpPr>
              <a:spLocks noChangeArrowheads="1"/>
            </p:cNvSpPr>
            <p:nvPr/>
          </p:nvSpPr>
          <p:spPr bwMode="auto">
            <a:xfrm>
              <a:off x="7468434" y="3354794"/>
              <a:ext cx="303707" cy="303707"/>
            </a:xfrm>
            <a:prstGeom prst="ellipse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</a:ln>
          </p:spPr>
          <p:txBody>
            <a:bodyPr wrap="none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409" name="TextBox 214"/>
            <p:cNvSpPr txBox="1">
              <a:spLocks noChangeArrowheads="1"/>
            </p:cNvSpPr>
            <p:nvPr/>
          </p:nvSpPr>
          <p:spPr bwMode="auto">
            <a:xfrm>
              <a:off x="7454630" y="3313376"/>
              <a:ext cx="298790" cy="3380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rPr>
                <a:t>4</a:t>
              </a: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cxnSp>
        <p:nvCxnSpPr>
          <p:cNvPr id="410" name="Straight Arrow Connector 409"/>
          <p:cNvCxnSpPr>
            <a:cxnSpLocks noChangeShapeType="1"/>
          </p:cNvCxnSpPr>
          <p:nvPr/>
        </p:nvCxnSpPr>
        <p:spPr bwMode="auto">
          <a:xfrm>
            <a:off x="6611144" y="3204651"/>
            <a:ext cx="812800" cy="822325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11" name="Group 410"/>
          <p:cNvGrpSpPr/>
          <p:nvPr/>
        </p:nvGrpSpPr>
        <p:grpSpPr bwMode="auto">
          <a:xfrm>
            <a:off x="6982619" y="3549138"/>
            <a:ext cx="317500" cy="346075"/>
            <a:chOff x="7454630" y="3313376"/>
            <a:chExt cx="317511" cy="345125"/>
          </a:xfrm>
        </p:grpSpPr>
        <p:sp>
          <p:nvSpPr>
            <p:cNvPr id="412" name="Oval 223"/>
            <p:cNvSpPr>
              <a:spLocks noChangeArrowheads="1"/>
            </p:cNvSpPr>
            <p:nvPr/>
          </p:nvSpPr>
          <p:spPr bwMode="auto">
            <a:xfrm>
              <a:off x="7468434" y="3354794"/>
              <a:ext cx="303707" cy="303707"/>
            </a:xfrm>
            <a:prstGeom prst="ellipse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</a:ln>
          </p:spPr>
          <p:txBody>
            <a:bodyPr wrap="none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413" name="TextBox 224"/>
            <p:cNvSpPr txBox="1">
              <a:spLocks noChangeArrowheads="1"/>
            </p:cNvSpPr>
            <p:nvPr/>
          </p:nvSpPr>
          <p:spPr bwMode="auto">
            <a:xfrm>
              <a:off x="7454630" y="3313376"/>
              <a:ext cx="298790" cy="3380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rPr>
                <a:t>5</a:t>
              </a: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cxnSp>
        <p:nvCxnSpPr>
          <p:cNvPr id="414" name="Straight Arrow Connector 413"/>
          <p:cNvCxnSpPr>
            <a:cxnSpLocks noChangeShapeType="1"/>
          </p:cNvCxnSpPr>
          <p:nvPr/>
        </p:nvCxnSpPr>
        <p:spPr bwMode="auto">
          <a:xfrm flipH="1">
            <a:off x="6139656" y="3084001"/>
            <a:ext cx="4763" cy="2362200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5" name="Up Arrow 414"/>
          <p:cNvSpPr>
            <a:spLocks noChangeArrowheads="1"/>
          </p:cNvSpPr>
          <p:nvPr/>
        </p:nvSpPr>
        <p:spPr bwMode="auto">
          <a:xfrm>
            <a:off x="6168231" y="3077651"/>
            <a:ext cx="298450" cy="2284412"/>
          </a:xfrm>
          <a:prstGeom prst="upArrow">
            <a:avLst>
              <a:gd name="adj1" fmla="val 50000"/>
              <a:gd name="adj2" fmla="val 50249"/>
            </a:avLst>
          </a:prstGeom>
          <a:gradFill rotWithShape="1">
            <a:gsLst>
              <a:gs pos="0">
                <a:srgbClr val="000090"/>
              </a:gs>
              <a:gs pos="64000">
                <a:srgbClr val="000090"/>
              </a:gs>
              <a:gs pos="100000">
                <a:srgbClr val="FFFFFF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158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</a:pPr>
            <a:endParaRPr lang="en-US" altLang="en-US" sz="1800">
              <a:solidFill>
                <a:srgbClr val="000000"/>
              </a:solidFill>
              <a:cs typeface="Arial" panose="020B0604020202020204"/>
            </a:endParaRPr>
          </a:p>
        </p:txBody>
      </p:sp>
      <p:sp>
        <p:nvSpPr>
          <p:cNvPr id="416" name="TextBox 415"/>
          <p:cNvSpPr txBox="1">
            <a:spLocks noChangeArrowheads="1"/>
          </p:cNvSpPr>
          <p:nvPr/>
        </p:nvSpPr>
        <p:spPr bwMode="auto">
          <a:xfrm>
            <a:off x="5082381" y="3614226"/>
            <a:ext cx="2027238" cy="8128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MS PGothic" panose="020B0600070205080204" pitchFamily="34" charset="-128"/>
                <a:cs typeface="Arial" panose="020B0604020202020204"/>
              </a:rPr>
              <a:t>6. request video from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anose="020B0606020202030204" pitchFamily="34" charset="0"/>
              <a:ea typeface="MS PGothic" panose="020B0600070205080204" pitchFamily="34" charset="-128"/>
              <a:cs typeface="Arial" panose="020B0604020202020204"/>
            </a:endParaRPr>
          </a:p>
          <a:p>
            <a:pPr marL="0" marR="0" lvl="0" indent="0" defTabSz="914400" eaLnBrk="0" fontAlgn="base" latinLnBrk="0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MS PGothic" panose="020B0600070205080204" pitchFamily="34" charset="-128"/>
                <a:cs typeface="Arial" panose="020B0604020202020204"/>
              </a:rPr>
              <a:t>KINGCDN server,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anose="020B0606020202030204" pitchFamily="34" charset="0"/>
              <a:ea typeface="MS PGothic" panose="020B0600070205080204" pitchFamily="34" charset="-128"/>
              <a:cs typeface="Arial" panose="020B0604020202020204"/>
            </a:endParaRPr>
          </a:p>
          <a:p>
            <a:pPr marL="0" marR="0" lvl="0" indent="0" defTabSz="914400" eaLnBrk="0" fontAlgn="base" latinLnBrk="0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MS PGothic" panose="020B0600070205080204" pitchFamily="34" charset="-128"/>
                <a:cs typeface="Arial" panose="020B0604020202020204"/>
              </a:rPr>
              <a:t>streamed via HTTP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anose="020B0606020202030204" pitchFamily="34" charset="0"/>
              <a:ea typeface="MS PGothic" panose="020B0600070205080204" pitchFamily="34" charset="-128"/>
              <a:cs typeface="Arial" panose="020B0604020202020204"/>
            </a:endParaRPr>
          </a:p>
        </p:txBody>
      </p:sp>
      <p:sp>
        <p:nvSpPr>
          <p:cNvPr id="417" name="TextBox 232"/>
          <p:cNvSpPr txBox="1">
            <a:spLocks noChangeArrowheads="1"/>
          </p:cNvSpPr>
          <p:nvPr/>
        </p:nvSpPr>
        <p:spPr bwMode="auto">
          <a:xfrm>
            <a:off x="7631906" y="6035163"/>
            <a:ext cx="1706563" cy="56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0" fontAlgn="base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</a:pPr>
            <a:r>
              <a:rPr lang="en-US" altLang="en-US" sz="1800">
                <a:solidFill>
                  <a:srgbClr val="000000"/>
                </a:solidFill>
                <a:latin typeface="Arial Narrow" panose="020B0606020202030204" pitchFamily="34" charset="0"/>
                <a:cs typeface="Arial" panose="020B0604020202020204"/>
              </a:rPr>
              <a:t>KingCDN</a:t>
            </a:r>
            <a:endParaRPr lang="en-US" altLang="en-US" sz="1800">
              <a:solidFill>
                <a:srgbClr val="000000"/>
              </a:solidFill>
              <a:latin typeface="Arial Narrow" panose="020B0606020202030204" pitchFamily="34" charset="0"/>
              <a:cs typeface="Arial" panose="020B0604020202020204"/>
            </a:endParaRPr>
          </a:p>
          <a:p>
            <a:pPr algn="ctr" eaLnBrk="0" fontAlgn="base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</a:pPr>
            <a:r>
              <a:rPr lang="en-US" altLang="en-US" sz="1800">
                <a:solidFill>
                  <a:srgbClr val="000000"/>
                </a:solidFill>
                <a:latin typeface="Arial Narrow" panose="020B0606020202030204" pitchFamily="34" charset="0"/>
                <a:cs typeface="Arial" panose="020B0604020202020204"/>
              </a:rPr>
              <a:t>authoritative DNS</a:t>
            </a:r>
            <a:endParaRPr lang="en-US" altLang="en-US" sz="1800" i="1">
              <a:solidFill>
                <a:srgbClr val="000000"/>
              </a:solidFill>
              <a:latin typeface="Arial Narrow" panose="020B0606020202030204" pitchFamily="34" charset="0"/>
              <a:cs typeface="Arial" panose="020B0604020202020204"/>
            </a:endParaRPr>
          </a:p>
        </p:txBody>
      </p:sp>
      <p:sp>
        <p:nvSpPr>
          <p:cNvPr id="418" name="TextBox 182"/>
          <p:cNvSpPr txBox="1">
            <a:spLocks noChangeArrowheads="1"/>
          </p:cNvSpPr>
          <p:nvPr/>
        </p:nvSpPr>
        <p:spPr bwMode="auto">
          <a:xfrm>
            <a:off x="7862094" y="3595176"/>
            <a:ext cx="102552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</a:pPr>
            <a:r>
              <a:rPr lang="en-US" altLang="en-US" sz="1800">
                <a:solidFill>
                  <a:srgbClr val="000000"/>
                </a:solidFill>
                <a:latin typeface="Arial Narrow" panose="020B0606020202030204" pitchFamily="34" charset="0"/>
                <a:cs typeface="Arial" panose="020B0604020202020204"/>
              </a:rPr>
              <a:t>Bob’s </a:t>
            </a:r>
            <a:endParaRPr lang="en-US" altLang="en-US" sz="1800">
              <a:solidFill>
                <a:srgbClr val="000000"/>
              </a:solidFill>
              <a:latin typeface="Arial Narrow" panose="020B0606020202030204" pitchFamily="34" charset="0"/>
              <a:cs typeface="Arial" panose="020B0604020202020204"/>
            </a:endParaRPr>
          </a:p>
          <a:p>
            <a:pPr eaLnBrk="0" fontAlgn="base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</a:pPr>
            <a:r>
              <a:rPr lang="en-US" altLang="en-US" sz="1800">
                <a:solidFill>
                  <a:srgbClr val="000000"/>
                </a:solidFill>
                <a:latin typeface="Arial Narrow" panose="020B0606020202030204" pitchFamily="34" charset="0"/>
                <a:cs typeface="Arial" panose="020B0604020202020204"/>
              </a:rPr>
              <a:t>local DNS</a:t>
            </a:r>
            <a:endParaRPr lang="en-US" altLang="en-US" sz="1800">
              <a:solidFill>
                <a:srgbClr val="000000"/>
              </a:solidFill>
              <a:latin typeface="Arial Narrow" panose="020B0606020202030204" pitchFamily="34" charset="0"/>
              <a:cs typeface="Arial" panose="020B0604020202020204"/>
            </a:endParaRPr>
          </a:p>
          <a:p>
            <a:pPr eaLnBrk="0" fontAlgn="base" hangingPunct="0">
              <a:lnSpc>
                <a:spcPts val="16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</a:pPr>
            <a:r>
              <a:rPr lang="en-US" altLang="en-US" sz="1800">
                <a:solidFill>
                  <a:srgbClr val="000000"/>
                </a:solidFill>
                <a:latin typeface="Arial Narrow" panose="020B0606020202030204" pitchFamily="34" charset="0"/>
                <a:cs typeface="Arial" panose="020B0604020202020204"/>
              </a:rPr>
              <a:t>server</a:t>
            </a:r>
            <a:endParaRPr lang="en-US" altLang="en-US" sz="1800" i="1">
              <a:solidFill>
                <a:srgbClr val="000000"/>
              </a:solidFill>
              <a:latin typeface="Arial Narrow" panose="020B0606020202030204" pitchFamily="34" charset="0"/>
              <a:cs typeface="Arial" panose="020B0604020202020204"/>
            </a:endParaRPr>
          </a:p>
        </p:txBody>
      </p:sp>
      <p:sp>
        <p:nvSpPr>
          <p:cNvPr id="419" name="TextBox 418"/>
          <p:cNvSpPr txBox="1"/>
          <p:nvPr/>
        </p:nvSpPr>
        <p:spPr>
          <a:xfrm>
            <a:off x="1143000" y="1238532"/>
            <a:ext cx="8183522" cy="80021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buFont typeface="ZapfDingbats" charset="0"/>
              <a:buNone/>
              <a:defRPr/>
            </a:pPr>
            <a:r>
              <a:rPr lang="en-US" sz="2800" dirty="0">
                <a:latin typeface="+mn-lt"/>
                <a:ea typeface="MS PGothic" panose="020B0600070205080204" pitchFamily="34" charset="-128"/>
              </a:rPr>
              <a:t>Bob (client) requests video </a:t>
            </a:r>
            <a:r>
              <a:rPr lang="en-US" sz="2400" dirty="0">
                <a:latin typeface="+mn-lt"/>
                <a:ea typeface="MS PGothic" panose="020B0600070205080204" pitchFamily="34" charset="-128"/>
              </a:rPr>
              <a:t>http://netcinema.com</a:t>
            </a:r>
            <a:r>
              <a:rPr lang="en-US" sz="2800" dirty="0">
                <a:latin typeface="+mn-lt"/>
                <a:ea typeface="MS PGothic" panose="020B0600070205080204" pitchFamily="34" charset="-128"/>
              </a:rPr>
              <a:t>/</a:t>
            </a:r>
            <a:r>
              <a:rPr lang="en-US" sz="2400" dirty="0">
                <a:latin typeface="+mn-lt"/>
                <a:ea typeface="MS PGothic" panose="020B0600070205080204" pitchFamily="34" charset="-128"/>
              </a:rPr>
              <a:t>6Y7B23V</a:t>
            </a:r>
            <a:endParaRPr lang="en-US" sz="2400" dirty="0">
              <a:latin typeface="+mn-lt"/>
              <a:ea typeface="MS PGothic" panose="020B0600070205080204" pitchFamily="34" charset="-128"/>
            </a:endParaRPr>
          </a:p>
          <a:p>
            <a:pPr marL="457200" indent="-230505">
              <a:buClr>
                <a:srgbClr val="0000A3"/>
              </a:buClr>
              <a:buFont typeface="Wingdings" panose="05000000000000000000" pitchFamily="2" charset="2"/>
              <a:buChar char="§"/>
              <a:defRPr/>
            </a:pPr>
            <a:r>
              <a:rPr lang="en-US" dirty="0">
                <a:latin typeface="+mn-lt"/>
                <a:ea typeface="MS PGothic" panose="020B0600070205080204" pitchFamily="34" charset="-128"/>
              </a:rPr>
              <a:t>video stored in CDN at http://KingCDN.com/NetC6y&amp;B23V</a:t>
            </a:r>
            <a:endParaRPr lang="en-US" dirty="0">
              <a:latin typeface="+mn-lt"/>
              <a:ea typeface="MS PGothic" panose="020B0600070205080204" pitchFamily="34" charset="-128"/>
            </a:endParaRPr>
          </a:p>
        </p:txBody>
      </p:sp>
      <p:sp>
        <p:nvSpPr>
          <p:cNvPr id="211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5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4" dur="5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500"/>
                            </p:stCondLst>
                            <p:childTnLst>
                              <p:par>
                                <p:cTn id="5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000"/>
                            </p:stCondLst>
                            <p:childTnLst>
                              <p:par>
                                <p:cTn id="6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500"/>
                            </p:stCondLst>
                            <p:childTnLst>
                              <p:par>
                                <p:cTn id="6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000"/>
                            </p:stCondLst>
                            <p:childTnLst>
                              <p:par>
                                <p:cTn id="7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1" grpId="0"/>
      <p:bldP spid="391" grpId="1"/>
      <p:bldP spid="397" grpId="0"/>
      <p:bldP spid="397" grpId="1"/>
      <p:bldP spid="404" grpId="0" animBg="1"/>
      <p:bldP spid="404" grpId="1" animBg="1"/>
      <p:bldP spid="415" grpId="0" animBg="1"/>
      <p:bldP spid="416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Case study: Netflix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grpSp>
        <p:nvGrpSpPr>
          <p:cNvPr id="211" name="Group 249"/>
          <p:cNvGrpSpPr/>
          <p:nvPr/>
        </p:nvGrpSpPr>
        <p:grpSpPr bwMode="auto">
          <a:xfrm>
            <a:off x="2638476" y="3253801"/>
            <a:ext cx="463550" cy="638175"/>
            <a:chOff x="4140" y="429"/>
            <a:chExt cx="1425" cy="2396"/>
          </a:xfrm>
        </p:grpSpPr>
        <p:sp>
          <p:nvSpPr>
            <p:cNvPr id="212" name="Freeform 250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0" name="Rectangle 251"/>
            <p:cNvSpPr>
              <a:spLocks noChangeArrowheads="1"/>
            </p:cNvSpPr>
            <p:nvPr/>
          </p:nvSpPr>
          <p:spPr bwMode="auto">
            <a:xfrm>
              <a:off x="4203" y="429"/>
              <a:ext cx="1049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21" name="Freeform 252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2" name="Freeform 253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3" name="Rectangle 254"/>
            <p:cNvSpPr>
              <a:spLocks noChangeArrowheads="1"/>
            </p:cNvSpPr>
            <p:nvPr/>
          </p:nvSpPr>
          <p:spPr bwMode="auto">
            <a:xfrm>
              <a:off x="4213" y="691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424" name="Group 255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49" name="AutoShape 256"/>
              <p:cNvSpPr>
                <a:spLocks noChangeArrowheads="1"/>
              </p:cNvSpPr>
              <p:nvPr/>
            </p:nvSpPr>
            <p:spPr bwMode="auto">
              <a:xfrm>
                <a:off x="615" y="2567"/>
                <a:ext cx="725" cy="12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50" name="AutoShape 257"/>
              <p:cNvSpPr>
                <a:spLocks noChangeArrowheads="1"/>
              </p:cNvSpPr>
              <p:nvPr/>
            </p:nvSpPr>
            <p:spPr bwMode="auto">
              <a:xfrm>
                <a:off x="634" y="2585"/>
                <a:ext cx="688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425" name="Rectangle 258"/>
            <p:cNvSpPr>
              <a:spLocks noChangeArrowheads="1"/>
            </p:cNvSpPr>
            <p:nvPr/>
          </p:nvSpPr>
          <p:spPr bwMode="auto">
            <a:xfrm>
              <a:off x="4223" y="1019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426" name="Group 259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47" name="AutoShape 260"/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5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48" name="AutoShape 261"/>
              <p:cNvSpPr>
                <a:spLocks noChangeArrowheads="1"/>
              </p:cNvSpPr>
              <p:nvPr/>
            </p:nvSpPr>
            <p:spPr bwMode="auto">
              <a:xfrm>
                <a:off x="624" y="2588"/>
                <a:ext cx="694" cy="9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427" name="Rectangle 262"/>
            <p:cNvSpPr>
              <a:spLocks noChangeArrowheads="1"/>
            </p:cNvSpPr>
            <p:nvPr/>
          </p:nvSpPr>
          <p:spPr bwMode="auto">
            <a:xfrm>
              <a:off x="4218" y="1359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28" name="Rectangle 263"/>
            <p:cNvSpPr>
              <a:spLocks noChangeArrowheads="1"/>
            </p:cNvSpPr>
            <p:nvPr/>
          </p:nvSpPr>
          <p:spPr bwMode="auto">
            <a:xfrm>
              <a:off x="4228" y="1657"/>
              <a:ext cx="595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429" name="Group 264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45" name="AutoShape 265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17" cy="137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46" name="AutoShape 266"/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687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430" name="Freeform 267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431" name="Group 268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43" name="AutoShape 269"/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3" cy="137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44" name="AutoShape 270"/>
              <p:cNvSpPr>
                <a:spLocks noChangeArrowheads="1"/>
              </p:cNvSpPr>
              <p:nvPr/>
            </p:nvSpPr>
            <p:spPr bwMode="auto">
              <a:xfrm>
                <a:off x="640" y="2588"/>
                <a:ext cx="681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432" name="Rectangle 271"/>
            <p:cNvSpPr>
              <a:spLocks noChangeArrowheads="1"/>
            </p:cNvSpPr>
            <p:nvPr/>
          </p:nvSpPr>
          <p:spPr bwMode="auto">
            <a:xfrm>
              <a:off x="5248" y="429"/>
              <a:ext cx="68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33" name="Freeform 272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4" name="Freeform 273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5" name="Oval 274"/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36" name="Freeform 275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7" name="AutoShape 276"/>
            <p:cNvSpPr>
              <a:spLocks noChangeArrowheads="1"/>
            </p:cNvSpPr>
            <p:nvPr/>
          </p:nvSpPr>
          <p:spPr bwMode="auto">
            <a:xfrm>
              <a:off x="4140" y="2682"/>
              <a:ext cx="1201" cy="143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38" name="AutoShape 277"/>
            <p:cNvSpPr>
              <a:spLocks noChangeArrowheads="1"/>
            </p:cNvSpPr>
            <p:nvPr/>
          </p:nvSpPr>
          <p:spPr bwMode="auto">
            <a:xfrm>
              <a:off x="4203" y="2712"/>
              <a:ext cx="1074" cy="77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39" name="Oval 278"/>
            <p:cNvSpPr>
              <a:spLocks noChangeArrowheads="1"/>
            </p:cNvSpPr>
            <p:nvPr/>
          </p:nvSpPr>
          <p:spPr bwMode="auto">
            <a:xfrm>
              <a:off x="4306" y="2384"/>
              <a:ext cx="161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40" name="Oval 279"/>
            <p:cNvSpPr>
              <a:spLocks noChangeArrowheads="1"/>
            </p:cNvSpPr>
            <p:nvPr/>
          </p:nvSpPr>
          <p:spPr bwMode="auto">
            <a:xfrm>
              <a:off x="4486" y="2384"/>
              <a:ext cx="161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algn="ctr">
                <a:buFont typeface="ZapfDingbats" charset="0"/>
                <a:buNone/>
                <a:defRPr/>
              </a:pPr>
              <a:endParaRPr lang="en-US" dirty="0">
                <a:solidFill>
                  <a:srgbClr val="FF0000"/>
                </a:solidFill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41" name="Oval 280"/>
            <p:cNvSpPr>
              <a:spLocks noChangeArrowheads="1"/>
            </p:cNvSpPr>
            <p:nvPr/>
          </p:nvSpPr>
          <p:spPr bwMode="auto">
            <a:xfrm>
              <a:off x="4662" y="2378"/>
              <a:ext cx="156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42" name="Rectangle 281"/>
            <p:cNvSpPr>
              <a:spLocks noChangeArrowheads="1"/>
            </p:cNvSpPr>
            <p:nvPr/>
          </p:nvSpPr>
          <p:spPr bwMode="auto">
            <a:xfrm>
              <a:off x="5062" y="1836"/>
              <a:ext cx="83" cy="763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451" name="Group 542"/>
          <p:cNvGrpSpPr/>
          <p:nvPr/>
        </p:nvGrpSpPr>
        <p:grpSpPr bwMode="auto">
          <a:xfrm>
            <a:off x="4670476" y="5093714"/>
            <a:ext cx="963612" cy="835025"/>
            <a:chOff x="-44" y="1473"/>
            <a:chExt cx="981" cy="1105"/>
          </a:xfrm>
        </p:grpSpPr>
        <p:pic>
          <p:nvPicPr>
            <p:cNvPr id="452" name="Picture 529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3" name="Freeform 530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prstDash val="solid"/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pic>
        <p:nvPicPr>
          <p:cNvPr id="454" name="Picture 7" descr="Bo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4026" y="5898576"/>
            <a:ext cx="533400" cy="54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3016301" y="3906264"/>
            <a:ext cx="1804987" cy="1489075"/>
            <a:chOff x="3016301" y="3906264"/>
            <a:chExt cx="1804987" cy="1489075"/>
          </a:xfrm>
        </p:grpSpPr>
        <p:cxnSp>
          <p:nvCxnSpPr>
            <p:cNvPr id="455" name="Straight Arrow Connector 484"/>
            <p:cNvCxnSpPr>
              <a:cxnSpLocks noChangeShapeType="1"/>
            </p:cNvCxnSpPr>
            <p:nvPr/>
          </p:nvCxnSpPr>
          <p:spPr bwMode="auto">
            <a:xfrm>
              <a:off x="3016301" y="3906264"/>
              <a:ext cx="1804987" cy="1489075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456" name="Group 61440"/>
            <p:cNvGrpSpPr/>
            <p:nvPr/>
          </p:nvGrpSpPr>
          <p:grpSpPr bwMode="auto">
            <a:xfrm>
              <a:off x="3403651" y="4149151"/>
              <a:ext cx="317500" cy="368300"/>
              <a:chOff x="1614533" y="4280420"/>
              <a:chExt cx="317511" cy="369332"/>
            </a:xfrm>
          </p:grpSpPr>
          <p:sp>
            <p:nvSpPr>
              <p:cNvPr id="457" name="Oval 486"/>
              <p:cNvSpPr>
                <a:spLocks noChangeArrowheads="1"/>
              </p:cNvSpPr>
              <p:nvPr/>
            </p:nvSpPr>
            <p:spPr bwMode="auto">
              <a:xfrm>
                <a:off x="1628337" y="4321838"/>
                <a:ext cx="303707" cy="303707"/>
              </a:xfrm>
              <a:prstGeom prst="ellipse">
                <a:avLst/>
              </a:prstGeom>
              <a:solidFill>
                <a:schemeClr val="bg1"/>
              </a:solidFill>
              <a:ln w="15875">
                <a:solidFill>
                  <a:schemeClr val="tx1"/>
                </a:solidFill>
                <a:round/>
              </a:ln>
            </p:spPr>
            <p:txBody>
              <a:bodyPr wrap="none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458" name="TextBox 487"/>
              <p:cNvSpPr txBox="1">
                <a:spLocks noChangeArrowheads="1"/>
              </p:cNvSpPr>
              <p:nvPr/>
            </p:nvSpPr>
            <p:spPr bwMode="auto">
              <a:xfrm>
                <a:off x="1614533" y="4280420"/>
                <a:ext cx="313044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r>
                  <a:rPr lang="en-US" altLang="en-US" sz="1800"/>
                  <a:t>1</a:t>
                </a:r>
                <a:endParaRPr lang="en-US" altLang="en-US" sz="1800"/>
              </a:p>
            </p:txBody>
          </p:sp>
        </p:grpSp>
      </p:grpSp>
      <p:sp>
        <p:nvSpPr>
          <p:cNvPr id="459" name="TextBox 488"/>
          <p:cNvSpPr txBox="1">
            <a:spLocks noChangeArrowheads="1"/>
          </p:cNvSpPr>
          <p:nvPr/>
        </p:nvSpPr>
        <p:spPr bwMode="auto">
          <a:xfrm>
            <a:off x="2317984" y="4489458"/>
            <a:ext cx="2033587" cy="5652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85000"/>
              </a:lnSpc>
            </a:pPr>
            <a:r>
              <a:rPr lang="en-US" alt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Bob manages      Netflix account</a:t>
            </a:r>
            <a:endParaRPr lang="en-US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60" name="TextBox 490"/>
          <p:cNvSpPr txBox="1">
            <a:spLocks noChangeArrowheads="1"/>
          </p:cNvSpPr>
          <p:nvPr/>
        </p:nvSpPr>
        <p:spPr bwMode="auto">
          <a:xfrm>
            <a:off x="1932038" y="2701351"/>
            <a:ext cx="2033588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ts val="1600"/>
              </a:lnSpc>
            </a:pPr>
            <a:r>
              <a:rPr lang="en-US" altLang="en-US" sz="1800">
                <a:latin typeface="Arial Narrow" panose="020B0606020202030204" pitchFamily="34" charset="0"/>
              </a:rPr>
              <a:t>Netflix registration,</a:t>
            </a:r>
            <a:endParaRPr lang="en-US" altLang="en-US" sz="1800">
              <a:latin typeface="Arial Narrow" panose="020B0606020202030204" pitchFamily="34" charset="0"/>
            </a:endParaRPr>
          </a:p>
          <a:p>
            <a:pPr algn="ctr">
              <a:lnSpc>
                <a:spcPts val="1600"/>
              </a:lnSpc>
            </a:pPr>
            <a:r>
              <a:rPr lang="en-US" altLang="en-US" sz="1800">
                <a:latin typeface="Arial Narrow" panose="020B0606020202030204" pitchFamily="34" charset="0"/>
              </a:rPr>
              <a:t>accounting servers</a:t>
            </a:r>
            <a:endParaRPr lang="en-US" altLang="en-US" sz="1800">
              <a:latin typeface="Arial Narrow" panose="020B0606020202030204" pitchFamily="34" charset="0"/>
            </a:endParaRPr>
          </a:p>
        </p:txBody>
      </p:sp>
      <p:sp>
        <p:nvSpPr>
          <p:cNvPr id="461" name="Freeform 1287"/>
          <p:cNvSpPr/>
          <p:nvPr/>
        </p:nvSpPr>
        <p:spPr bwMode="auto">
          <a:xfrm>
            <a:off x="4197401" y="1571051"/>
            <a:ext cx="3133725" cy="1508125"/>
          </a:xfrm>
          <a:custGeom>
            <a:avLst/>
            <a:gdLst>
              <a:gd name="T0" fmla="*/ 2147483647 w 10000"/>
              <a:gd name="T1" fmla="*/ 431447115 h 10000"/>
              <a:gd name="T2" fmla="*/ 2147483647 w 10000"/>
              <a:gd name="T3" fmla="*/ 2147483647 h 10000"/>
              <a:gd name="T4" fmla="*/ 2147483647 w 10000"/>
              <a:gd name="T5" fmla="*/ 2147483647 h 10000"/>
              <a:gd name="T6" fmla="*/ 2147483647 w 10000"/>
              <a:gd name="T7" fmla="*/ 2147483647 h 10000"/>
              <a:gd name="T8" fmla="*/ 2147483647 w 10000"/>
              <a:gd name="T9" fmla="*/ 2147483647 h 10000"/>
              <a:gd name="T10" fmla="*/ 2147483647 w 10000"/>
              <a:gd name="T11" fmla="*/ 2147483647 h 10000"/>
              <a:gd name="T12" fmla="*/ 2147483647 w 10000"/>
              <a:gd name="T13" fmla="*/ 2147483647 h 10000"/>
              <a:gd name="T14" fmla="*/ 2147483647 w 10000"/>
              <a:gd name="T15" fmla="*/ 2147483647 h 10000"/>
              <a:gd name="T16" fmla="*/ 2147483647 w 10000"/>
              <a:gd name="T17" fmla="*/ 2147483647 h 10000"/>
              <a:gd name="T18" fmla="*/ 2147483647 w 10000"/>
              <a:gd name="T19" fmla="*/ 2147483647 h 10000"/>
              <a:gd name="T20" fmla="*/ 2147483647 w 10000"/>
              <a:gd name="T21" fmla="*/ 2147483647 h 10000"/>
              <a:gd name="T22" fmla="*/ 2147483647 w 10000"/>
              <a:gd name="T23" fmla="*/ 2147483647 h 10000"/>
              <a:gd name="T24" fmla="*/ 2147483647 w 10000"/>
              <a:gd name="T25" fmla="*/ 2147483647 h 10000"/>
              <a:gd name="T26" fmla="*/ 2147483647 w 10000"/>
              <a:gd name="T27" fmla="*/ 2147483647 h 10000"/>
              <a:gd name="T28" fmla="*/ 2147483647 w 10000"/>
              <a:gd name="T29" fmla="*/ 2147483647 h 10000"/>
              <a:gd name="T30" fmla="*/ 2147483647 w 10000"/>
              <a:gd name="T31" fmla="*/ 739636681 h 10000"/>
              <a:gd name="T32" fmla="*/ 2147483647 w 10000"/>
              <a:gd name="T33" fmla="*/ 17111488 h 10000"/>
              <a:gd name="T34" fmla="*/ 2147483647 w 10000"/>
              <a:gd name="T35" fmla="*/ 431447115 h 10000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10000" h="10000">
                <a:moveTo>
                  <a:pt x="6270" y="126"/>
                </a:moveTo>
                <a:cubicBezTo>
                  <a:pt x="5642" y="245"/>
                  <a:pt x="4469" y="528"/>
                  <a:pt x="3738" y="756"/>
                </a:cubicBezTo>
                <a:cubicBezTo>
                  <a:pt x="3007" y="984"/>
                  <a:pt x="2405" y="1322"/>
                  <a:pt x="1887" y="1495"/>
                </a:cubicBezTo>
                <a:cubicBezTo>
                  <a:pt x="1369" y="1668"/>
                  <a:pt x="1195" y="1105"/>
                  <a:pt x="629" y="1793"/>
                </a:cubicBezTo>
                <a:cubicBezTo>
                  <a:pt x="63" y="2481"/>
                  <a:pt x="218" y="3574"/>
                  <a:pt x="128" y="4417"/>
                </a:cubicBezTo>
                <a:cubicBezTo>
                  <a:pt x="39" y="5260"/>
                  <a:pt x="-87" y="6368"/>
                  <a:pt x="89" y="6848"/>
                </a:cubicBezTo>
                <a:cubicBezTo>
                  <a:pt x="265" y="7328"/>
                  <a:pt x="491" y="7223"/>
                  <a:pt x="1207" y="7298"/>
                </a:cubicBezTo>
                <a:cubicBezTo>
                  <a:pt x="1924" y="7374"/>
                  <a:pt x="3641" y="7133"/>
                  <a:pt x="4406" y="7298"/>
                </a:cubicBezTo>
                <a:cubicBezTo>
                  <a:pt x="5171" y="7463"/>
                  <a:pt x="5298" y="7868"/>
                  <a:pt x="5779" y="8288"/>
                </a:cubicBezTo>
                <a:cubicBezTo>
                  <a:pt x="6260" y="8709"/>
                  <a:pt x="6848" y="9549"/>
                  <a:pt x="7290" y="9819"/>
                </a:cubicBezTo>
                <a:cubicBezTo>
                  <a:pt x="7731" y="10089"/>
                  <a:pt x="8124" y="10014"/>
                  <a:pt x="8448" y="9879"/>
                </a:cubicBezTo>
                <a:cubicBezTo>
                  <a:pt x="8771" y="9744"/>
                  <a:pt x="9056" y="9549"/>
                  <a:pt x="9252" y="9008"/>
                </a:cubicBezTo>
                <a:cubicBezTo>
                  <a:pt x="9448" y="8469"/>
                  <a:pt x="9537" y="7418"/>
                  <a:pt x="9644" y="6639"/>
                </a:cubicBezTo>
                <a:cubicBezTo>
                  <a:pt x="9752" y="5858"/>
                  <a:pt x="9851" y="5168"/>
                  <a:pt x="9899" y="4327"/>
                </a:cubicBezTo>
                <a:cubicBezTo>
                  <a:pt x="9949" y="3486"/>
                  <a:pt x="10076" y="2256"/>
                  <a:pt x="9939" y="1566"/>
                </a:cubicBezTo>
                <a:cubicBezTo>
                  <a:pt x="9802" y="876"/>
                  <a:pt x="9478" y="471"/>
                  <a:pt x="9075" y="216"/>
                </a:cubicBezTo>
                <a:cubicBezTo>
                  <a:pt x="8674" y="-39"/>
                  <a:pt x="7997" y="20"/>
                  <a:pt x="7525" y="5"/>
                </a:cubicBezTo>
                <a:cubicBezTo>
                  <a:pt x="7055" y="-9"/>
                  <a:pt x="6898" y="5"/>
                  <a:pt x="6270" y="126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  <a:effectLst/>
        </p:spPr>
        <p:txBody>
          <a:bodyPr/>
          <a:lstStyle/>
          <a:p>
            <a:endParaRPr lang="en-US"/>
          </a:p>
        </p:txBody>
      </p:sp>
      <p:grpSp>
        <p:nvGrpSpPr>
          <p:cNvPr id="462" name="Group 249"/>
          <p:cNvGrpSpPr/>
          <p:nvPr/>
        </p:nvGrpSpPr>
        <p:grpSpPr bwMode="auto">
          <a:xfrm>
            <a:off x="4443463" y="1936176"/>
            <a:ext cx="365125" cy="636588"/>
            <a:chOff x="4140" y="429"/>
            <a:chExt cx="1425" cy="2396"/>
          </a:xfrm>
        </p:grpSpPr>
        <p:sp>
          <p:nvSpPr>
            <p:cNvPr id="463" name="Freeform 250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4" name="Rectangle 251"/>
            <p:cNvSpPr>
              <a:spLocks noChangeArrowheads="1"/>
            </p:cNvSpPr>
            <p:nvPr/>
          </p:nvSpPr>
          <p:spPr bwMode="auto">
            <a:xfrm>
              <a:off x="4202" y="435"/>
              <a:ext cx="1053" cy="227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65" name="Freeform 252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6" name="Freeform 253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7" name="Rectangle 254"/>
            <p:cNvSpPr>
              <a:spLocks noChangeArrowheads="1"/>
            </p:cNvSpPr>
            <p:nvPr/>
          </p:nvSpPr>
          <p:spPr bwMode="auto">
            <a:xfrm>
              <a:off x="4214" y="692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468" name="Group 255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93" name="AutoShape 256"/>
              <p:cNvSpPr>
                <a:spLocks noChangeArrowheads="1"/>
              </p:cNvSpPr>
              <p:nvPr/>
            </p:nvSpPr>
            <p:spPr bwMode="auto">
              <a:xfrm>
                <a:off x="612" y="2568"/>
                <a:ext cx="727" cy="137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94" name="AutoShape 257"/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96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469" name="Rectangle 258"/>
            <p:cNvSpPr>
              <a:spLocks noChangeArrowheads="1"/>
            </p:cNvSpPr>
            <p:nvPr/>
          </p:nvSpPr>
          <p:spPr bwMode="auto">
            <a:xfrm>
              <a:off x="4227" y="1021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470" name="Group 259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91" name="AutoShape 260"/>
              <p:cNvSpPr>
                <a:spLocks noChangeArrowheads="1"/>
              </p:cNvSpPr>
              <p:nvPr/>
            </p:nvSpPr>
            <p:spPr bwMode="auto">
              <a:xfrm>
                <a:off x="614" y="2577"/>
                <a:ext cx="727" cy="130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92" name="AutoShape 261"/>
              <p:cNvSpPr>
                <a:spLocks noChangeArrowheads="1"/>
              </p:cNvSpPr>
              <p:nvPr/>
            </p:nvSpPr>
            <p:spPr bwMode="auto">
              <a:xfrm>
                <a:off x="630" y="2596"/>
                <a:ext cx="696" cy="9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471" name="Rectangle 262"/>
            <p:cNvSpPr>
              <a:spLocks noChangeArrowheads="1"/>
            </p:cNvSpPr>
            <p:nvPr/>
          </p:nvSpPr>
          <p:spPr bwMode="auto">
            <a:xfrm>
              <a:off x="4214" y="1355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72" name="Rectangle 263"/>
            <p:cNvSpPr>
              <a:spLocks noChangeArrowheads="1"/>
            </p:cNvSpPr>
            <p:nvPr/>
          </p:nvSpPr>
          <p:spPr bwMode="auto">
            <a:xfrm>
              <a:off x="4227" y="1654"/>
              <a:ext cx="601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473" name="Group 264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89" name="AutoShape 265"/>
              <p:cNvSpPr>
                <a:spLocks noChangeArrowheads="1"/>
              </p:cNvSpPr>
              <p:nvPr/>
            </p:nvSpPr>
            <p:spPr bwMode="auto">
              <a:xfrm>
                <a:off x="614" y="2576"/>
                <a:ext cx="718" cy="13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90" name="AutoShape 266"/>
              <p:cNvSpPr>
                <a:spLocks noChangeArrowheads="1"/>
              </p:cNvSpPr>
              <p:nvPr/>
            </p:nvSpPr>
            <p:spPr bwMode="auto">
              <a:xfrm>
                <a:off x="629" y="2593"/>
                <a:ext cx="687" cy="9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474" name="Freeform 267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475" name="Group 268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87" name="AutoShape 269"/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5" cy="14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488" name="AutoShape 270"/>
              <p:cNvSpPr>
                <a:spLocks noChangeArrowheads="1"/>
              </p:cNvSpPr>
              <p:nvPr/>
            </p:nvSpPr>
            <p:spPr bwMode="auto">
              <a:xfrm>
                <a:off x="632" y="2584"/>
                <a:ext cx="695" cy="11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476" name="Rectangle 271"/>
            <p:cNvSpPr>
              <a:spLocks noChangeArrowheads="1"/>
            </p:cNvSpPr>
            <p:nvPr/>
          </p:nvSpPr>
          <p:spPr bwMode="auto">
            <a:xfrm>
              <a:off x="5249" y="435"/>
              <a:ext cx="68" cy="2282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77" name="Freeform 272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8" name="Freeform 273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9" name="Oval 274"/>
            <p:cNvSpPr>
              <a:spLocks noChangeArrowheads="1"/>
            </p:cNvSpPr>
            <p:nvPr/>
          </p:nvSpPr>
          <p:spPr bwMode="auto">
            <a:xfrm>
              <a:off x="5515" y="2610"/>
              <a:ext cx="50" cy="96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80" name="Freeform 275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1" name="AutoShape 276"/>
            <p:cNvSpPr>
              <a:spLocks noChangeArrowheads="1"/>
            </p:cNvSpPr>
            <p:nvPr/>
          </p:nvSpPr>
          <p:spPr bwMode="auto">
            <a:xfrm>
              <a:off x="4140" y="2682"/>
              <a:ext cx="1202" cy="143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82" name="AutoShape 277"/>
            <p:cNvSpPr>
              <a:spLocks noChangeArrowheads="1"/>
            </p:cNvSpPr>
            <p:nvPr/>
          </p:nvSpPr>
          <p:spPr bwMode="auto">
            <a:xfrm>
              <a:off x="4202" y="2711"/>
              <a:ext cx="1078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83" name="Oval 278"/>
            <p:cNvSpPr>
              <a:spLocks noChangeArrowheads="1"/>
            </p:cNvSpPr>
            <p:nvPr/>
          </p:nvSpPr>
          <p:spPr bwMode="auto">
            <a:xfrm>
              <a:off x="4307" y="2383"/>
              <a:ext cx="161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84" name="Oval 279"/>
            <p:cNvSpPr>
              <a:spLocks noChangeArrowheads="1"/>
            </p:cNvSpPr>
            <p:nvPr/>
          </p:nvSpPr>
          <p:spPr bwMode="auto">
            <a:xfrm>
              <a:off x="4487" y="2383"/>
              <a:ext cx="161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algn="ctr">
                <a:buFont typeface="ZapfDingbats" charset="0"/>
                <a:buNone/>
                <a:defRPr/>
              </a:pPr>
              <a:endParaRPr lang="en-US" dirty="0">
                <a:solidFill>
                  <a:srgbClr val="FF0000"/>
                </a:solidFill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85" name="Oval 280"/>
            <p:cNvSpPr>
              <a:spLocks noChangeArrowheads="1"/>
            </p:cNvSpPr>
            <p:nvPr/>
          </p:nvSpPr>
          <p:spPr bwMode="auto">
            <a:xfrm>
              <a:off x="4660" y="2383"/>
              <a:ext cx="161" cy="13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86" name="Rectangle 281"/>
            <p:cNvSpPr>
              <a:spLocks noChangeArrowheads="1"/>
            </p:cNvSpPr>
            <p:nvPr/>
          </p:nvSpPr>
          <p:spPr bwMode="auto">
            <a:xfrm>
              <a:off x="5063" y="1833"/>
              <a:ext cx="87" cy="765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495" name="Group 249"/>
          <p:cNvGrpSpPr/>
          <p:nvPr/>
        </p:nvGrpSpPr>
        <p:grpSpPr bwMode="auto">
          <a:xfrm>
            <a:off x="5880151" y="2102864"/>
            <a:ext cx="365125" cy="636587"/>
            <a:chOff x="4140" y="429"/>
            <a:chExt cx="1425" cy="2396"/>
          </a:xfrm>
        </p:grpSpPr>
        <p:sp>
          <p:nvSpPr>
            <p:cNvPr id="496" name="Freeform 250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7" name="Rectangle 251"/>
            <p:cNvSpPr>
              <a:spLocks noChangeArrowheads="1"/>
            </p:cNvSpPr>
            <p:nvPr/>
          </p:nvSpPr>
          <p:spPr bwMode="auto">
            <a:xfrm>
              <a:off x="4202" y="435"/>
              <a:ext cx="1053" cy="2277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498" name="Freeform 252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9" name="Freeform 253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0" name="Rectangle 254"/>
            <p:cNvSpPr>
              <a:spLocks noChangeArrowheads="1"/>
            </p:cNvSpPr>
            <p:nvPr/>
          </p:nvSpPr>
          <p:spPr bwMode="auto">
            <a:xfrm>
              <a:off x="4214" y="692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501" name="Group 255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526" name="AutoShape 256"/>
              <p:cNvSpPr>
                <a:spLocks noChangeArrowheads="1"/>
              </p:cNvSpPr>
              <p:nvPr/>
            </p:nvSpPr>
            <p:spPr bwMode="auto">
              <a:xfrm>
                <a:off x="604" y="2574"/>
                <a:ext cx="734" cy="13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27" name="AutoShape 257"/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96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502" name="Rectangle 258"/>
            <p:cNvSpPr>
              <a:spLocks noChangeArrowheads="1"/>
            </p:cNvSpPr>
            <p:nvPr/>
          </p:nvSpPr>
          <p:spPr bwMode="auto">
            <a:xfrm>
              <a:off x="4227" y="1021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503" name="Group 259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524" name="AutoShape 260"/>
              <p:cNvSpPr>
                <a:spLocks noChangeArrowheads="1"/>
              </p:cNvSpPr>
              <p:nvPr/>
            </p:nvSpPr>
            <p:spPr bwMode="auto">
              <a:xfrm>
                <a:off x="614" y="2577"/>
                <a:ext cx="727" cy="130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25" name="AutoShape 261"/>
              <p:cNvSpPr>
                <a:spLocks noChangeArrowheads="1"/>
              </p:cNvSpPr>
              <p:nvPr/>
            </p:nvSpPr>
            <p:spPr bwMode="auto">
              <a:xfrm>
                <a:off x="630" y="2596"/>
                <a:ext cx="696" cy="9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504" name="Rectangle 262"/>
            <p:cNvSpPr>
              <a:spLocks noChangeArrowheads="1"/>
            </p:cNvSpPr>
            <p:nvPr/>
          </p:nvSpPr>
          <p:spPr bwMode="auto">
            <a:xfrm>
              <a:off x="4214" y="1355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05" name="Rectangle 263"/>
            <p:cNvSpPr>
              <a:spLocks noChangeArrowheads="1"/>
            </p:cNvSpPr>
            <p:nvPr/>
          </p:nvSpPr>
          <p:spPr bwMode="auto">
            <a:xfrm>
              <a:off x="4227" y="1654"/>
              <a:ext cx="601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506" name="Group 264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522" name="AutoShape 265"/>
              <p:cNvSpPr>
                <a:spLocks noChangeArrowheads="1"/>
              </p:cNvSpPr>
              <p:nvPr/>
            </p:nvSpPr>
            <p:spPr bwMode="auto">
              <a:xfrm>
                <a:off x="614" y="2576"/>
                <a:ext cx="718" cy="13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23" name="AutoShape 266"/>
              <p:cNvSpPr>
                <a:spLocks noChangeArrowheads="1"/>
              </p:cNvSpPr>
              <p:nvPr/>
            </p:nvSpPr>
            <p:spPr bwMode="auto">
              <a:xfrm>
                <a:off x="629" y="2593"/>
                <a:ext cx="687" cy="9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507" name="Freeform 267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508" name="Group 268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520" name="AutoShape 269"/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5" cy="14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21" name="AutoShape 270"/>
              <p:cNvSpPr>
                <a:spLocks noChangeArrowheads="1"/>
              </p:cNvSpPr>
              <p:nvPr/>
            </p:nvSpPr>
            <p:spPr bwMode="auto">
              <a:xfrm>
                <a:off x="632" y="2584"/>
                <a:ext cx="695" cy="11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509" name="Rectangle 271"/>
            <p:cNvSpPr>
              <a:spLocks noChangeArrowheads="1"/>
            </p:cNvSpPr>
            <p:nvPr/>
          </p:nvSpPr>
          <p:spPr bwMode="auto">
            <a:xfrm>
              <a:off x="5249" y="435"/>
              <a:ext cx="68" cy="2282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10" name="Freeform 272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1" name="Freeform 273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2" name="Oval 274"/>
            <p:cNvSpPr>
              <a:spLocks noChangeArrowheads="1"/>
            </p:cNvSpPr>
            <p:nvPr/>
          </p:nvSpPr>
          <p:spPr bwMode="auto">
            <a:xfrm>
              <a:off x="5515" y="2610"/>
              <a:ext cx="50" cy="96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13" name="Freeform 275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4" name="AutoShape 276"/>
            <p:cNvSpPr>
              <a:spLocks noChangeArrowheads="1"/>
            </p:cNvSpPr>
            <p:nvPr/>
          </p:nvSpPr>
          <p:spPr bwMode="auto">
            <a:xfrm>
              <a:off x="4140" y="2682"/>
              <a:ext cx="1202" cy="143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15" name="AutoShape 277"/>
            <p:cNvSpPr>
              <a:spLocks noChangeArrowheads="1"/>
            </p:cNvSpPr>
            <p:nvPr/>
          </p:nvSpPr>
          <p:spPr bwMode="auto">
            <a:xfrm>
              <a:off x="4202" y="2711"/>
              <a:ext cx="1078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16" name="Oval 278"/>
            <p:cNvSpPr>
              <a:spLocks noChangeArrowheads="1"/>
            </p:cNvSpPr>
            <p:nvPr/>
          </p:nvSpPr>
          <p:spPr bwMode="auto">
            <a:xfrm>
              <a:off x="4307" y="2383"/>
              <a:ext cx="161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17" name="Oval 279"/>
            <p:cNvSpPr>
              <a:spLocks noChangeArrowheads="1"/>
            </p:cNvSpPr>
            <p:nvPr/>
          </p:nvSpPr>
          <p:spPr bwMode="auto">
            <a:xfrm>
              <a:off x="4487" y="2383"/>
              <a:ext cx="161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algn="ctr">
                <a:buFont typeface="ZapfDingbats" charset="0"/>
                <a:buNone/>
                <a:defRPr/>
              </a:pPr>
              <a:endParaRPr lang="en-US" dirty="0">
                <a:solidFill>
                  <a:srgbClr val="FF0000"/>
                </a:solidFill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18" name="Oval 280"/>
            <p:cNvSpPr>
              <a:spLocks noChangeArrowheads="1"/>
            </p:cNvSpPr>
            <p:nvPr/>
          </p:nvSpPr>
          <p:spPr bwMode="auto">
            <a:xfrm>
              <a:off x="4660" y="2383"/>
              <a:ext cx="161" cy="13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19" name="Rectangle 281"/>
            <p:cNvSpPr>
              <a:spLocks noChangeArrowheads="1"/>
            </p:cNvSpPr>
            <p:nvPr/>
          </p:nvSpPr>
          <p:spPr bwMode="auto">
            <a:xfrm>
              <a:off x="5063" y="1833"/>
              <a:ext cx="87" cy="765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528" name="Group 249"/>
          <p:cNvGrpSpPr/>
          <p:nvPr/>
        </p:nvGrpSpPr>
        <p:grpSpPr bwMode="auto">
          <a:xfrm>
            <a:off x="6418313" y="2367976"/>
            <a:ext cx="365125" cy="638175"/>
            <a:chOff x="4140" y="429"/>
            <a:chExt cx="1425" cy="2396"/>
          </a:xfrm>
        </p:grpSpPr>
        <p:sp>
          <p:nvSpPr>
            <p:cNvPr id="529" name="Freeform 250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0" name="Rectangle 251"/>
            <p:cNvSpPr>
              <a:spLocks noChangeArrowheads="1"/>
            </p:cNvSpPr>
            <p:nvPr/>
          </p:nvSpPr>
          <p:spPr bwMode="auto">
            <a:xfrm>
              <a:off x="4202" y="429"/>
              <a:ext cx="1053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31" name="Freeform 252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2" name="Freeform 253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3" name="Rectangle 254"/>
            <p:cNvSpPr>
              <a:spLocks noChangeArrowheads="1"/>
            </p:cNvSpPr>
            <p:nvPr/>
          </p:nvSpPr>
          <p:spPr bwMode="auto">
            <a:xfrm>
              <a:off x="4214" y="691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534" name="Group 255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559" name="AutoShape 256"/>
              <p:cNvSpPr>
                <a:spLocks noChangeArrowheads="1"/>
              </p:cNvSpPr>
              <p:nvPr/>
            </p:nvSpPr>
            <p:spPr bwMode="auto">
              <a:xfrm>
                <a:off x="612" y="2562"/>
                <a:ext cx="727" cy="137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60" name="AutoShape 257"/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96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535" name="Rectangle 258"/>
            <p:cNvSpPr>
              <a:spLocks noChangeArrowheads="1"/>
            </p:cNvSpPr>
            <p:nvPr/>
          </p:nvSpPr>
          <p:spPr bwMode="auto">
            <a:xfrm>
              <a:off x="4227" y="1019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536" name="Group 259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557" name="AutoShape 260"/>
              <p:cNvSpPr>
                <a:spLocks noChangeArrowheads="1"/>
              </p:cNvSpPr>
              <p:nvPr/>
            </p:nvSpPr>
            <p:spPr bwMode="auto">
              <a:xfrm>
                <a:off x="614" y="2569"/>
                <a:ext cx="727" cy="130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58" name="AutoShape 261"/>
              <p:cNvSpPr>
                <a:spLocks noChangeArrowheads="1"/>
              </p:cNvSpPr>
              <p:nvPr/>
            </p:nvSpPr>
            <p:spPr bwMode="auto">
              <a:xfrm>
                <a:off x="630" y="2588"/>
                <a:ext cx="696" cy="9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537" name="Rectangle 262"/>
            <p:cNvSpPr>
              <a:spLocks noChangeArrowheads="1"/>
            </p:cNvSpPr>
            <p:nvPr/>
          </p:nvSpPr>
          <p:spPr bwMode="auto">
            <a:xfrm>
              <a:off x="4214" y="1359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38" name="Rectangle 263"/>
            <p:cNvSpPr>
              <a:spLocks noChangeArrowheads="1"/>
            </p:cNvSpPr>
            <p:nvPr/>
          </p:nvSpPr>
          <p:spPr bwMode="auto">
            <a:xfrm>
              <a:off x="4227" y="1657"/>
              <a:ext cx="601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539" name="Group 264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555" name="AutoShape 265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18" cy="13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56" name="AutoShape 266"/>
              <p:cNvSpPr>
                <a:spLocks noChangeArrowheads="1"/>
              </p:cNvSpPr>
              <p:nvPr/>
            </p:nvSpPr>
            <p:spPr bwMode="auto">
              <a:xfrm>
                <a:off x="629" y="2584"/>
                <a:ext cx="687" cy="9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540" name="Freeform 267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541" name="Group 268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553" name="AutoShape 269"/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54" name="AutoShape 270"/>
              <p:cNvSpPr>
                <a:spLocks noChangeArrowheads="1"/>
              </p:cNvSpPr>
              <p:nvPr/>
            </p:nvSpPr>
            <p:spPr bwMode="auto">
              <a:xfrm>
                <a:off x="632" y="2588"/>
                <a:ext cx="695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542" name="Rectangle 271"/>
            <p:cNvSpPr>
              <a:spLocks noChangeArrowheads="1"/>
            </p:cNvSpPr>
            <p:nvPr/>
          </p:nvSpPr>
          <p:spPr bwMode="auto">
            <a:xfrm>
              <a:off x="5249" y="429"/>
              <a:ext cx="68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43" name="Freeform 272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4" name="Freeform 273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5" name="Oval 274"/>
            <p:cNvSpPr>
              <a:spLocks noChangeArrowheads="1"/>
            </p:cNvSpPr>
            <p:nvPr/>
          </p:nvSpPr>
          <p:spPr bwMode="auto">
            <a:xfrm>
              <a:off x="5515" y="2610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46" name="Freeform 275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7" name="AutoShape 276"/>
            <p:cNvSpPr>
              <a:spLocks noChangeArrowheads="1"/>
            </p:cNvSpPr>
            <p:nvPr/>
          </p:nvSpPr>
          <p:spPr bwMode="auto">
            <a:xfrm>
              <a:off x="4140" y="2682"/>
              <a:ext cx="1202" cy="143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48" name="AutoShape 277"/>
            <p:cNvSpPr>
              <a:spLocks noChangeArrowheads="1"/>
            </p:cNvSpPr>
            <p:nvPr/>
          </p:nvSpPr>
          <p:spPr bwMode="auto">
            <a:xfrm>
              <a:off x="4202" y="2712"/>
              <a:ext cx="1078" cy="77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49" name="Oval 278"/>
            <p:cNvSpPr>
              <a:spLocks noChangeArrowheads="1"/>
            </p:cNvSpPr>
            <p:nvPr/>
          </p:nvSpPr>
          <p:spPr bwMode="auto">
            <a:xfrm>
              <a:off x="4307" y="2384"/>
              <a:ext cx="161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50" name="Oval 279"/>
            <p:cNvSpPr>
              <a:spLocks noChangeArrowheads="1"/>
            </p:cNvSpPr>
            <p:nvPr/>
          </p:nvSpPr>
          <p:spPr bwMode="auto">
            <a:xfrm>
              <a:off x="4487" y="2384"/>
              <a:ext cx="161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algn="ctr">
                <a:buFont typeface="ZapfDingbats" charset="0"/>
                <a:buNone/>
                <a:defRPr/>
              </a:pPr>
              <a:endParaRPr lang="en-US" dirty="0">
                <a:solidFill>
                  <a:srgbClr val="FF0000"/>
                </a:solidFill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51" name="Oval 280"/>
            <p:cNvSpPr>
              <a:spLocks noChangeArrowheads="1"/>
            </p:cNvSpPr>
            <p:nvPr/>
          </p:nvSpPr>
          <p:spPr bwMode="auto">
            <a:xfrm>
              <a:off x="4660" y="2378"/>
              <a:ext cx="161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552" name="Rectangle 281"/>
            <p:cNvSpPr>
              <a:spLocks noChangeArrowheads="1"/>
            </p:cNvSpPr>
            <p:nvPr/>
          </p:nvSpPr>
          <p:spPr bwMode="auto">
            <a:xfrm>
              <a:off x="5063" y="1836"/>
              <a:ext cx="87" cy="763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buFont typeface="ZapfDingbats" charset="0"/>
                <a:buNone/>
                <a:defRPr/>
              </a:pPr>
              <a:endParaRPr lang="en-US" dirty="0"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561" name="TextBox 491"/>
          <p:cNvSpPr txBox="1">
            <a:spLocks noChangeArrowheads="1"/>
          </p:cNvSpPr>
          <p:nvPr/>
        </p:nvSpPr>
        <p:spPr bwMode="auto">
          <a:xfrm>
            <a:off x="5026076" y="1707576"/>
            <a:ext cx="15017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>
                <a:latin typeface="Arial Narrow" panose="020B0606020202030204" pitchFamily="34" charset="0"/>
              </a:rPr>
              <a:t>Amazon cloud</a:t>
            </a:r>
            <a:endParaRPr lang="en-US" altLang="en-US" sz="1800">
              <a:latin typeface="Arial Narrow" panose="020B0606020202030204" pitchFamily="34" charset="0"/>
            </a:endParaRPr>
          </a:p>
        </p:txBody>
      </p:sp>
      <p:grpSp>
        <p:nvGrpSpPr>
          <p:cNvPr id="562" name="Group 1"/>
          <p:cNvGrpSpPr/>
          <p:nvPr/>
        </p:nvGrpSpPr>
        <p:grpSpPr bwMode="auto">
          <a:xfrm>
            <a:off x="8856713" y="1799651"/>
            <a:ext cx="1376363" cy="1355725"/>
            <a:chOff x="7030938" y="1184076"/>
            <a:chExt cx="1375947" cy="1355492"/>
          </a:xfrm>
        </p:grpSpPr>
        <p:sp>
          <p:nvSpPr>
            <p:cNvPr id="563" name="Freeform 1287"/>
            <p:cNvSpPr/>
            <p:nvPr/>
          </p:nvSpPr>
          <p:spPr bwMode="auto">
            <a:xfrm rot="10800000">
              <a:off x="7030938" y="1184076"/>
              <a:ext cx="1300345" cy="1355492"/>
            </a:xfrm>
            <a:custGeom>
              <a:avLst/>
              <a:gdLst>
                <a:gd name="T0" fmla="*/ 2147483647 w 10000"/>
                <a:gd name="T1" fmla="*/ 313820797 h 10000"/>
                <a:gd name="T2" fmla="*/ 2147483647 w 10000"/>
                <a:gd name="T3" fmla="*/ 1882906618 h 10000"/>
                <a:gd name="T4" fmla="*/ 2147483647 w 10000"/>
                <a:gd name="T5" fmla="*/ 2147483647 h 10000"/>
                <a:gd name="T6" fmla="*/ 1806182456 w 10000"/>
                <a:gd name="T7" fmla="*/ 2147483647 h 10000"/>
                <a:gd name="T8" fmla="*/ 367550316 w 10000"/>
                <a:gd name="T9" fmla="*/ 2147483647 h 10000"/>
                <a:gd name="T10" fmla="*/ 255562134 w 10000"/>
                <a:gd name="T11" fmla="*/ 2147483647 h 10000"/>
                <a:gd name="T12" fmla="*/ 2147483647 w 10000"/>
                <a:gd name="T13" fmla="*/ 2147483647 h 10000"/>
                <a:gd name="T14" fmla="*/ 2147483647 w 10000"/>
                <a:gd name="T15" fmla="*/ 2147483647 h 10000"/>
                <a:gd name="T16" fmla="*/ 2147483647 w 10000"/>
                <a:gd name="T17" fmla="*/ 2147483647 h 10000"/>
                <a:gd name="T18" fmla="*/ 2147483647 w 10000"/>
                <a:gd name="T19" fmla="*/ 2147483647 h 10000"/>
                <a:gd name="T20" fmla="*/ 2147483647 w 10000"/>
                <a:gd name="T21" fmla="*/ 2147483647 h 10000"/>
                <a:gd name="T22" fmla="*/ 2147483647 w 10000"/>
                <a:gd name="T23" fmla="*/ 2147483647 h 10000"/>
                <a:gd name="T24" fmla="*/ 2147483647 w 10000"/>
                <a:gd name="T25" fmla="*/ 2147483647 h 10000"/>
                <a:gd name="T26" fmla="*/ 2147483647 w 10000"/>
                <a:gd name="T27" fmla="*/ 2147483647 h 10000"/>
                <a:gd name="T28" fmla="*/ 2147483647 w 10000"/>
                <a:gd name="T29" fmla="*/ 2147483647 h 10000"/>
                <a:gd name="T30" fmla="*/ 2147483647 w 10000"/>
                <a:gd name="T31" fmla="*/ 537978644 h 10000"/>
                <a:gd name="T32" fmla="*/ 2147483647 w 10000"/>
                <a:gd name="T33" fmla="*/ 12457243 h 10000"/>
                <a:gd name="T34" fmla="*/ 2147483647 w 10000"/>
                <a:gd name="T35" fmla="*/ 313820797 h 1000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10000" h="10000">
                  <a:moveTo>
                    <a:pt x="6270" y="126"/>
                  </a:moveTo>
                  <a:cubicBezTo>
                    <a:pt x="5642" y="245"/>
                    <a:pt x="4469" y="528"/>
                    <a:pt x="3738" y="756"/>
                  </a:cubicBezTo>
                  <a:cubicBezTo>
                    <a:pt x="3007" y="984"/>
                    <a:pt x="2405" y="1322"/>
                    <a:pt x="1887" y="1495"/>
                  </a:cubicBezTo>
                  <a:cubicBezTo>
                    <a:pt x="1369" y="1668"/>
                    <a:pt x="1195" y="1105"/>
                    <a:pt x="629" y="1793"/>
                  </a:cubicBezTo>
                  <a:cubicBezTo>
                    <a:pt x="63" y="2481"/>
                    <a:pt x="218" y="3574"/>
                    <a:pt x="128" y="4417"/>
                  </a:cubicBezTo>
                  <a:cubicBezTo>
                    <a:pt x="39" y="5260"/>
                    <a:pt x="-87" y="6368"/>
                    <a:pt x="89" y="6848"/>
                  </a:cubicBezTo>
                  <a:cubicBezTo>
                    <a:pt x="265" y="7328"/>
                    <a:pt x="491" y="7223"/>
                    <a:pt x="1207" y="7298"/>
                  </a:cubicBezTo>
                  <a:cubicBezTo>
                    <a:pt x="1924" y="7374"/>
                    <a:pt x="3641" y="7133"/>
                    <a:pt x="4406" y="7298"/>
                  </a:cubicBezTo>
                  <a:cubicBezTo>
                    <a:pt x="5171" y="7463"/>
                    <a:pt x="5298" y="7868"/>
                    <a:pt x="5779" y="8288"/>
                  </a:cubicBezTo>
                  <a:cubicBezTo>
                    <a:pt x="6260" y="8709"/>
                    <a:pt x="6848" y="9549"/>
                    <a:pt x="7290" y="9819"/>
                  </a:cubicBezTo>
                  <a:cubicBezTo>
                    <a:pt x="7731" y="10089"/>
                    <a:pt x="8124" y="10014"/>
                    <a:pt x="8448" y="9879"/>
                  </a:cubicBezTo>
                  <a:cubicBezTo>
                    <a:pt x="8771" y="9744"/>
                    <a:pt x="9056" y="9549"/>
                    <a:pt x="9252" y="9008"/>
                  </a:cubicBezTo>
                  <a:cubicBezTo>
                    <a:pt x="9448" y="8469"/>
                    <a:pt x="9537" y="7418"/>
                    <a:pt x="9644" y="6639"/>
                  </a:cubicBezTo>
                  <a:cubicBezTo>
                    <a:pt x="9752" y="5858"/>
                    <a:pt x="9851" y="5168"/>
                    <a:pt x="9899" y="4327"/>
                  </a:cubicBezTo>
                  <a:cubicBezTo>
                    <a:pt x="9949" y="3486"/>
                    <a:pt x="10076" y="2256"/>
                    <a:pt x="9939" y="1566"/>
                  </a:cubicBezTo>
                  <a:cubicBezTo>
                    <a:pt x="9802" y="876"/>
                    <a:pt x="9478" y="471"/>
                    <a:pt x="9075" y="216"/>
                  </a:cubicBezTo>
                  <a:cubicBezTo>
                    <a:pt x="8674" y="-39"/>
                    <a:pt x="7997" y="20"/>
                    <a:pt x="7525" y="5"/>
                  </a:cubicBezTo>
                  <a:cubicBezTo>
                    <a:pt x="7055" y="-9"/>
                    <a:pt x="6898" y="5"/>
                    <a:pt x="6270" y="126"/>
                  </a:cubicBezTo>
                  <a:close/>
                </a:path>
              </a:pathLst>
            </a:custGeom>
            <a:solidFill>
              <a:srgbClr val="9CDFF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564" name="Group 249"/>
            <p:cNvGrpSpPr/>
            <p:nvPr/>
          </p:nvGrpSpPr>
          <p:grpSpPr bwMode="auto">
            <a:xfrm>
              <a:off x="7191141" y="1665569"/>
              <a:ext cx="365533" cy="637551"/>
              <a:chOff x="4140" y="429"/>
              <a:chExt cx="1425" cy="2396"/>
            </a:xfrm>
          </p:grpSpPr>
          <p:sp>
            <p:nvSpPr>
              <p:cNvPr id="566" name="Freeform 250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17 w 354"/>
                  <a:gd name="T1" fmla="*/ 0 h 2742"/>
                  <a:gd name="T2" fmla="*/ 93 w 354"/>
                  <a:gd name="T3" fmla="*/ 114 h 2742"/>
                  <a:gd name="T4" fmla="*/ 91 w 354"/>
                  <a:gd name="T5" fmla="*/ 881 h 2742"/>
                  <a:gd name="T6" fmla="*/ 0 w 354"/>
                  <a:gd name="T7" fmla="*/ 921 h 2742"/>
                  <a:gd name="T8" fmla="*/ 17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67" name="Rectangle 251"/>
              <p:cNvSpPr>
                <a:spLocks noChangeArrowheads="1"/>
              </p:cNvSpPr>
              <p:nvPr/>
            </p:nvSpPr>
            <p:spPr bwMode="auto">
              <a:xfrm>
                <a:off x="4202" y="433"/>
                <a:ext cx="1052" cy="2279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68" name="Freeform 252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56 w 211"/>
                  <a:gd name="T3" fmla="*/ 73 h 2537"/>
                  <a:gd name="T4" fmla="*/ 2 w 211"/>
                  <a:gd name="T5" fmla="*/ 839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69" name="Freeform 253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87 w 328"/>
                  <a:gd name="T3" fmla="*/ 43 h 226"/>
                  <a:gd name="T4" fmla="*/ 87 w 328"/>
                  <a:gd name="T5" fmla="*/ 77 h 226"/>
                  <a:gd name="T6" fmla="*/ 0 w 328"/>
                  <a:gd name="T7" fmla="*/ 34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70" name="Rectangle 254"/>
              <p:cNvSpPr>
                <a:spLocks noChangeArrowheads="1"/>
              </p:cNvSpPr>
              <p:nvPr/>
            </p:nvSpPr>
            <p:spPr bwMode="auto">
              <a:xfrm>
                <a:off x="4215" y="695"/>
                <a:ext cx="594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571" name="Group 255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596" name="AutoShape 256"/>
                <p:cNvSpPr>
                  <a:spLocks noChangeArrowheads="1"/>
                </p:cNvSpPr>
                <p:nvPr/>
              </p:nvSpPr>
              <p:spPr bwMode="auto">
                <a:xfrm>
                  <a:off x="611" y="2571"/>
                  <a:ext cx="726" cy="12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597" name="AutoShape 257"/>
                <p:cNvSpPr>
                  <a:spLocks noChangeArrowheads="1"/>
                </p:cNvSpPr>
                <p:nvPr/>
              </p:nvSpPr>
              <p:spPr bwMode="auto">
                <a:xfrm>
                  <a:off x="627" y="2583"/>
                  <a:ext cx="695" cy="9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572" name="Rectangle 258"/>
              <p:cNvSpPr>
                <a:spLocks noChangeArrowheads="1"/>
              </p:cNvSpPr>
              <p:nvPr/>
            </p:nvSpPr>
            <p:spPr bwMode="auto">
              <a:xfrm>
                <a:off x="4227" y="1023"/>
                <a:ext cx="594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573" name="Group 259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594" name="AutoShape 260"/>
                <p:cNvSpPr>
                  <a:spLocks noChangeArrowheads="1"/>
                </p:cNvSpPr>
                <p:nvPr/>
              </p:nvSpPr>
              <p:spPr bwMode="auto">
                <a:xfrm>
                  <a:off x="614" y="2574"/>
                  <a:ext cx="726" cy="13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595" name="AutoShape 261"/>
                <p:cNvSpPr>
                  <a:spLocks noChangeArrowheads="1"/>
                </p:cNvSpPr>
                <p:nvPr/>
              </p:nvSpPr>
              <p:spPr bwMode="auto">
                <a:xfrm>
                  <a:off x="629" y="2592"/>
                  <a:ext cx="695" cy="9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574" name="Rectangle 262"/>
              <p:cNvSpPr>
                <a:spLocks noChangeArrowheads="1"/>
              </p:cNvSpPr>
              <p:nvPr/>
            </p:nvSpPr>
            <p:spPr bwMode="auto">
              <a:xfrm>
                <a:off x="4215" y="1357"/>
                <a:ext cx="594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75" name="Rectangle 263"/>
              <p:cNvSpPr>
                <a:spLocks noChangeArrowheads="1"/>
              </p:cNvSpPr>
              <p:nvPr/>
            </p:nvSpPr>
            <p:spPr bwMode="auto">
              <a:xfrm>
                <a:off x="4227" y="1656"/>
                <a:ext cx="600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576" name="Group 264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592" name="AutoShape 265"/>
                <p:cNvSpPr>
                  <a:spLocks noChangeArrowheads="1"/>
                </p:cNvSpPr>
                <p:nvPr/>
              </p:nvSpPr>
              <p:spPr bwMode="auto">
                <a:xfrm>
                  <a:off x="613" y="2572"/>
                  <a:ext cx="717" cy="12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593" name="AutoShape 266"/>
                <p:cNvSpPr>
                  <a:spLocks noChangeArrowheads="1"/>
                </p:cNvSpPr>
                <p:nvPr/>
              </p:nvSpPr>
              <p:spPr bwMode="auto">
                <a:xfrm>
                  <a:off x="629" y="2589"/>
                  <a:ext cx="686" cy="9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577" name="Freeform 267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87 w 328"/>
                  <a:gd name="T3" fmla="*/ 42 h 226"/>
                  <a:gd name="T4" fmla="*/ 87 w 328"/>
                  <a:gd name="T5" fmla="*/ 75 h 226"/>
                  <a:gd name="T6" fmla="*/ 0 w 328"/>
                  <a:gd name="T7" fmla="*/ 32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578" name="Group 268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590" name="AutoShape 269"/>
                <p:cNvSpPr>
                  <a:spLocks noChangeArrowheads="1"/>
                </p:cNvSpPr>
                <p:nvPr/>
              </p:nvSpPr>
              <p:spPr bwMode="auto">
                <a:xfrm>
                  <a:off x="616" y="2569"/>
                  <a:ext cx="724" cy="14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591" name="AutoShape 270"/>
                <p:cNvSpPr>
                  <a:spLocks noChangeArrowheads="1"/>
                </p:cNvSpPr>
                <p:nvPr/>
              </p:nvSpPr>
              <p:spPr bwMode="auto">
                <a:xfrm>
                  <a:off x="631" y="2586"/>
                  <a:ext cx="694" cy="11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579" name="Rectangle 271"/>
              <p:cNvSpPr>
                <a:spLocks noChangeArrowheads="1"/>
              </p:cNvSpPr>
              <p:nvPr/>
            </p:nvSpPr>
            <p:spPr bwMode="auto">
              <a:xfrm>
                <a:off x="5248" y="433"/>
                <a:ext cx="68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80" name="Freeform 272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77 w 296"/>
                  <a:gd name="T3" fmla="*/ 47 h 256"/>
                  <a:gd name="T4" fmla="*/ 78 w 296"/>
                  <a:gd name="T5" fmla="*/ 85 h 256"/>
                  <a:gd name="T6" fmla="*/ 0 w 296"/>
                  <a:gd name="T7" fmla="*/ 32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81" name="Freeform 273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81 w 304"/>
                  <a:gd name="T3" fmla="*/ 55 h 288"/>
                  <a:gd name="T4" fmla="*/ 76 w 304"/>
                  <a:gd name="T5" fmla="*/ 97 h 288"/>
                  <a:gd name="T6" fmla="*/ 2 w 304"/>
                  <a:gd name="T7" fmla="*/ 42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82" name="Oval 274"/>
              <p:cNvSpPr>
                <a:spLocks noChangeArrowheads="1"/>
              </p:cNvSpPr>
              <p:nvPr/>
            </p:nvSpPr>
            <p:spPr bwMode="auto">
              <a:xfrm>
                <a:off x="5514" y="2610"/>
                <a:ext cx="49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83" name="Freeform 275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36 h 240"/>
                  <a:gd name="T2" fmla="*/ 2 w 306"/>
                  <a:gd name="T3" fmla="*/ 81 h 240"/>
                  <a:gd name="T4" fmla="*/ 81 w 306"/>
                  <a:gd name="T5" fmla="*/ 37 h 240"/>
                  <a:gd name="T6" fmla="*/ 78 w 306"/>
                  <a:gd name="T7" fmla="*/ 0 h 240"/>
                  <a:gd name="T8" fmla="*/ 0 w 306"/>
                  <a:gd name="T9" fmla="*/ 36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84" name="AutoShape 276"/>
              <p:cNvSpPr>
                <a:spLocks noChangeArrowheads="1"/>
              </p:cNvSpPr>
              <p:nvPr/>
            </p:nvSpPr>
            <p:spPr bwMode="auto">
              <a:xfrm>
                <a:off x="4140" y="2682"/>
                <a:ext cx="1200" cy="143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85" name="AutoShape 277"/>
              <p:cNvSpPr>
                <a:spLocks noChangeArrowheads="1"/>
              </p:cNvSpPr>
              <p:nvPr/>
            </p:nvSpPr>
            <p:spPr bwMode="auto">
              <a:xfrm>
                <a:off x="4202" y="2711"/>
                <a:ext cx="1077" cy="7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86" name="Oval 278"/>
              <p:cNvSpPr>
                <a:spLocks noChangeArrowheads="1"/>
              </p:cNvSpPr>
              <p:nvPr/>
            </p:nvSpPr>
            <p:spPr bwMode="auto">
              <a:xfrm>
                <a:off x="4307" y="2383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87" name="Oval 279"/>
              <p:cNvSpPr>
                <a:spLocks noChangeArrowheads="1"/>
              </p:cNvSpPr>
              <p:nvPr/>
            </p:nvSpPr>
            <p:spPr bwMode="auto">
              <a:xfrm>
                <a:off x="4487" y="2383"/>
                <a:ext cx="161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algn="ctr">
                  <a:buFont typeface="ZapfDingbats" charset="0"/>
                  <a:buNone/>
                  <a:defRPr/>
                </a:pPr>
                <a:endParaRPr lang="en-US" dirty="0">
                  <a:solidFill>
                    <a:srgbClr val="FF0000"/>
                  </a:solidFill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88" name="Oval 280"/>
              <p:cNvSpPr>
                <a:spLocks noChangeArrowheads="1"/>
              </p:cNvSpPr>
              <p:nvPr/>
            </p:nvSpPr>
            <p:spPr bwMode="auto">
              <a:xfrm>
                <a:off x="4660" y="2383"/>
                <a:ext cx="161" cy="137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589" name="Rectangle 281"/>
              <p:cNvSpPr>
                <a:spLocks noChangeArrowheads="1"/>
              </p:cNvSpPr>
              <p:nvPr/>
            </p:nvSpPr>
            <p:spPr bwMode="auto">
              <a:xfrm>
                <a:off x="5062" y="1835"/>
                <a:ext cx="87" cy="764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565" name="TextBox 492"/>
            <p:cNvSpPr txBox="1">
              <a:spLocks noChangeArrowheads="1"/>
            </p:cNvSpPr>
            <p:nvPr/>
          </p:nvSpPr>
          <p:spPr bwMode="auto">
            <a:xfrm>
              <a:off x="7600043" y="1655943"/>
              <a:ext cx="806842" cy="6170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lnSpc>
                  <a:spcPts val="1800"/>
                </a:lnSpc>
              </a:pPr>
              <a:r>
                <a:rPr lang="en-US" altLang="en-US" sz="1800">
                  <a:latin typeface="Arial Narrow" panose="020B0606020202030204" pitchFamily="34" charset="0"/>
                </a:rPr>
                <a:t>CDN</a:t>
              </a:r>
              <a:endParaRPr lang="en-US" altLang="en-US" sz="1800">
                <a:latin typeface="Arial Narrow" panose="020B0606020202030204" pitchFamily="34" charset="0"/>
              </a:endParaRPr>
            </a:p>
            <a:p>
              <a:pPr>
                <a:lnSpc>
                  <a:spcPts val="1800"/>
                </a:lnSpc>
              </a:pPr>
              <a:r>
                <a:rPr lang="en-US" altLang="en-US" sz="1800">
                  <a:latin typeface="Arial Narrow" panose="020B0606020202030204" pitchFamily="34" charset="0"/>
                </a:rPr>
                <a:t>server </a:t>
              </a:r>
              <a:endParaRPr lang="en-US" altLang="en-US" sz="1800">
                <a:latin typeface="Arial Narrow" panose="020B0606020202030204" pitchFamily="34" charset="0"/>
              </a:endParaRPr>
            </a:p>
          </p:txBody>
        </p:sp>
      </p:grpSp>
      <p:cxnSp>
        <p:nvCxnSpPr>
          <p:cNvPr id="598" name="Straight Arrow Connector 495"/>
          <p:cNvCxnSpPr>
            <a:cxnSpLocks noChangeShapeType="1"/>
          </p:cNvCxnSpPr>
          <p:nvPr/>
        </p:nvCxnSpPr>
        <p:spPr bwMode="auto">
          <a:xfrm flipH="1">
            <a:off x="5170538" y="2728339"/>
            <a:ext cx="7938" cy="2376487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599" name="Group 500"/>
          <p:cNvGrpSpPr/>
          <p:nvPr/>
        </p:nvGrpSpPr>
        <p:grpSpPr bwMode="auto">
          <a:xfrm>
            <a:off x="5011788" y="3701476"/>
            <a:ext cx="317500" cy="369888"/>
            <a:chOff x="1614533" y="4280420"/>
            <a:chExt cx="317511" cy="369332"/>
          </a:xfrm>
        </p:grpSpPr>
        <p:sp>
          <p:nvSpPr>
            <p:cNvPr id="600" name="Oval 501"/>
            <p:cNvSpPr>
              <a:spLocks noChangeArrowheads="1"/>
            </p:cNvSpPr>
            <p:nvPr/>
          </p:nvSpPr>
          <p:spPr bwMode="auto">
            <a:xfrm>
              <a:off x="1628337" y="4321838"/>
              <a:ext cx="303707" cy="303707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  <a:round/>
            </a:ln>
          </p:spPr>
          <p:txBody>
            <a:bodyPr wrap="none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01" name="TextBox 502"/>
            <p:cNvSpPr txBox="1">
              <a:spLocks noChangeArrowheads="1"/>
            </p:cNvSpPr>
            <p:nvPr/>
          </p:nvSpPr>
          <p:spPr bwMode="auto">
            <a:xfrm>
              <a:off x="1614533" y="4280420"/>
              <a:ext cx="31304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1800"/>
                <a:t>2</a:t>
              </a:r>
              <a:endParaRPr lang="en-US" altLang="en-US" sz="1800"/>
            </a:p>
          </p:txBody>
        </p:sp>
      </p:grpSp>
      <p:sp>
        <p:nvSpPr>
          <p:cNvPr id="602" name="TextBox 503"/>
          <p:cNvSpPr txBox="1">
            <a:spLocks noChangeArrowheads="1"/>
          </p:cNvSpPr>
          <p:nvPr/>
        </p:nvSpPr>
        <p:spPr bwMode="auto">
          <a:xfrm>
            <a:off x="3710826" y="3221785"/>
            <a:ext cx="2033587" cy="617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85000"/>
              </a:lnSpc>
            </a:pPr>
            <a:r>
              <a:rPr lang="en-US" altLang="en-US" dirty="0">
                <a:latin typeface="Calibri" panose="020F0502020204030204" pitchFamily="34" charset="0"/>
                <a:cs typeface="Calibri" panose="020F0502020204030204" pitchFamily="34" charset="0"/>
              </a:rPr>
              <a:t>Bob browses</a:t>
            </a:r>
            <a:endParaRPr lang="en-US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85000"/>
              </a:lnSpc>
            </a:pPr>
            <a:r>
              <a:rPr lang="en-US" altLang="en-US" dirty="0">
                <a:latin typeface="Calibri" panose="020F0502020204030204" pitchFamily="34" charset="0"/>
                <a:cs typeface="Calibri" panose="020F0502020204030204" pitchFamily="34" charset="0"/>
              </a:rPr>
              <a:t>Netflix video</a:t>
            </a:r>
            <a:endParaRPr lang="en-US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603" name="Straight Arrow Connector 504"/>
          <p:cNvCxnSpPr>
            <a:cxnSpLocks noChangeShapeType="1"/>
          </p:cNvCxnSpPr>
          <p:nvPr/>
        </p:nvCxnSpPr>
        <p:spPr bwMode="auto">
          <a:xfrm flipH="1">
            <a:off x="5603035" y="2752151"/>
            <a:ext cx="3175" cy="235267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07" name="TextBox 509"/>
          <p:cNvSpPr txBox="1">
            <a:spLocks noChangeArrowheads="1"/>
          </p:cNvSpPr>
          <p:nvPr/>
        </p:nvSpPr>
        <p:spPr bwMode="auto">
          <a:xfrm>
            <a:off x="5730631" y="3620486"/>
            <a:ext cx="1785938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dirty="0">
                <a:latin typeface="+mn-lt"/>
              </a:rPr>
              <a:t>Manifest file, requested</a:t>
            </a:r>
            <a:endParaRPr lang="en-US" altLang="en-US" dirty="0">
              <a:latin typeface="+mn-lt"/>
            </a:endParaRPr>
          </a:p>
          <a:p>
            <a:pPr>
              <a:lnSpc>
                <a:spcPct val="90000"/>
              </a:lnSpc>
            </a:pPr>
            <a:r>
              <a:rPr lang="en-US" altLang="en-US" dirty="0">
                <a:latin typeface="+mn-lt"/>
              </a:rPr>
              <a:t>returned for </a:t>
            </a:r>
            <a:endParaRPr lang="en-US" altLang="en-US" dirty="0">
              <a:latin typeface="+mn-lt"/>
            </a:endParaRPr>
          </a:p>
          <a:p>
            <a:pPr>
              <a:lnSpc>
                <a:spcPct val="90000"/>
              </a:lnSpc>
            </a:pPr>
            <a:r>
              <a:rPr lang="en-US" altLang="en-US" dirty="0">
                <a:latin typeface="+mn-lt"/>
              </a:rPr>
              <a:t>specific video</a:t>
            </a:r>
            <a:endParaRPr lang="en-US" altLang="en-US" dirty="0">
              <a:latin typeface="+mn-lt"/>
            </a:endParaRPr>
          </a:p>
        </p:txBody>
      </p:sp>
      <p:sp>
        <p:nvSpPr>
          <p:cNvPr id="608" name="Right Arrow 607"/>
          <p:cNvSpPr/>
          <p:nvPr/>
        </p:nvSpPr>
        <p:spPr bwMode="auto">
          <a:xfrm rot="10543217">
            <a:off x="5647410" y="5245456"/>
            <a:ext cx="2215511" cy="391437"/>
          </a:xfrm>
          <a:prstGeom prst="rightArrow">
            <a:avLst/>
          </a:prstGeom>
          <a:gradFill flip="none" rotWithShape="1">
            <a:gsLst>
              <a:gs pos="0">
                <a:srgbClr val="000090"/>
              </a:gs>
              <a:gs pos="100000">
                <a:srgbClr val="FFFFFF"/>
              </a:gs>
            </a:gsLst>
            <a:lin ang="10260000" scaled="0"/>
            <a:tileRect/>
          </a:gradFill>
          <a:ln w="15875">
            <a:gradFill flip="none" rotWithShape="1">
              <a:gsLst>
                <a:gs pos="0">
                  <a:srgbClr val="000090"/>
                </a:gs>
                <a:gs pos="100000">
                  <a:srgbClr val="FFFFFF"/>
                </a:gs>
              </a:gsLst>
              <a:lin ang="0" scaled="1"/>
              <a:tileRect/>
            </a:gradFill>
          </a:ln>
        </p:spPr>
        <p:txBody>
          <a:bodyPr wrap="none"/>
          <a:lstStyle/>
          <a:p>
            <a:pPr>
              <a:buFont typeface="ZapfDingbats" charset="0"/>
              <a:buNone/>
              <a:defRPr/>
            </a:pPr>
            <a:endParaRPr lang="en-US" dirty="0">
              <a:latin typeface="Comic Sans MS" panose="030F0702030302020204" pitchFamily="66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cxnSp>
        <p:nvCxnSpPr>
          <p:cNvPr id="609" name="Straight Arrow Connector 513"/>
          <p:cNvCxnSpPr>
            <a:cxnSpLocks noChangeShapeType="1"/>
          </p:cNvCxnSpPr>
          <p:nvPr/>
        </p:nvCxnSpPr>
        <p:spPr bwMode="auto">
          <a:xfrm flipV="1">
            <a:off x="5830938" y="5106414"/>
            <a:ext cx="1892300" cy="147637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10" name="TextBox 516"/>
          <p:cNvSpPr txBox="1">
            <a:spLocks noChangeArrowheads="1"/>
          </p:cNvSpPr>
          <p:nvPr/>
        </p:nvSpPr>
        <p:spPr bwMode="auto">
          <a:xfrm>
            <a:off x="6094462" y="5619176"/>
            <a:ext cx="2354263" cy="8371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80000"/>
              </a:lnSpc>
            </a:pPr>
            <a:r>
              <a:rPr lang="en-US" altLang="en-US" dirty="0">
                <a:latin typeface="+mn-lt"/>
              </a:rPr>
              <a:t>DASH server selected, contacted, streaming begins</a:t>
            </a:r>
            <a:endParaRPr lang="en-US" altLang="en-US" dirty="0">
              <a:latin typeface="+mn-lt"/>
            </a:endParaRPr>
          </a:p>
        </p:txBody>
      </p:sp>
      <p:cxnSp>
        <p:nvCxnSpPr>
          <p:cNvPr id="611" name="Straight Arrow Connector 517"/>
          <p:cNvCxnSpPr>
            <a:cxnSpLocks noChangeShapeType="1"/>
          </p:cNvCxnSpPr>
          <p:nvPr/>
        </p:nvCxnSpPr>
        <p:spPr bwMode="auto">
          <a:xfrm>
            <a:off x="6897738" y="2493389"/>
            <a:ext cx="2049463" cy="26987"/>
          </a:xfrm>
          <a:prstGeom prst="straightConnector1">
            <a:avLst/>
          </a:prstGeom>
          <a:noFill/>
          <a:ln w="25400">
            <a:solidFill>
              <a:schemeClr val="tx1"/>
            </a:solidFill>
            <a:prstDash val="dash"/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12" name="Straight Arrow Connector 521"/>
          <p:cNvCxnSpPr>
            <a:cxnSpLocks noChangeShapeType="1"/>
          </p:cNvCxnSpPr>
          <p:nvPr/>
        </p:nvCxnSpPr>
        <p:spPr bwMode="auto">
          <a:xfrm>
            <a:off x="6907263" y="2536251"/>
            <a:ext cx="1541463" cy="1133475"/>
          </a:xfrm>
          <a:prstGeom prst="straightConnector1">
            <a:avLst/>
          </a:prstGeom>
          <a:noFill/>
          <a:ln w="25400">
            <a:solidFill>
              <a:schemeClr val="tx1"/>
            </a:solidFill>
            <a:prstDash val="dash"/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13" name="Straight Arrow Connector 523"/>
          <p:cNvCxnSpPr>
            <a:cxnSpLocks noChangeShapeType="1"/>
          </p:cNvCxnSpPr>
          <p:nvPr/>
        </p:nvCxnSpPr>
        <p:spPr bwMode="auto">
          <a:xfrm>
            <a:off x="6897738" y="2550539"/>
            <a:ext cx="2019300" cy="2706687"/>
          </a:xfrm>
          <a:prstGeom prst="straightConnector1">
            <a:avLst/>
          </a:prstGeom>
          <a:noFill/>
          <a:ln w="25400">
            <a:solidFill>
              <a:schemeClr val="tx1"/>
            </a:solidFill>
            <a:prstDash val="dash"/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14" name="TextBox 527"/>
          <p:cNvSpPr txBox="1">
            <a:spLocks noChangeArrowheads="1"/>
          </p:cNvSpPr>
          <p:nvPr/>
        </p:nvSpPr>
        <p:spPr bwMode="auto">
          <a:xfrm>
            <a:off x="6645326" y="1640901"/>
            <a:ext cx="2033587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ts val="1800"/>
              </a:lnSpc>
            </a:pPr>
            <a:r>
              <a:rPr lang="en-US" altLang="en-US" sz="1800">
                <a:latin typeface="Arial Narrow" panose="020B0606020202030204" pitchFamily="34" charset="0"/>
              </a:rPr>
              <a:t>upload copies of multiple versions of video to CDN servers</a:t>
            </a:r>
            <a:endParaRPr lang="en-US" altLang="en-US" sz="1800">
              <a:latin typeface="Arial Narrow" panose="020B0606020202030204" pitchFamily="34" charset="0"/>
            </a:endParaRPr>
          </a:p>
        </p:txBody>
      </p:sp>
      <p:grpSp>
        <p:nvGrpSpPr>
          <p:cNvPr id="615" name="Group 383"/>
          <p:cNvGrpSpPr/>
          <p:nvPr/>
        </p:nvGrpSpPr>
        <p:grpSpPr bwMode="auto">
          <a:xfrm>
            <a:off x="8329663" y="3056951"/>
            <a:ext cx="1374775" cy="1354138"/>
            <a:chOff x="7030938" y="1184076"/>
            <a:chExt cx="1375947" cy="1355492"/>
          </a:xfrm>
        </p:grpSpPr>
        <p:sp>
          <p:nvSpPr>
            <p:cNvPr id="616" name="Freeform 1287"/>
            <p:cNvSpPr/>
            <p:nvPr/>
          </p:nvSpPr>
          <p:spPr bwMode="auto">
            <a:xfrm rot="10800000">
              <a:off x="7030938" y="1184076"/>
              <a:ext cx="1300345" cy="1355492"/>
            </a:xfrm>
            <a:custGeom>
              <a:avLst/>
              <a:gdLst>
                <a:gd name="T0" fmla="*/ 2147483647 w 10000"/>
                <a:gd name="T1" fmla="*/ 313820797 h 10000"/>
                <a:gd name="T2" fmla="*/ 2147483647 w 10000"/>
                <a:gd name="T3" fmla="*/ 1882906618 h 10000"/>
                <a:gd name="T4" fmla="*/ 2147483647 w 10000"/>
                <a:gd name="T5" fmla="*/ 2147483647 h 10000"/>
                <a:gd name="T6" fmla="*/ 1806182456 w 10000"/>
                <a:gd name="T7" fmla="*/ 2147483647 h 10000"/>
                <a:gd name="T8" fmla="*/ 367550316 w 10000"/>
                <a:gd name="T9" fmla="*/ 2147483647 h 10000"/>
                <a:gd name="T10" fmla="*/ 255562134 w 10000"/>
                <a:gd name="T11" fmla="*/ 2147483647 h 10000"/>
                <a:gd name="T12" fmla="*/ 2147483647 w 10000"/>
                <a:gd name="T13" fmla="*/ 2147483647 h 10000"/>
                <a:gd name="T14" fmla="*/ 2147483647 w 10000"/>
                <a:gd name="T15" fmla="*/ 2147483647 h 10000"/>
                <a:gd name="T16" fmla="*/ 2147483647 w 10000"/>
                <a:gd name="T17" fmla="*/ 2147483647 h 10000"/>
                <a:gd name="T18" fmla="*/ 2147483647 w 10000"/>
                <a:gd name="T19" fmla="*/ 2147483647 h 10000"/>
                <a:gd name="T20" fmla="*/ 2147483647 w 10000"/>
                <a:gd name="T21" fmla="*/ 2147483647 h 10000"/>
                <a:gd name="T22" fmla="*/ 2147483647 w 10000"/>
                <a:gd name="T23" fmla="*/ 2147483647 h 10000"/>
                <a:gd name="T24" fmla="*/ 2147483647 w 10000"/>
                <a:gd name="T25" fmla="*/ 2147483647 h 10000"/>
                <a:gd name="T26" fmla="*/ 2147483647 w 10000"/>
                <a:gd name="T27" fmla="*/ 2147483647 h 10000"/>
                <a:gd name="T28" fmla="*/ 2147483647 w 10000"/>
                <a:gd name="T29" fmla="*/ 2147483647 h 10000"/>
                <a:gd name="T30" fmla="*/ 2147483647 w 10000"/>
                <a:gd name="T31" fmla="*/ 537978644 h 10000"/>
                <a:gd name="T32" fmla="*/ 2147483647 w 10000"/>
                <a:gd name="T33" fmla="*/ 12457243 h 10000"/>
                <a:gd name="T34" fmla="*/ 2147483647 w 10000"/>
                <a:gd name="T35" fmla="*/ 313820797 h 1000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10000" h="10000">
                  <a:moveTo>
                    <a:pt x="6270" y="126"/>
                  </a:moveTo>
                  <a:cubicBezTo>
                    <a:pt x="5642" y="245"/>
                    <a:pt x="4469" y="528"/>
                    <a:pt x="3738" y="756"/>
                  </a:cubicBezTo>
                  <a:cubicBezTo>
                    <a:pt x="3007" y="984"/>
                    <a:pt x="2405" y="1322"/>
                    <a:pt x="1887" y="1495"/>
                  </a:cubicBezTo>
                  <a:cubicBezTo>
                    <a:pt x="1369" y="1668"/>
                    <a:pt x="1195" y="1105"/>
                    <a:pt x="629" y="1793"/>
                  </a:cubicBezTo>
                  <a:cubicBezTo>
                    <a:pt x="63" y="2481"/>
                    <a:pt x="218" y="3574"/>
                    <a:pt x="128" y="4417"/>
                  </a:cubicBezTo>
                  <a:cubicBezTo>
                    <a:pt x="39" y="5260"/>
                    <a:pt x="-87" y="6368"/>
                    <a:pt x="89" y="6848"/>
                  </a:cubicBezTo>
                  <a:cubicBezTo>
                    <a:pt x="265" y="7328"/>
                    <a:pt x="491" y="7223"/>
                    <a:pt x="1207" y="7298"/>
                  </a:cubicBezTo>
                  <a:cubicBezTo>
                    <a:pt x="1924" y="7374"/>
                    <a:pt x="3641" y="7133"/>
                    <a:pt x="4406" y="7298"/>
                  </a:cubicBezTo>
                  <a:cubicBezTo>
                    <a:pt x="5171" y="7463"/>
                    <a:pt x="5298" y="7868"/>
                    <a:pt x="5779" y="8288"/>
                  </a:cubicBezTo>
                  <a:cubicBezTo>
                    <a:pt x="6260" y="8709"/>
                    <a:pt x="6848" y="9549"/>
                    <a:pt x="7290" y="9819"/>
                  </a:cubicBezTo>
                  <a:cubicBezTo>
                    <a:pt x="7731" y="10089"/>
                    <a:pt x="8124" y="10014"/>
                    <a:pt x="8448" y="9879"/>
                  </a:cubicBezTo>
                  <a:cubicBezTo>
                    <a:pt x="8771" y="9744"/>
                    <a:pt x="9056" y="9549"/>
                    <a:pt x="9252" y="9008"/>
                  </a:cubicBezTo>
                  <a:cubicBezTo>
                    <a:pt x="9448" y="8469"/>
                    <a:pt x="9537" y="7418"/>
                    <a:pt x="9644" y="6639"/>
                  </a:cubicBezTo>
                  <a:cubicBezTo>
                    <a:pt x="9752" y="5858"/>
                    <a:pt x="9851" y="5168"/>
                    <a:pt x="9899" y="4327"/>
                  </a:cubicBezTo>
                  <a:cubicBezTo>
                    <a:pt x="9949" y="3486"/>
                    <a:pt x="10076" y="2256"/>
                    <a:pt x="9939" y="1566"/>
                  </a:cubicBezTo>
                  <a:cubicBezTo>
                    <a:pt x="9802" y="876"/>
                    <a:pt x="9478" y="471"/>
                    <a:pt x="9075" y="216"/>
                  </a:cubicBezTo>
                  <a:cubicBezTo>
                    <a:pt x="8674" y="-39"/>
                    <a:pt x="7997" y="20"/>
                    <a:pt x="7525" y="5"/>
                  </a:cubicBezTo>
                  <a:cubicBezTo>
                    <a:pt x="7055" y="-9"/>
                    <a:pt x="6898" y="5"/>
                    <a:pt x="6270" y="126"/>
                  </a:cubicBezTo>
                  <a:close/>
                </a:path>
              </a:pathLst>
            </a:custGeom>
            <a:solidFill>
              <a:srgbClr val="9CDFF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617" name="Group 249"/>
            <p:cNvGrpSpPr/>
            <p:nvPr/>
          </p:nvGrpSpPr>
          <p:grpSpPr bwMode="auto">
            <a:xfrm>
              <a:off x="7191141" y="1665569"/>
              <a:ext cx="365533" cy="637551"/>
              <a:chOff x="4140" y="429"/>
              <a:chExt cx="1425" cy="2396"/>
            </a:xfrm>
          </p:grpSpPr>
          <p:sp>
            <p:nvSpPr>
              <p:cNvPr id="619" name="Freeform 250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17 w 354"/>
                  <a:gd name="T1" fmla="*/ 0 h 2742"/>
                  <a:gd name="T2" fmla="*/ 93 w 354"/>
                  <a:gd name="T3" fmla="*/ 114 h 2742"/>
                  <a:gd name="T4" fmla="*/ 91 w 354"/>
                  <a:gd name="T5" fmla="*/ 881 h 2742"/>
                  <a:gd name="T6" fmla="*/ 0 w 354"/>
                  <a:gd name="T7" fmla="*/ 921 h 2742"/>
                  <a:gd name="T8" fmla="*/ 17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20" name="Rectangle 251"/>
              <p:cNvSpPr>
                <a:spLocks noChangeArrowheads="1"/>
              </p:cNvSpPr>
              <p:nvPr/>
            </p:nvSpPr>
            <p:spPr bwMode="auto">
              <a:xfrm>
                <a:off x="4203" y="435"/>
                <a:ext cx="1053" cy="227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21" name="Freeform 252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56 w 211"/>
                  <a:gd name="T3" fmla="*/ 73 h 2537"/>
                  <a:gd name="T4" fmla="*/ 2 w 211"/>
                  <a:gd name="T5" fmla="*/ 839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22" name="Freeform 253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87 w 328"/>
                  <a:gd name="T3" fmla="*/ 43 h 226"/>
                  <a:gd name="T4" fmla="*/ 87 w 328"/>
                  <a:gd name="T5" fmla="*/ 77 h 226"/>
                  <a:gd name="T6" fmla="*/ 0 w 328"/>
                  <a:gd name="T7" fmla="*/ 34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23" name="Rectangle 254"/>
              <p:cNvSpPr>
                <a:spLocks noChangeArrowheads="1"/>
              </p:cNvSpPr>
              <p:nvPr/>
            </p:nvSpPr>
            <p:spPr bwMode="auto">
              <a:xfrm>
                <a:off x="4215" y="698"/>
                <a:ext cx="595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624" name="Group 255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649" name="AutoShape 256"/>
                <p:cNvSpPr>
                  <a:spLocks noChangeArrowheads="1"/>
                </p:cNvSpPr>
                <p:nvPr/>
              </p:nvSpPr>
              <p:spPr bwMode="auto">
                <a:xfrm>
                  <a:off x="613" y="2574"/>
                  <a:ext cx="727" cy="13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50" name="AutoShape 257"/>
                <p:cNvSpPr>
                  <a:spLocks noChangeArrowheads="1"/>
                </p:cNvSpPr>
                <p:nvPr/>
              </p:nvSpPr>
              <p:spPr bwMode="auto">
                <a:xfrm>
                  <a:off x="628" y="2585"/>
                  <a:ext cx="696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625" name="Rectangle 258"/>
              <p:cNvSpPr>
                <a:spLocks noChangeArrowheads="1"/>
              </p:cNvSpPr>
              <p:nvPr/>
            </p:nvSpPr>
            <p:spPr bwMode="auto">
              <a:xfrm>
                <a:off x="4228" y="1020"/>
                <a:ext cx="595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626" name="Group 259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647" name="AutoShape 260"/>
                <p:cNvSpPr>
                  <a:spLocks noChangeArrowheads="1"/>
                </p:cNvSpPr>
                <p:nvPr/>
              </p:nvSpPr>
              <p:spPr bwMode="auto">
                <a:xfrm>
                  <a:off x="615" y="2577"/>
                  <a:ext cx="727" cy="13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48" name="AutoShape 261"/>
                <p:cNvSpPr>
                  <a:spLocks noChangeArrowheads="1"/>
                </p:cNvSpPr>
                <p:nvPr/>
              </p:nvSpPr>
              <p:spPr bwMode="auto">
                <a:xfrm>
                  <a:off x="631" y="2595"/>
                  <a:ext cx="696" cy="9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627" name="Rectangle 262"/>
              <p:cNvSpPr>
                <a:spLocks noChangeArrowheads="1"/>
              </p:cNvSpPr>
              <p:nvPr/>
            </p:nvSpPr>
            <p:spPr bwMode="auto">
              <a:xfrm>
                <a:off x="4215" y="1355"/>
                <a:ext cx="595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28" name="Rectangle 263"/>
              <p:cNvSpPr>
                <a:spLocks noChangeArrowheads="1"/>
              </p:cNvSpPr>
              <p:nvPr/>
            </p:nvSpPr>
            <p:spPr bwMode="auto">
              <a:xfrm>
                <a:off x="4228" y="1653"/>
                <a:ext cx="601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629" name="Group 264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645" name="AutoShape 265"/>
                <p:cNvSpPr>
                  <a:spLocks noChangeArrowheads="1"/>
                </p:cNvSpPr>
                <p:nvPr/>
              </p:nvSpPr>
              <p:spPr bwMode="auto">
                <a:xfrm>
                  <a:off x="615" y="2576"/>
                  <a:ext cx="718" cy="13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46" name="AutoShape 266"/>
                <p:cNvSpPr>
                  <a:spLocks noChangeArrowheads="1"/>
                </p:cNvSpPr>
                <p:nvPr/>
              </p:nvSpPr>
              <p:spPr bwMode="auto">
                <a:xfrm>
                  <a:off x="630" y="2592"/>
                  <a:ext cx="687" cy="9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630" name="Freeform 267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87 w 328"/>
                  <a:gd name="T3" fmla="*/ 42 h 226"/>
                  <a:gd name="T4" fmla="*/ 87 w 328"/>
                  <a:gd name="T5" fmla="*/ 75 h 226"/>
                  <a:gd name="T6" fmla="*/ 0 w 328"/>
                  <a:gd name="T7" fmla="*/ 32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631" name="Group 268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643" name="AutoShape 269"/>
                <p:cNvSpPr>
                  <a:spLocks noChangeArrowheads="1"/>
                </p:cNvSpPr>
                <p:nvPr/>
              </p:nvSpPr>
              <p:spPr bwMode="auto">
                <a:xfrm>
                  <a:off x="625" y="2566"/>
                  <a:ext cx="725" cy="14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44" name="AutoShape 270"/>
                <p:cNvSpPr>
                  <a:spLocks noChangeArrowheads="1"/>
                </p:cNvSpPr>
                <p:nvPr/>
              </p:nvSpPr>
              <p:spPr bwMode="auto">
                <a:xfrm>
                  <a:off x="633" y="2584"/>
                  <a:ext cx="694" cy="11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632" name="Rectangle 271"/>
              <p:cNvSpPr>
                <a:spLocks noChangeArrowheads="1"/>
              </p:cNvSpPr>
              <p:nvPr/>
            </p:nvSpPr>
            <p:spPr bwMode="auto">
              <a:xfrm>
                <a:off x="5250" y="435"/>
                <a:ext cx="68" cy="2281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33" name="Freeform 272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77 w 296"/>
                  <a:gd name="T3" fmla="*/ 47 h 256"/>
                  <a:gd name="T4" fmla="*/ 78 w 296"/>
                  <a:gd name="T5" fmla="*/ 85 h 256"/>
                  <a:gd name="T6" fmla="*/ 0 w 296"/>
                  <a:gd name="T7" fmla="*/ 32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34" name="Freeform 273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81 w 304"/>
                  <a:gd name="T3" fmla="*/ 55 h 288"/>
                  <a:gd name="T4" fmla="*/ 76 w 304"/>
                  <a:gd name="T5" fmla="*/ 97 h 288"/>
                  <a:gd name="T6" fmla="*/ 2 w 304"/>
                  <a:gd name="T7" fmla="*/ 42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35" name="Oval 274"/>
              <p:cNvSpPr>
                <a:spLocks noChangeArrowheads="1"/>
              </p:cNvSpPr>
              <p:nvPr/>
            </p:nvSpPr>
            <p:spPr bwMode="auto">
              <a:xfrm>
                <a:off x="5516" y="2609"/>
                <a:ext cx="50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36" name="Freeform 275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36 h 240"/>
                  <a:gd name="T2" fmla="*/ 2 w 306"/>
                  <a:gd name="T3" fmla="*/ 81 h 240"/>
                  <a:gd name="T4" fmla="*/ 81 w 306"/>
                  <a:gd name="T5" fmla="*/ 37 h 240"/>
                  <a:gd name="T6" fmla="*/ 78 w 306"/>
                  <a:gd name="T7" fmla="*/ 0 h 240"/>
                  <a:gd name="T8" fmla="*/ 0 w 306"/>
                  <a:gd name="T9" fmla="*/ 36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37" name="AutoShape 276"/>
              <p:cNvSpPr>
                <a:spLocks noChangeArrowheads="1"/>
              </p:cNvSpPr>
              <p:nvPr/>
            </p:nvSpPr>
            <p:spPr bwMode="auto">
              <a:xfrm>
                <a:off x="4141" y="2680"/>
                <a:ext cx="1202" cy="143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38" name="AutoShape 277"/>
              <p:cNvSpPr>
                <a:spLocks noChangeArrowheads="1"/>
              </p:cNvSpPr>
              <p:nvPr/>
            </p:nvSpPr>
            <p:spPr bwMode="auto">
              <a:xfrm>
                <a:off x="4203" y="2710"/>
                <a:ext cx="1078" cy="7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39" name="Oval 278"/>
              <p:cNvSpPr>
                <a:spLocks noChangeArrowheads="1"/>
              </p:cNvSpPr>
              <p:nvPr/>
            </p:nvSpPr>
            <p:spPr bwMode="auto">
              <a:xfrm>
                <a:off x="4308" y="2382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40" name="Oval 279"/>
              <p:cNvSpPr>
                <a:spLocks noChangeArrowheads="1"/>
              </p:cNvSpPr>
              <p:nvPr/>
            </p:nvSpPr>
            <p:spPr bwMode="auto">
              <a:xfrm>
                <a:off x="4488" y="2382"/>
                <a:ext cx="161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algn="ctr">
                  <a:buFont typeface="ZapfDingbats" charset="0"/>
                  <a:buNone/>
                  <a:defRPr/>
                </a:pPr>
                <a:endParaRPr lang="en-US" dirty="0">
                  <a:solidFill>
                    <a:srgbClr val="FF0000"/>
                  </a:solidFill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41" name="Oval 280"/>
              <p:cNvSpPr>
                <a:spLocks noChangeArrowheads="1"/>
              </p:cNvSpPr>
              <p:nvPr/>
            </p:nvSpPr>
            <p:spPr bwMode="auto">
              <a:xfrm>
                <a:off x="4661" y="2382"/>
                <a:ext cx="161" cy="137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42" name="Rectangle 281"/>
              <p:cNvSpPr>
                <a:spLocks noChangeArrowheads="1"/>
              </p:cNvSpPr>
              <p:nvPr/>
            </p:nvSpPr>
            <p:spPr bwMode="auto">
              <a:xfrm>
                <a:off x="5064" y="1832"/>
                <a:ext cx="87" cy="764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618" name="TextBox 492"/>
            <p:cNvSpPr txBox="1">
              <a:spLocks noChangeArrowheads="1"/>
            </p:cNvSpPr>
            <p:nvPr/>
          </p:nvSpPr>
          <p:spPr bwMode="auto">
            <a:xfrm>
              <a:off x="7600043" y="1655943"/>
              <a:ext cx="806842" cy="6170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lnSpc>
                  <a:spcPts val="1800"/>
                </a:lnSpc>
              </a:pPr>
              <a:r>
                <a:rPr lang="en-US" altLang="en-US" sz="1800">
                  <a:latin typeface="Arial Narrow" panose="020B0606020202030204" pitchFamily="34" charset="0"/>
                </a:rPr>
                <a:t>CDN</a:t>
              </a:r>
              <a:endParaRPr lang="en-US" altLang="en-US" sz="1800">
                <a:latin typeface="Arial Narrow" panose="020B0606020202030204" pitchFamily="34" charset="0"/>
              </a:endParaRPr>
            </a:p>
            <a:p>
              <a:pPr>
                <a:lnSpc>
                  <a:spcPts val="1800"/>
                </a:lnSpc>
              </a:pPr>
              <a:r>
                <a:rPr lang="en-US" altLang="en-US" sz="1800">
                  <a:latin typeface="Arial Narrow" panose="020B0606020202030204" pitchFamily="34" charset="0"/>
                </a:rPr>
                <a:t>server </a:t>
              </a:r>
              <a:endParaRPr lang="en-US" altLang="en-US" sz="1800">
                <a:latin typeface="Arial Narrow" panose="020B0606020202030204" pitchFamily="34" charset="0"/>
              </a:endParaRPr>
            </a:p>
          </p:txBody>
        </p:sp>
      </p:grpSp>
      <p:grpSp>
        <p:nvGrpSpPr>
          <p:cNvPr id="651" name="Group 468"/>
          <p:cNvGrpSpPr/>
          <p:nvPr/>
        </p:nvGrpSpPr>
        <p:grpSpPr bwMode="auto">
          <a:xfrm>
            <a:off x="7966126" y="4447601"/>
            <a:ext cx="1376362" cy="1355725"/>
            <a:chOff x="7030938" y="1184076"/>
            <a:chExt cx="1375947" cy="1355492"/>
          </a:xfrm>
        </p:grpSpPr>
        <p:sp>
          <p:nvSpPr>
            <p:cNvPr id="652" name="Freeform 1287"/>
            <p:cNvSpPr/>
            <p:nvPr/>
          </p:nvSpPr>
          <p:spPr bwMode="auto">
            <a:xfrm rot="10800000">
              <a:off x="7030938" y="1184076"/>
              <a:ext cx="1300345" cy="1355492"/>
            </a:xfrm>
            <a:custGeom>
              <a:avLst/>
              <a:gdLst>
                <a:gd name="T0" fmla="*/ 2147483647 w 10000"/>
                <a:gd name="T1" fmla="*/ 313820797 h 10000"/>
                <a:gd name="T2" fmla="*/ 2147483647 w 10000"/>
                <a:gd name="T3" fmla="*/ 1882906618 h 10000"/>
                <a:gd name="T4" fmla="*/ 2147483647 w 10000"/>
                <a:gd name="T5" fmla="*/ 2147483647 h 10000"/>
                <a:gd name="T6" fmla="*/ 1806182456 w 10000"/>
                <a:gd name="T7" fmla="*/ 2147483647 h 10000"/>
                <a:gd name="T8" fmla="*/ 367550316 w 10000"/>
                <a:gd name="T9" fmla="*/ 2147483647 h 10000"/>
                <a:gd name="T10" fmla="*/ 255562134 w 10000"/>
                <a:gd name="T11" fmla="*/ 2147483647 h 10000"/>
                <a:gd name="T12" fmla="*/ 2147483647 w 10000"/>
                <a:gd name="T13" fmla="*/ 2147483647 h 10000"/>
                <a:gd name="T14" fmla="*/ 2147483647 w 10000"/>
                <a:gd name="T15" fmla="*/ 2147483647 h 10000"/>
                <a:gd name="T16" fmla="*/ 2147483647 w 10000"/>
                <a:gd name="T17" fmla="*/ 2147483647 h 10000"/>
                <a:gd name="T18" fmla="*/ 2147483647 w 10000"/>
                <a:gd name="T19" fmla="*/ 2147483647 h 10000"/>
                <a:gd name="T20" fmla="*/ 2147483647 w 10000"/>
                <a:gd name="T21" fmla="*/ 2147483647 h 10000"/>
                <a:gd name="T22" fmla="*/ 2147483647 w 10000"/>
                <a:gd name="T23" fmla="*/ 2147483647 h 10000"/>
                <a:gd name="T24" fmla="*/ 2147483647 w 10000"/>
                <a:gd name="T25" fmla="*/ 2147483647 h 10000"/>
                <a:gd name="T26" fmla="*/ 2147483647 w 10000"/>
                <a:gd name="T27" fmla="*/ 2147483647 h 10000"/>
                <a:gd name="T28" fmla="*/ 2147483647 w 10000"/>
                <a:gd name="T29" fmla="*/ 2147483647 h 10000"/>
                <a:gd name="T30" fmla="*/ 2147483647 w 10000"/>
                <a:gd name="T31" fmla="*/ 537978644 h 10000"/>
                <a:gd name="T32" fmla="*/ 2147483647 w 10000"/>
                <a:gd name="T33" fmla="*/ 12457243 h 10000"/>
                <a:gd name="T34" fmla="*/ 2147483647 w 10000"/>
                <a:gd name="T35" fmla="*/ 313820797 h 1000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10000" h="10000">
                  <a:moveTo>
                    <a:pt x="6270" y="126"/>
                  </a:moveTo>
                  <a:cubicBezTo>
                    <a:pt x="5642" y="245"/>
                    <a:pt x="4469" y="528"/>
                    <a:pt x="3738" y="756"/>
                  </a:cubicBezTo>
                  <a:cubicBezTo>
                    <a:pt x="3007" y="984"/>
                    <a:pt x="2405" y="1322"/>
                    <a:pt x="1887" y="1495"/>
                  </a:cubicBezTo>
                  <a:cubicBezTo>
                    <a:pt x="1369" y="1668"/>
                    <a:pt x="1195" y="1105"/>
                    <a:pt x="629" y="1793"/>
                  </a:cubicBezTo>
                  <a:cubicBezTo>
                    <a:pt x="63" y="2481"/>
                    <a:pt x="218" y="3574"/>
                    <a:pt x="128" y="4417"/>
                  </a:cubicBezTo>
                  <a:cubicBezTo>
                    <a:pt x="39" y="5260"/>
                    <a:pt x="-87" y="6368"/>
                    <a:pt x="89" y="6848"/>
                  </a:cubicBezTo>
                  <a:cubicBezTo>
                    <a:pt x="265" y="7328"/>
                    <a:pt x="491" y="7223"/>
                    <a:pt x="1207" y="7298"/>
                  </a:cubicBezTo>
                  <a:cubicBezTo>
                    <a:pt x="1924" y="7374"/>
                    <a:pt x="3641" y="7133"/>
                    <a:pt x="4406" y="7298"/>
                  </a:cubicBezTo>
                  <a:cubicBezTo>
                    <a:pt x="5171" y="7463"/>
                    <a:pt x="5298" y="7868"/>
                    <a:pt x="5779" y="8288"/>
                  </a:cubicBezTo>
                  <a:cubicBezTo>
                    <a:pt x="6260" y="8709"/>
                    <a:pt x="6848" y="9549"/>
                    <a:pt x="7290" y="9819"/>
                  </a:cubicBezTo>
                  <a:cubicBezTo>
                    <a:pt x="7731" y="10089"/>
                    <a:pt x="8124" y="10014"/>
                    <a:pt x="8448" y="9879"/>
                  </a:cubicBezTo>
                  <a:cubicBezTo>
                    <a:pt x="8771" y="9744"/>
                    <a:pt x="9056" y="9549"/>
                    <a:pt x="9252" y="9008"/>
                  </a:cubicBezTo>
                  <a:cubicBezTo>
                    <a:pt x="9448" y="8469"/>
                    <a:pt x="9537" y="7418"/>
                    <a:pt x="9644" y="6639"/>
                  </a:cubicBezTo>
                  <a:cubicBezTo>
                    <a:pt x="9752" y="5858"/>
                    <a:pt x="9851" y="5168"/>
                    <a:pt x="9899" y="4327"/>
                  </a:cubicBezTo>
                  <a:cubicBezTo>
                    <a:pt x="9949" y="3486"/>
                    <a:pt x="10076" y="2256"/>
                    <a:pt x="9939" y="1566"/>
                  </a:cubicBezTo>
                  <a:cubicBezTo>
                    <a:pt x="9802" y="876"/>
                    <a:pt x="9478" y="471"/>
                    <a:pt x="9075" y="216"/>
                  </a:cubicBezTo>
                  <a:cubicBezTo>
                    <a:pt x="8674" y="-39"/>
                    <a:pt x="7997" y="20"/>
                    <a:pt x="7525" y="5"/>
                  </a:cubicBezTo>
                  <a:cubicBezTo>
                    <a:pt x="7055" y="-9"/>
                    <a:pt x="6898" y="5"/>
                    <a:pt x="6270" y="126"/>
                  </a:cubicBezTo>
                  <a:close/>
                </a:path>
              </a:pathLst>
            </a:custGeom>
            <a:solidFill>
              <a:srgbClr val="9CDFF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653" name="Group 249"/>
            <p:cNvGrpSpPr/>
            <p:nvPr/>
          </p:nvGrpSpPr>
          <p:grpSpPr bwMode="auto">
            <a:xfrm>
              <a:off x="7191141" y="1665569"/>
              <a:ext cx="365533" cy="637551"/>
              <a:chOff x="4140" y="429"/>
              <a:chExt cx="1425" cy="2396"/>
            </a:xfrm>
          </p:grpSpPr>
          <p:sp>
            <p:nvSpPr>
              <p:cNvPr id="656" name="Freeform 250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17 w 354"/>
                  <a:gd name="T1" fmla="*/ 0 h 2742"/>
                  <a:gd name="T2" fmla="*/ 93 w 354"/>
                  <a:gd name="T3" fmla="*/ 114 h 2742"/>
                  <a:gd name="T4" fmla="*/ 91 w 354"/>
                  <a:gd name="T5" fmla="*/ 881 h 2742"/>
                  <a:gd name="T6" fmla="*/ 0 w 354"/>
                  <a:gd name="T7" fmla="*/ 921 h 2742"/>
                  <a:gd name="T8" fmla="*/ 17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57" name="Rectangle 251"/>
              <p:cNvSpPr>
                <a:spLocks noChangeArrowheads="1"/>
              </p:cNvSpPr>
              <p:nvPr/>
            </p:nvSpPr>
            <p:spPr bwMode="auto">
              <a:xfrm>
                <a:off x="4202" y="433"/>
                <a:ext cx="1052" cy="2279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58" name="Freeform 252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56 w 211"/>
                  <a:gd name="T3" fmla="*/ 73 h 2537"/>
                  <a:gd name="T4" fmla="*/ 2 w 211"/>
                  <a:gd name="T5" fmla="*/ 839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59" name="Freeform 253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87 w 328"/>
                  <a:gd name="T3" fmla="*/ 43 h 226"/>
                  <a:gd name="T4" fmla="*/ 87 w 328"/>
                  <a:gd name="T5" fmla="*/ 77 h 226"/>
                  <a:gd name="T6" fmla="*/ 0 w 328"/>
                  <a:gd name="T7" fmla="*/ 34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60" name="Rectangle 254"/>
              <p:cNvSpPr>
                <a:spLocks noChangeArrowheads="1"/>
              </p:cNvSpPr>
              <p:nvPr/>
            </p:nvSpPr>
            <p:spPr bwMode="auto">
              <a:xfrm>
                <a:off x="4215" y="695"/>
                <a:ext cx="594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661" name="Group 255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686" name="AutoShape 256"/>
                <p:cNvSpPr>
                  <a:spLocks noChangeArrowheads="1"/>
                </p:cNvSpPr>
                <p:nvPr/>
              </p:nvSpPr>
              <p:spPr bwMode="auto">
                <a:xfrm>
                  <a:off x="611" y="2571"/>
                  <a:ext cx="726" cy="12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87" name="AutoShape 257"/>
                <p:cNvSpPr>
                  <a:spLocks noChangeArrowheads="1"/>
                </p:cNvSpPr>
                <p:nvPr/>
              </p:nvSpPr>
              <p:spPr bwMode="auto">
                <a:xfrm>
                  <a:off x="627" y="2583"/>
                  <a:ext cx="695" cy="9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662" name="Rectangle 258"/>
              <p:cNvSpPr>
                <a:spLocks noChangeArrowheads="1"/>
              </p:cNvSpPr>
              <p:nvPr/>
            </p:nvSpPr>
            <p:spPr bwMode="auto">
              <a:xfrm>
                <a:off x="4227" y="1023"/>
                <a:ext cx="594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663" name="Group 259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684" name="AutoShape 260"/>
                <p:cNvSpPr>
                  <a:spLocks noChangeArrowheads="1"/>
                </p:cNvSpPr>
                <p:nvPr/>
              </p:nvSpPr>
              <p:spPr bwMode="auto">
                <a:xfrm>
                  <a:off x="614" y="2574"/>
                  <a:ext cx="726" cy="13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85" name="AutoShape 261"/>
                <p:cNvSpPr>
                  <a:spLocks noChangeArrowheads="1"/>
                </p:cNvSpPr>
                <p:nvPr/>
              </p:nvSpPr>
              <p:spPr bwMode="auto">
                <a:xfrm>
                  <a:off x="629" y="2592"/>
                  <a:ext cx="695" cy="9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664" name="Rectangle 262"/>
              <p:cNvSpPr>
                <a:spLocks noChangeArrowheads="1"/>
              </p:cNvSpPr>
              <p:nvPr/>
            </p:nvSpPr>
            <p:spPr bwMode="auto">
              <a:xfrm>
                <a:off x="4215" y="1357"/>
                <a:ext cx="594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65" name="Rectangle 263"/>
              <p:cNvSpPr>
                <a:spLocks noChangeArrowheads="1"/>
              </p:cNvSpPr>
              <p:nvPr/>
            </p:nvSpPr>
            <p:spPr bwMode="auto">
              <a:xfrm>
                <a:off x="4227" y="1656"/>
                <a:ext cx="600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666" name="Group 264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682" name="AutoShape 265"/>
                <p:cNvSpPr>
                  <a:spLocks noChangeArrowheads="1"/>
                </p:cNvSpPr>
                <p:nvPr/>
              </p:nvSpPr>
              <p:spPr bwMode="auto">
                <a:xfrm>
                  <a:off x="613" y="2572"/>
                  <a:ext cx="717" cy="12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83" name="AutoShape 266"/>
                <p:cNvSpPr>
                  <a:spLocks noChangeArrowheads="1"/>
                </p:cNvSpPr>
                <p:nvPr/>
              </p:nvSpPr>
              <p:spPr bwMode="auto">
                <a:xfrm>
                  <a:off x="629" y="2589"/>
                  <a:ext cx="686" cy="9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667" name="Freeform 267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87 w 328"/>
                  <a:gd name="T3" fmla="*/ 42 h 226"/>
                  <a:gd name="T4" fmla="*/ 87 w 328"/>
                  <a:gd name="T5" fmla="*/ 75 h 226"/>
                  <a:gd name="T6" fmla="*/ 0 w 328"/>
                  <a:gd name="T7" fmla="*/ 32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668" name="Group 268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680" name="AutoShape 269"/>
                <p:cNvSpPr>
                  <a:spLocks noChangeArrowheads="1"/>
                </p:cNvSpPr>
                <p:nvPr/>
              </p:nvSpPr>
              <p:spPr bwMode="auto">
                <a:xfrm>
                  <a:off x="616" y="2569"/>
                  <a:ext cx="724" cy="14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681" name="AutoShape 270"/>
                <p:cNvSpPr>
                  <a:spLocks noChangeArrowheads="1"/>
                </p:cNvSpPr>
                <p:nvPr/>
              </p:nvSpPr>
              <p:spPr bwMode="auto">
                <a:xfrm>
                  <a:off x="631" y="2586"/>
                  <a:ext cx="694" cy="11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>
                    <a:buFont typeface="ZapfDingbats" charset="0"/>
                    <a:buNone/>
                    <a:defRPr/>
                  </a:pPr>
                  <a:endParaRPr lang="en-US" dirty="0"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669" name="Rectangle 271"/>
              <p:cNvSpPr>
                <a:spLocks noChangeArrowheads="1"/>
              </p:cNvSpPr>
              <p:nvPr/>
            </p:nvSpPr>
            <p:spPr bwMode="auto">
              <a:xfrm>
                <a:off x="5248" y="433"/>
                <a:ext cx="68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70" name="Freeform 272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77 w 296"/>
                  <a:gd name="T3" fmla="*/ 47 h 256"/>
                  <a:gd name="T4" fmla="*/ 78 w 296"/>
                  <a:gd name="T5" fmla="*/ 85 h 256"/>
                  <a:gd name="T6" fmla="*/ 0 w 296"/>
                  <a:gd name="T7" fmla="*/ 32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71" name="Freeform 273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81 w 304"/>
                  <a:gd name="T3" fmla="*/ 55 h 288"/>
                  <a:gd name="T4" fmla="*/ 76 w 304"/>
                  <a:gd name="T5" fmla="*/ 97 h 288"/>
                  <a:gd name="T6" fmla="*/ 2 w 304"/>
                  <a:gd name="T7" fmla="*/ 42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72" name="Oval 274"/>
              <p:cNvSpPr>
                <a:spLocks noChangeArrowheads="1"/>
              </p:cNvSpPr>
              <p:nvPr/>
            </p:nvSpPr>
            <p:spPr bwMode="auto">
              <a:xfrm>
                <a:off x="5514" y="2610"/>
                <a:ext cx="49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73" name="Freeform 275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36 h 240"/>
                  <a:gd name="T2" fmla="*/ 2 w 306"/>
                  <a:gd name="T3" fmla="*/ 81 h 240"/>
                  <a:gd name="T4" fmla="*/ 81 w 306"/>
                  <a:gd name="T5" fmla="*/ 37 h 240"/>
                  <a:gd name="T6" fmla="*/ 78 w 306"/>
                  <a:gd name="T7" fmla="*/ 0 h 240"/>
                  <a:gd name="T8" fmla="*/ 0 w 306"/>
                  <a:gd name="T9" fmla="*/ 36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74" name="AutoShape 276"/>
              <p:cNvSpPr>
                <a:spLocks noChangeArrowheads="1"/>
              </p:cNvSpPr>
              <p:nvPr/>
            </p:nvSpPr>
            <p:spPr bwMode="auto">
              <a:xfrm>
                <a:off x="4140" y="2682"/>
                <a:ext cx="1200" cy="143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75" name="AutoShape 277"/>
              <p:cNvSpPr>
                <a:spLocks noChangeArrowheads="1"/>
              </p:cNvSpPr>
              <p:nvPr/>
            </p:nvSpPr>
            <p:spPr bwMode="auto">
              <a:xfrm>
                <a:off x="4202" y="2711"/>
                <a:ext cx="1077" cy="7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76" name="Oval 278"/>
              <p:cNvSpPr>
                <a:spLocks noChangeArrowheads="1"/>
              </p:cNvSpPr>
              <p:nvPr/>
            </p:nvSpPr>
            <p:spPr bwMode="auto">
              <a:xfrm>
                <a:off x="4307" y="2383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77" name="Oval 279"/>
              <p:cNvSpPr>
                <a:spLocks noChangeArrowheads="1"/>
              </p:cNvSpPr>
              <p:nvPr/>
            </p:nvSpPr>
            <p:spPr bwMode="auto">
              <a:xfrm>
                <a:off x="4487" y="2383"/>
                <a:ext cx="161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algn="ctr">
                  <a:buFont typeface="ZapfDingbats" charset="0"/>
                  <a:buNone/>
                  <a:defRPr/>
                </a:pPr>
                <a:endParaRPr lang="en-US" dirty="0">
                  <a:solidFill>
                    <a:srgbClr val="FF0000"/>
                  </a:solidFill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78" name="Oval 280"/>
              <p:cNvSpPr>
                <a:spLocks noChangeArrowheads="1"/>
              </p:cNvSpPr>
              <p:nvPr/>
            </p:nvSpPr>
            <p:spPr bwMode="auto">
              <a:xfrm>
                <a:off x="4660" y="2383"/>
                <a:ext cx="161" cy="137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679" name="Rectangle 281"/>
              <p:cNvSpPr>
                <a:spLocks noChangeArrowheads="1"/>
              </p:cNvSpPr>
              <p:nvPr/>
            </p:nvSpPr>
            <p:spPr bwMode="auto">
              <a:xfrm>
                <a:off x="5062" y="1835"/>
                <a:ext cx="87" cy="764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buFont typeface="ZapfDingbats" charset="0"/>
                  <a:buNone/>
                  <a:defRPr/>
                </a:pPr>
                <a:endParaRPr lang="en-US" dirty="0"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655" name="TextBox 492"/>
            <p:cNvSpPr txBox="1">
              <a:spLocks noChangeArrowheads="1"/>
            </p:cNvSpPr>
            <p:nvPr/>
          </p:nvSpPr>
          <p:spPr bwMode="auto">
            <a:xfrm>
              <a:off x="7600043" y="1655943"/>
              <a:ext cx="806842" cy="6170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lnSpc>
                  <a:spcPts val="1800"/>
                </a:lnSpc>
              </a:pPr>
              <a:r>
                <a:rPr lang="en-US" altLang="en-US" sz="1800">
                  <a:latin typeface="Arial Narrow" panose="020B0606020202030204" pitchFamily="34" charset="0"/>
                </a:rPr>
                <a:t>CDN</a:t>
              </a:r>
              <a:endParaRPr lang="en-US" altLang="en-US" sz="1800">
                <a:latin typeface="Arial Narrow" panose="020B0606020202030204" pitchFamily="34" charset="0"/>
              </a:endParaRPr>
            </a:p>
            <a:p>
              <a:pPr>
                <a:lnSpc>
                  <a:spcPts val="1800"/>
                </a:lnSpc>
              </a:pPr>
              <a:r>
                <a:rPr lang="en-US" altLang="en-US" sz="1800">
                  <a:latin typeface="Arial Narrow" panose="020B0606020202030204" pitchFamily="34" charset="0"/>
                </a:rPr>
                <a:t>server </a:t>
              </a:r>
              <a:endParaRPr lang="en-US" altLang="en-US" sz="1800">
                <a:latin typeface="Arial Narrow" panose="020B0606020202030204" pitchFamily="34" charset="0"/>
              </a:endParaRPr>
            </a:p>
          </p:txBody>
        </p:sp>
      </p:grpSp>
      <p:cxnSp>
        <p:nvCxnSpPr>
          <p:cNvPr id="274" name="Straight Arrow Connector 504"/>
          <p:cNvCxnSpPr>
            <a:cxnSpLocks noChangeShapeType="1"/>
          </p:cNvCxnSpPr>
          <p:nvPr/>
        </p:nvCxnSpPr>
        <p:spPr bwMode="auto">
          <a:xfrm flipH="1" flipV="1">
            <a:off x="5509310" y="2754538"/>
            <a:ext cx="3175" cy="235267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604" name="Group 506"/>
          <p:cNvGrpSpPr/>
          <p:nvPr/>
        </p:nvGrpSpPr>
        <p:grpSpPr bwMode="auto">
          <a:xfrm>
            <a:off x="5403711" y="4070974"/>
            <a:ext cx="313443" cy="369887"/>
            <a:chOff x="1628337" y="4280420"/>
            <a:chExt cx="313454" cy="369332"/>
          </a:xfrm>
        </p:grpSpPr>
        <p:sp>
          <p:nvSpPr>
            <p:cNvPr id="605" name="Oval 507"/>
            <p:cNvSpPr>
              <a:spLocks noChangeArrowheads="1"/>
            </p:cNvSpPr>
            <p:nvPr/>
          </p:nvSpPr>
          <p:spPr bwMode="auto">
            <a:xfrm>
              <a:off x="1628337" y="4321838"/>
              <a:ext cx="303707" cy="303707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  <a:round/>
            </a:ln>
          </p:spPr>
          <p:txBody>
            <a:bodyPr wrap="none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06" name="TextBox 508"/>
            <p:cNvSpPr txBox="1">
              <a:spLocks noChangeArrowheads="1"/>
            </p:cNvSpPr>
            <p:nvPr/>
          </p:nvSpPr>
          <p:spPr bwMode="auto">
            <a:xfrm>
              <a:off x="1628747" y="4280420"/>
              <a:ext cx="31304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1800" dirty="0"/>
                <a:t>3</a:t>
              </a:r>
              <a:endParaRPr lang="en-US" altLang="en-US" sz="1800" dirty="0"/>
            </a:p>
          </p:txBody>
        </p:sp>
      </p:grpSp>
      <p:grpSp>
        <p:nvGrpSpPr>
          <p:cNvPr id="277" name="Group 61440"/>
          <p:cNvGrpSpPr/>
          <p:nvPr/>
        </p:nvGrpSpPr>
        <p:grpSpPr bwMode="auto">
          <a:xfrm>
            <a:off x="6589730" y="5116123"/>
            <a:ext cx="313033" cy="368300"/>
            <a:chOff x="1624009" y="4280420"/>
            <a:chExt cx="313044" cy="369332"/>
          </a:xfrm>
        </p:grpSpPr>
        <p:sp>
          <p:nvSpPr>
            <p:cNvPr id="278" name="Oval 486"/>
            <p:cNvSpPr>
              <a:spLocks noChangeArrowheads="1"/>
            </p:cNvSpPr>
            <p:nvPr/>
          </p:nvSpPr>
          <p:spPr bwMode="auto">
            <a:xfrm>
              <a:off x="1628337" y="4321838"/>
              <a:ext cx="303707" cy="303707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  <a:round/>
            </a:ln>
          </p:spPr>
          <p:txBody>
            <a:bodyPr wrap="none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79" name="TextBox 487"/>
            <p:cNvSpPr txBox="1">
              <a:spLocks noChangeArrowheads="1"/>
            </p:cNvSpPr>
            <p:nvPr/>
          </p:nvSpPr>
          <p:spPr bwMode="auto">
            <a:xfrm>
              <a:off x="1624009" y="4280420"/>
              <a:ext cx="31304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1800" dirty="0"/>
                <a:t>4</a:t>
              </a:r>
              <a:endParaRPr lang="en-US" altLang="en-US" sz="1800" dirty="0"/>
            </a:p>
          </p:txBody>
        </p:sp>
      </p:grpSp>
      <p:sp>
        <p:nvSpPr>
          <p:cNvPr id="280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9" grpId="0"/>
      <p:bldP spid="602" grpId="0"/>
      <p:bldP spid="607" grpId="0"/>
      <p:bldP spid="608" grpId="0" animBg="1"/>
      <p:bldP spid="6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What </a:t>
            </a:r>
            <a:r>
              <a:rPr lang="en-US" altLang="en-US" dirty="0">
                <a:ea typeface="MS PGothic" panose="020B0600070205080204" pitchFamily="34" charset="-128"/>
              </a:rPr>
              <a:t>t</a:t>
            </a:r>
            <a:r>
              <a:rPr lang="en-US" altLang="en-US" sz="4400" dirty="0">
                <a:ea typeface="MS PGothic" panose="020B0600070205080204" pitchFamily="34" charset="-128"/>
              </a:rPr>
              <a:t>ransport </a:t>
            </a:r>
            <a:r>
              <a:rPr lang="en-US" altLang="en-US" dirty="0">
                <a:ea typeface="MS PGothic" panose="020B0600070205080204" pitchFamily="34" charset="-128"/>
              </a:rPr>
              <a:t>s</a:t>
            </a:r>
            <a:r>
              <a:rPr lang="en-US" altLang="en-US" sz="4400" dirty="0">
                <a:ea typeface="MS PGothic" panose="020B0600070205080204" pitchFamily="34" charset="-128"/>
              </a:rPr>
              <a:t>ervice does an </a:t>
            </a:r>
            <a:r>
              <a:rPr lang="en-US" altLang="en-US" dirty="0">
                <a:ea typeface="MS PGothic" panose="020B0600070205080204" pitchFamily="34" charset="-128"/>
              </a:rPr>
              <a:t>a</a:t>
            </a:r>
            <a:r>
              <a:rPr lang="en-US" altLang="en-US" sz="4400" dirty="0">
                <a:ea typeface="MS PGothic" panose="020B0600070205080204" pitchFamily="34" charset="-128"/>
              </a:rPr>
              <a:t>pp need?</a:t>
            </a:r>
            <a:endParaRPr lang="en-US" sz="4400" dirty="0"/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>
          <a:xfrm>
            <a:off x="676025" y="1406872"/>
            <a:ext cx="4972505" cy="27971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3680" marR="0" lvl="0" indent="-219075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charset="0"/>
              <a:buNone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integrity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33680" marR="0" lvl="0" indent="-219075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some apps (e.g., file transfer, web transactions) require 100% reliable data transfer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33680" marR="0" lvl="0" indent="-23368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other apps (e.g., audio) can tolerate some loss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4"/>
          <p:cNvSpPr txBox="1">
            <a:spLocks noChangeArrowheads="1"/>
          </p:cNvSpPr>
          <p:nvPr/>
        </p:nvSpPr>
        <p:spPr>
          <a:xfrm>
            <a:off x="544999" y="4365808"/>
            <a:ext cx="5572612" cy="2443163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timing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some apps (e.g., Internet telephony, interactive games) require low delay to be “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effective”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" name="Rectangle 5"/>
          <p:cNvSpPr>
            <a:spLocks noChangeArrowheads="1"/>
          </p:cNvSpPr>
          <p:nvPr/>
        </p:nvSpPr>
        <p:spPr bwMode="auto">
          <a:xfrm>
            <a:off x="6586691" y="1377376"/>
            <a:ext cx="4972505" cy="336232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throughput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some apps (e.g., multimedia) require minimum amount of throughput to be “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effective”</a:t>
            </a:r>
            <a:endParaRPr kumimoji="0" lang="en-US" altLang="ja-JP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other apps (“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elastic apps”) make use of whatever throughput they get 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3" name="Rectangle 5"/>
          <p:cNvSpPr>
            <a:spLocks noChangeArrowheads="1"/>
          </p:cNvSpPr>
          <p:nvPr/>
        </p:nvSpPr>
        <p:spPr bwMode="auto">
          <a:xfrm>
            <a:off x="6640666" y="4830189"/>
            <a:ext cx="4533593" cy="1271587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security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encryption, data integrity, …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 fontScale="90000"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Transport </a:t>
            </a:r>
            <a:r>
              <a:rPr lang="en-US" altLang="en-US" dirty="0">
                <a:ea typeface="MS PGothic" panose="020B0600070205080204" pitchFamily="34" charset="-128"/>
              </a:rPr>
              <a:t>s</a:t>
            </a:r>
            <a:r>
              <a:rPr lang="en-US" altLang="en-US" sz="4400" dirty="0">
                <a:ea typeface="MS PGothic" panose="020B0600070205080204" pitchFamily="34" charset="-128"/>
              </a:rPr>
              <a:t>ervice </a:t>
            </a:r>
            <a:r>
              <a:rPr lang="en-US" altLang="en-US" dirty="0">
                <a:ea typeface="MS PGothic" panose="020B0600070205080204" pitchFamily="34" charset="-128"/>
              </a:rPr>
              <a:t>r</a:t>
            </a:r>
            <a:r>
              <a:rPr lang="en-US" altLang="en-US" sz="4400" dirty="0">
                <a:ea typeface="MS PGothic" panose="020B0600070205080204" pitchFamily="34" charset="-128"/>
              </a:rPr>
              <a:t>equirements: common apps</a:t>
            </a:r>
            <a:endParaRPr lang="en-US" sz="4400" dirty="0"/>
          </a:p>
        </p:txBody>
      </p:sp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114330" y="1536174"/>
            <a:ext cx="3479735" cy="4722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application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file transfer/download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e-mail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Web documents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real-time audio/video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streaming audio/video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interactive games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text messaging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" name="Text Box 4"/>
          <p:cNvSpPr txBox="1">
            <a:spLocks noChangeArrowheads="1"/>
          </p:cNvSpPr>
          <p:nvPr/>
        </p:nvSpPr>
        <p:spPr bwMode="auto">
          <a:xfrm>
            <a:off x="3947968" y="1539349"/>
            <a:ext cx="2009076" cy="4722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data loss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no loss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no loss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no loss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loss-tolerant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loss-tolerant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loss-tolerant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no loss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5991692" y="1537762"/>
            <a:ext cx="3025344" cy="4722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throughput</a:t>
            </a:r>
            <a:endParaRPr kumimoji="0" lang="en-US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elastic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elastic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elastic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audio: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5Kbps-1Mbps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video: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10Kbps-5Mbps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same as above 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Kbps+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elastic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6" name="Text Box 6"/>
          <p:cNvSpPr txBox="1">
            <a:spLocks noChangeArrowheads="1"/>
          </p:cNvSpPr>
          <p:nvPr/>
        </p:nvSpPr>
        <p:spPr bwMode="auto">
          <a:xfrm>
            <a:off x="9439064" y="1585760"/>
            <a:ext cx="2936433" cy="4722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time sensitive?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no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no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no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yes, 10’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 </a:t>
            </a:r>
            <a:r>
              <a:rPr kumimoji="0" lang="en-US" altLang="ja-JP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msec</a:t>
            </a:r>
            <a:endParaRPr kumimoji="0" lang="en-US" altLang="ja-JP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yes, few secs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yes, 10’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 </a:t>
            </a:r>
            <a:r>
              <a:rPr kumimoji="0" lang="en-US" altLang="ja-JP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msec</a:t>
            </a:r>
            <a:endParaRPr kumimoji="0" lang="en-US" altLang="ja-JP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yes and no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1931843" y="2115070"/>
            <a:ext cx="9382448" cy="0"/>
          </a:xfrm>
          <a:prstGeom prst="line">
            <a:avLst/>
          </a:prstGeom>
          <a:ln w="31750">
            <a:solidFill>
              <a:srgbClr val="0000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1939865" y="2900516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1939865" y="3426882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939865" y="3871968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943100" y="4810618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943876" y="5263991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943876" y="5745521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Internet </a:t>
            </a:r>
            <a:r>
              <a:rPr lang="en-US" altLang="en-US" dirty="0">
                <a:ea typeface="MS PGothic" panose="020B0600070205080204" pitchFamily="34" charset="-128"/>
              </a:rPr>
              <a:t>t</a:t>
            </a:r>
            <a:r>
              <a:rPr lang="en-US" altLang="en-US" sz="4400" dirty="0">
                <a:ea typeface="MS PGothic" panose="020B0600070205080204" pitchFamily="34" charset="-128"/>
              </a:rPr>
              <a:t>ransport protocols services</a:t>
            </a:r>
            <a:endParaRPr lang="en-US" sz="4400" dirty="0"/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753320" y="1383910"/>
            <a:ext cx="6016137" cy="49530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TCP service:</a:t>
            </a:r>
            <a:endParaRPr kumimoji="0" lang="en-US" altLang="en-US" sz="3200" b="0" i="1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reliable transport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between sending and receiving process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flow control: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sender won’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 overwhelm receiver </a:t>
            </a:r>
            <a:endParaRPr kumimoji="0" lang="en-US" altLang="ja-JP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congestion control: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y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when network overloaded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connection-oriented: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setup required between client and server processes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r>
              <a:rPr lang="en-US" altLang="en-US" i="1" dirty="0">
                <a:solidFill>
                  <a:srgbClr val="C00000"/>
                </a:solidFill>
                <a:ea typeface="MS PGothic" panose="020B0600070205080204" pitchFamily="34" charset="-128"/>
              </a:rPr>
              <a:t>does not provide:</a:t>
            </a:r>
            <a:r>
              <a:rPr lang="en-US" altLang="en-US" dirty="0">
                <a:solidFill>
                  <a:srgbClr val="C00000"/>
                </a:solidFill>
                <a:ea typeface="MS PGothic" panose="020B0600070205080204" pitchFamily="34" charset="-128"/>
              </a:rPr>
              <a:t> </a:t>
            </a:r>
            <a:r>
              <a:rPr lang="en-US" altLang="en-US" dirty="0">
                <a:solidFill>
                  <a:prstClr val="black"/>
                </a:solidFill>
                <a:ea typeface="MS PGothic" panose="020B0600070205080204" pitchFamily="34" charset="-128"/>
              </a:rPr>
              <a:t>timing, minimum throughput guarantee, security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75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" name="Rectangle 4"/>
          <p:cNvSpPr txBox="1">
            <a:spLocks noChangeArrowheads="1"/>
          </p:cNvSpPr>
          <p:nvPr/>
        </p:nvSpPr>
        <p:spPr>
          <a:xfrm>
            <a:off x="6924091" y="1395634"/>
            <a:ext cx="5038725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lvl="0" indent="-33845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charset="0"/>
              <a:buNone/>
              <a:defRPr/>
            </a:pP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UDP service:</a:t>
            </a:r>
            <a:endParaRPr kumimoji="0" lang="en-US" sz="3200" b="0" i="1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33680" marR="0" lvl="0" indent="-23368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unreliable data transfer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between sending and receiving process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33680" marR="0" lvl="0" indent="-23368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not provide: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reliability, flow control, congestion control, timing, throughput guarantee, security, or connection setup.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4"/>
          <p:cNvSpPr txBox="1">
            <a:spLocks noChangeArrowheads="1"/>
          </p:cNvSpPr>
          <p:nvPr/>
        </p:nvSpPr>
        <p:spPr>
          <a:xfrm>
            <a:off x="7316721" y="5388865"/>
            <a:ext cx="3651156" cy="1259644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charset="0"/>
              <a:buNone/>
              <a:defRPr/>
            </a:pPr>
            <a:r>
              <a:rPr kumimoji="0" lang="en-US" sz="2800" b="0" i="0" u="sng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why bother? 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is there a UDP?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uiExpand="1" build="p"/>
      <p:bldP spid="18" grpId="0" uiExpand="1" build="p"/>
      <p:bldP spid="1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Internet applications, and transport protocols</a:t>
            </a:r>
            <a:endParaRPr lang="en-US" sz="4400" dirty="0"/>
          </a:p>
        </p:txBody>
      </p:sp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114330" y="1536174"/>
            <a:ext cx="3479735" cy="4248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application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file transfer/download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e-mail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Web documents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Internet telephony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streaming audio/video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interactive games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1931843" y="2115070"/>
            <a:ext cx="9382448" cy="0"/>
          </a:xfrm>
          <a:prstGeom prst="line">
            <a:avLst/>
          </a:prstGeom>
          <a:ln w="31750">
            <a:solidFill>
              <a:srgbClr val="0000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1939865" y="2900516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1939865" y="3426882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939865" y="3871968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943100" y="4810618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943876" y="5263991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943876" y="5745521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4375021" y="1113609"/>
            <a:ext cx="4019427" cy="51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application</a:t>
            </a:r>
            <a:endParaRPr kumimoji="0" lang="en-US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layer protocol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FTP [RFC 959]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SMTP [RFC 5321]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HTTP 1.1 [RFC 7320]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SIP [RFC 3261], RTP [RFC 3550], or proprietary HTTP [RFC 7320], DASH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WOW, FPS (proprietary) </a:t>
            </a:r>
            <a:b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</a:b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9" name="Text Box 3"/>
          <p:cNvSpPr txBox="1">
            <a:spLocks noChangeArrowheads="1"/>
          </p:cNvSpPr>
          <p:nvPr/>
        </p:nvSpPr>
        <p:spPr bwMode="auto">
          <a:xfrm>
            <a:off x="8407541" y="1566040"/>
            <a:ext cx="2914772" cy="4248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transport protocol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TCP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TCP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TCP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TCP or UDP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TCP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UDP or TCP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solidFill>
                  <a:srgbClr val="0000A8"/>
                </a:solidFill>
                <a:ea typeface="MS PGothic" panose="020B0600070205080204" pitchFamily="34" charset="-128"/>
              </a:rPr>
              <a:t>Securing TCP</a:t>
            </a:r>
            <a:endParaRPr lang="en-US" sz="4400" dirty="0">
              <a:solidFill>
                <a:srgbClr val="0000A8"/>
              </a:solidFill>
            </a:endParaRPr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753320" y="1383910"/>
            <a:ext cx="5957195" cy="49530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330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Vanilla TCP &amp; UDP sockets: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9250" marR="0" lvl="0" indent="-21907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encryption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9250" marR="0" lvl="0" indent="-21907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cleartext passwords sent into socket traverse Internet  in cleartext (!)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Transport Layer Security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(TLS) 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00A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9250" marR="0" lvl="0" indent="-21907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provides encrypted TCP connections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9250" marR="0" lvl="0" indent="-21907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integrity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9250" marR="0" lvl="0" indent="-21907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end-point authenticatio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" name="Rectangle 4"/>
          <p:cNvSpPr txBox="1">
            <a:spLocks noChangeArrowheads="1"/>
          </p:cNvSpPr>
          <p:nvPr/>
        </p:nvSpPr>
        <p:spPr>
          <a:xfrm>
            <a:off x="7115815" y="1395634"/>
            <a:ext cx="4514589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22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2228B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TSL implemented in application layer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22228B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apps use TSL libraries, that use 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TCP in turn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22228B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233680" marR="0" lvl="1" indent="-23368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cleartext sent into “socket”  traverse Internet 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encrypted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233680" marR="0" lvl="1" indent="-23368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more: Chapter 8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uiExpand="1" build="p"/>
      <p:bldP spid="1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/>
          <a:lstStyle/>
          <a:p>
            <a:r>
              <a:rPr lang="en-US" altLang="en-US" dirty="0">
                <a:cs typeface="Calibri" panose="020F0502020204030204" pitchFamily="34" charset="0"/>
              </a:rPr>
              <a:t>Application layer: overview</a:t>
            </a:r>
            <a:endParaRPr lang="en-US" dirty="0"/>
          </a:p>
        </p:txBody>
      </p:sp>
      <p:sp>
        <p:nvSpPr>
          <p:cNvPr id="10" name="Content Placeholder 3"/>
          <p:cNvSpPr txBox="1"/>
          <p:nvPr/>
        </p:nvSpPr>
        <p:spPr>
          <a:xfrm>
            <a:off x="809242" y="1870563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1955" indent="-401955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Principles of network applications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1955" indent="-401955">
              <a:defRPr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Web and HTTP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1955" indent="-401955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E-mail, SMTP, IMAP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1955" indent="-401955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Domain Name System DNS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  <p:sp>
        <p:nvSpPr>
          <p:cNvPr id="11" name="Rectangle 4"/>
          <p:cNvSpPr txBox="1">
            <a:spLocks noChangeArrowheads="1"/>
          </p:cNvSpPr>
          <p:nvPr/>
        </p:nvSpPr>
        <p:spPr>
          <a:xfrm>
            <a:off x="6557554" y="1422888"/>
            <a:ext cx="5405262" cy="4799013"/>
          </a:xfrm>
          <a:prstGeom prst="rect">
            <a:avLst/>
          </a:prstGeom>
        </p:spPr>
        <p:txBody>
          <a:bodyPr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</a:rPr>
              <a:t>P2P applications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</a:endParaRPr>
          </a:p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</a:rPr>
              <a:t>video streaming and content distribution networks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</a:endParaRPr>
          </a:p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</a:rPr>
              <a:t>socket programming with UDP and TCP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</a:endParaRPr>
          </a:p>
          <a:p>
            <a:pPr>
              <a:buFont typeface="Wingdings" panose="05000000000000000000" pitchFamily="2" charset="2"/>
              <a:buNone/>
            </a:pPr>
            <a:endParaRPr lang="en-US" altLang="en-US" sz="2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pic>
        <p:nvPicPr>
          <p:cNvPr id="8" name="Picture 7" descr="Kurose&amp;Ross 8th edition phot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57391" y="4125913"/>
            <a:ext cx="3087757" cy="2315818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Web and HTTP</a:t>
            </a:r>
            <a:endParaRPr lang="en-US" sz="4400" dirty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669395" y="1559756"/>
            <a:ext cx="10774192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First, a quick review…</a:t>
            </a:r>
            <a:endParaRPr kumimoji="0" lang="en-US" altLang="en-US" sz="32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0" indent="-330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web page consists of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objects,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each of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which can be stored on different Web servers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0" indent="-330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object can be HTML file, JPEG image, Java applet, audio file,…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0" indent="-330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web page consists of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base HTML-file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which includes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several referenced objects, each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addressable by a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URL,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e.g.,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13" name="Group 10"/>
          <p:cNvGrpSpPr/>
          <p:nvPr/>
        </p:nvGrpSpPr>
        <p:grpSpPr bwMode="auto">
          <a:xfrm>
            <a:off x="2463366" y="4853073"/>
            <a:ext cx="6835775" cy="1144588"/>
            <a:chOff x="788" y="2955"/>
            <a:chExt cx="4306" cy="721"/>
          </a:xfrm>
        </p:grpSpPr>
        <p:sp>
          <p:nvSpPr>
            <p:cNvPr id="14" name="Text Box 5"/>
            <p:cNvSpPr txBox="1">
              <a:spLocks noChangeArrowheads="1"/>
            </p:cNvSpPr>
            <p:nvPr/>
          </p:nvSpPr>
          <p:spPr bwMode="auto">
            <a:xfrm>
              <a:off x="788" y="2955"/>
              <a:ext cx="4188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urier New" panose="02070309020205020404" pitchFamily="49" charset="0"/>
                  <a:ea typeface="MS PGothic" panose="020B0600070205080204" pitchFamily="34" charset="-128"/>
                  <a:cs typeface="+mn-cs"/>
                </a:rPr>
                <a:t>www.someschool.edu</a:t>
              </a: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urier New" panose="02070309020205020404" pitchFamily="49" charset="0"/>
                  <a:ea typeface="MS PGothic" panose="020B0600070205080204" pitchFamily="34" charset="-128"/>
                  <a:cs typeface="+mn-cs"/>
                </a:rPr>
                <a:t>/</a:t>
              </a:r>
              <a:r>
                <a:rPr kumimoji="0" lang="en-US" alt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urier New" panose="02070309020205020404" pitchFamily="49" charset="0"/>
                  <a:ea typeface="MS PGothic" panose="020B0600070205080204" pitchFamily="34" charset="-128"/>
                  <a:cs typeface="+mn-cs"/>
                </a:rPr>
                <a:t>someDept</a:t>
              </a: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urier New" panose="02070309020205020404" pitchFamily="49" charset="0"/>
                  <a:ea typeface="MS PGothic" panose="020B0600070205080204" pitchFamily="34" charset="-128"/>
                  <a:cs typeface="+mn-cs"/>
                </a:rPr>
                <a:t>/</a:t>
              </a:r>
              <a:r>
                <a:rPr kumimoji="0" lang="en-US" alt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urier New" panose="02070309020205020404" pitchFamily="49" charset="0"/>
                  <a:ea typeface="MS PGothic" panose="020B0600070205080204" pitchFamily="34" charset="-128"/>
                  <a:cs typeface="+mn-cs"/>
                </a:rPr>
                <a:t>pic.gif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" name="AutoShape 6"/>
            <p:cNvSpPr/>
            <p:nvPr/>
          </p:nvSpPr>
          <p:spPr bwMode="auto">
            <a:xfrm rot="-5400000">
              <a:off x="1821" y="2281"/>
              <a:ext cx="57" cy="2083"/>
            </a:xfrm>
            <a:prstGeom prst="leftBrace">
              <a:avLst>
                <a:gd name="adj1" fmla="val 304532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eaVert"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mic Sans MS" panose="030F0702030302020204" pitchFamily="66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" name="AutoShape 7"/>
            <p:cNvSpPr/>
            <p:nvPr/>
          </p:nvSpPr>
          <p:spPr bwMode="auto">
            <a:xfrm rot="-5400000">
              <a:off x="4024" y="2277"/>
              <a:ext cx="57" cy="2083"/>
            </a:xfrm>
            <a:prstGeom prst="leftBrace">
              <a:avLst>
                <a:gd name="adj1" fmla="val 304532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eaVert"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mic Sans MS" panose="030F0702030302020204" pitchFamily="66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7" name="Text Box 8"/>
            <p:cNvSpPr txBox="1">
              <a:spLocks noChangeArrowheads="1"/>
            </p:cNvSpPr>
            <p:nvPr/>
          </p:nvSpPr>
          <p:spPr bwMode="auto">
            <a:xfrm>
              <a:off x="1389" y="3388"/>
              <a:ext cx="101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host name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8" name="Text Box 9"/>
            <p:cNvSpPr txBox="1">
              <a:spLocks noChangeArrowheads="1"/>
            </p:cNvSpPr>
            <p:nvPr/>
          </p:nvSpPr>
          <p:spPr bwMode="auto">
            <a:xfrm>
              <a:off x="3485" y="3338"/>
              <a:ext cx="102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path</a:t>
              </a:r>
              <a:r>
                <a: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  <a:cs typeface="+mn-cs"/>
                </a:rPr>
                <a:t> </a:t>
              </a:r>
              <a:r>
                <a: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name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10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HTTP overview</a:t>
            </a:r>
            <a:endParaRPr lang="en-US" sz="4400" dirty="0"/>
          </a:p>
        </p:txBody>
      </p:sp>
      <p:sp>
        <p:nvSpPr>
          <p:cNvPr id="71" name="Rectangle 3"/>
          <p:cNvSpPr txBox="1">
            <a:spLocks noChangeArrowheads="1"/>
          </p:cNvSpPr>
          <p:nvPr/>
        </p:nvSpPr>
        <p:spPr bwMode="auto">
          <a:xfrm>
            <a:off x="791849" y="1608374"/>
            <a:ext cx="5988172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7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HTTP: hypertext transfer protocol</a:t>
            </a:r>
            <a:endParaRPr kumimoji="0" lang="en-US" altLang="en-US" sz="3200" b="0" i="0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7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Web’</a:t>
            </a:r>
            <a:r>
              <a:rPr kumimoji="0" lang="en-US" altLang="ja-JP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s application-layer protocol</a:t>
            </a:r>
            <a:endParaRPr kumimoji="0" lang="en-US" altLang="ja-JP" sz="3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7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client/server model:</a:t>
            </a:r>
            <a:endParaRPr kumimoji="0" lang="en-US" altLang="en-US" sz="3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685800" marR="0" lvl="1" indent="-22860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client</a:t>
            </a:r>
            <a:r>
              <a:rPr kumimoji="0" lang="en-US" altLang="en-US" sz="2800" b="0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:</a:t>
            </a: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browser that requests, receives, (using HTTP protocol) and </a:t>
            </a:r>
            <a:r>
              <a:rPr kumimoji="0" lang="ja-JP" altLang="en-US" sz="2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“</a:t>
            </a:r>
            <a:r>
              <a: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displays</a:t>
            </a:r>
            <a:r>
              <a:rPr kumimoji="0" lang="ja-JP" altLang="en-US" sz="2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”</a:t>
            </a:r>
            <a:r>
              <a: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Web objects </a:t>
            </a:r>
            <a:endParaRPr kumimoji="0" lang="en-US" altLang="ja-JP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685800" marR="0" lvl="1" indent="-22860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server:</a:t>
            </a: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Web server sends (using HTTP protocol) objects in response to requests</a:t>
            </a:r>
            <a:endParaRPr kumimoji="0" lang="en-US" altLang="en-US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7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None/>
              <a:defRPr/>
            </a:pPr>
            <a:endParaRPr kumimoji="0" lang="en-US" altLang="en-US" sz="3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grpSp>
        <p:nvGrpSpPr>
          <p:cNvPr id="75" name="Group 35"/>
          <p:cNvGrpSpPr/>
          <p:nvPr/>
        </p:nvGrpSpPr>
        <p:grpSpPr bwMode="auto">
          <a:xfrm>
            <a:off x="8129954" y="2391117"/>
            <a:ext cx="2101850" cy="946150"/>
            <a:chOff x="3640" y="1346"/>
            <a:chExt cx="1324" cy="596"/>
          </a:xfrm>
        </p:grpSpPr>
        <p:sp>
          <p:nvSpPr>
            <p:cNvPr id="76" name="Line 19"/>
            <p:cNvSpPr>
              <a:spLocks noChangeShapeType="1"/>
            </p:cNvSpPr>
            <p:nvPr/>
          </p:nvSpPr>
          <p:spPr bwMode="auto">
            <a:xfrm>
              <a:off x="3640" y="1346"/>
              <a:ext cx="1324" cy="596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77" name="Text Box 24"/>
            <p:cNvSpPr txBox="1">
              <a:spLocks noChangeArrowheads="1"/>
            </p:cNvSpPr>
            <p:nvPr/>
          </p:nvSpPr>
          <p:spPr bwMode="auto">
            <a:xfrm rot="1422049">
              <a:off x="3860" y="1445"/>
              <a:ext cx="91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HTTP request</a:t>
              </a:r>
              <a:endPara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78" name="Group 36"/>
          <p:cNvGrpSpPr/>
          <p:nvPr/>
        </p:nvGrpSpPr>
        <p:grpSpPr bwMode="auto">
          <a:xfrm>
            <a:off x="8241079" y="2599080"/>
            <a:ext cx="1971675" cy="904875"/>
            <a:chOff x="4141" y="394"/>
            <a:chExt cx="1242" cy="570"/>
          </a:xfrm>
        </p:grpSpPr>
        <p:sp>
          <p:nvSpPr>
            <p:cNvPr id="79" name="Line 20"/>
            <p:cNvSpPr>
              <a:spLocks noChangeShapeType="1"/>
            </p:cNvSpPr>
            <p:nvPr/>
          </p:nvSpPr>
          <p:spPr bwMode="auto">
            <a:xfrm flipH="1" flipV="1">
              <a:off x="4141" y="394"/>
              <a:ext cx="1242" cy="570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0" name="Text Box 26"/>
            <p:cNvSpPr txBox="1">
              <a:spLocks noChangeArrowheads="1"/>
            </p:cNvSpPr>
            <p:nvPr/>
          </p:nvSpPr>
          <p:spPr bwMode="auto">
            <a:xfrm rot="1411598">
              <a:off x="4304" y="706"/>
              <a:ext cx="1011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HTTP response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81" name="Group 37"/>
          <p:cNvGrpSpPr/>
          <p:nvPr/>
        </p:nvGrpSpPr>
        <p:grpSpPr bwMode="auto">
          <a:xfrm rot="-3183056">
            <a:off x="8106142" y="3884955"/>
            <a:ext cx="2101850" cy="946150"/>
            <a:chOff x="3640" y="1346"/>
            <a:chExt cx="1324" cy="596"/>
          </a:xfrm>
        </p:grpSpPr>
        <p:sp>
          <p:nvSpPr>
            <p:cNvPr id="82" name="Line 19"/>
            <p:cNvSpPr>
              <a:spLocks noChangeShapeType="1"/>
            </p:cNvSpPr>
            <p:nvPr/>
          </p:nvSpPr>
          <p:spPr bwMode="auto">
            <a:xfrm>
              <a:off x="3640" y="1346"/>
              <a:ext cx="1324" cy="596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3" name="Text Box 24"/>
            <p:cNvSpPr txBox="1">
              <a:spLocks noChangeArrowheads="1"/>
            </p:cNvSpPr>
            <p:nvPr/>
          </p:nvSpPr>
          <p:spPr bwMode="auto">
            <a:xfrm rot="1422049">
              <a:off x="3860" y="1445"/>
              <a:ext cx="91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HTTP request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84" name="Group 40"/>
          <p:cNvGrpSpPr/>
          <p:nvPr/>
        </p:nvGrpSpPr>
        <p:grpSpPr bwMode="auto">
          <a:xfrm rot="-3264937">
            <a:off x="8152179" y="4124667"/>
            <a:ext cx="1971675" cy="904875"/>
            <a:chOff x="4141" y="394"/>
            <a:chExt cx="1242" cy="570"/>
          </a:xfrm>
        </p:grpSpPr>
        <p:sp>
          <p:nvSpPr>
            <p:cNvPr id="85" name="Line 20"/>
            <p:cNvSpPr>
              <a:spLocks noChangeShapeType="1"/>
            </p:cNvSpPr>
            <p:nvPr/>
          </p:nvSpPr>
          <p:spPr bwMode="auto">
            <a:xfrm flipH="1" flipV="1">
              <a:off x="4141" y="394"/>
              <a:ext cx="1242" cy="570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6" name="Text Box 26"/>
            <p:cNvSpPr txBox="1">
              <a:spLocks noChangeArrowheads="1"/>
            </p:cNvSpPr>
            <p:nvPr/>
          </p:nvSpPr>
          <p:spPr bwMode="auto">
            <a:xfrm rot="1411598">
              <a:off x="4304" y="706"/>
              <a:ext cx="1011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HTTP response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7046475" y="4540592"/>
            <a:ext cx="2210665" cy="1578194"/>
            <a:chOff x="7046475" y="4540592"/>
            <a:chExt cx="2210665" cy="1578194"/>
          </a:xfrm>
        </p:grpSpPr>
        <p:sp>
          <p:nvSpPr>
            <p:cNvPr id="74" name="Text Box 23"/>
            <p:cNvSpPr txBox="1">
              <a:spLocks noChangeArrowheads="1"/>
            </p:cNvSpPr>
            <p:nvPr/>
          </p:nvSpPr>
          <p:spPr bwMode="auto">
            <a:xfrm>
              <a:off x="7046475" y="5472455"/>
              <a:ext cx="2210665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iPhone running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Safari browser</a:t>
              </a:r>
              <a:endParaRPr kumimoji="0" lang="en-US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pic>
          <p:nvPicPr>
            <p:cNvPr id="87" name="Picture 43" descr="iphone_stylized_small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44179" y="4540592"/>
              <a:ext cx="382588" cy="917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" name="Group 1"/>
          <p:cNvGrpSpPr/>
          <p:nvPr/>
        </p:nvGrpSpPr>
        <p:grpSpPr>
          <a:xfrm>
            <a:off x="6584832" y="1722780"/>
            <a:ext cx="2270564" cy="1610628"/>
            <a:chOff x="6584832" y="1722780"/>
            <a:chExt cx="2270564" cy="1610628"/>
          </a:xfrm>
        </p:grpSpPr>
        <p:sp>
          <p:nvSpPr>
            <p:cNvPr id="72" name="Text Box 7"/>
            <p:cNvSpPr txBox="1">
              <a:spLocks noChangeArrowheads="1"/>
            </p:cNvSpPr>
            <p:nvPr/>
          </p:nvSpPr>
          <p:spPr bwMode="auto">
            <a:xfrm>
              <a:off x="6584832" y="2687077"/>
              <a:ext cx="2270564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PC running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Firefox browser</a:t>
              </a:r>
              <a:endParaRPr kumimoji="0" lang="en-US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88" name="Group 44"/>
            <p:cNvGrpSpPr/>
            <p:nvPr/>
          </p:nvGrpSpPr>
          <p:grpSpPr bwMode="auto">
            <a:xfrm>
              <a:off x="7109192" y="1722780"/>
              <a:ext cx="1066800" cy="1079500"/>
              <a:chOff x="-44" y="1473"/>
              <a:chExt cx="981" cy="1105"/>
            </a:xfrm>
          </p:grpSpPr>
          <p:pic>
            <p:nvPicPr>
              <p:cNvPr id="89" name="Picture 45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0" name="Freeform 46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</p:grpSp>
      <p:grpSp>
        <p:nvGrpSpPr>
          <p:cNvPr id="3" name="Group 2"/>
          <p:cNvGrpSpPr/>
          <p:nvPr/>
        </p:nvGrpSpPr>
        <p:grpSpPr>
          <a:xfrm>
            <a:off x="9655810" y="2888005"/>
            <a:ext cx="2414547" cy="2197950"/>
            <a:chOff x="9655810" y="2888005"/>
            <a:chExt cx="2414547" cy="2197950"/>
          </a:xfrm>
        </p:grpSpPr>
        <p:sp>
          <p:nvSpPr>
            <p:cNvPr id="73" name="Text Box 9"/>
            <p:cNvSpPr txBox="1">
              <a:spLocks noChangeArrowheads="1"/>
            </p:cNvSpPr>
            <p:nvPr/>
          </p:nvSpPr>
          <p:spPr bwMode="auto">
            <a:xfrm>
              <a:off x="9655810" y="4162625"/>
              <a:ext cx="2414547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server running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Apache Web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server</a:t>
              </a:r>
              <a:endParaRPr kumimoji="0" lang="en-US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91" name="Group 47"/>
            <p:cNvGrpSpPr/>
            <p:nvPr/>
          </p:nvGrpSpPr>
          <p:grpSpPr bwMode="auto">
            <a:xfrm>
              <a:off x="10230217" y="2888005"/>
              <a:ext cx="695325" cy="1282700"/>
              <a:chOff x="4140" y="429"/>
              <a:chExt cx="1425" cy="2396"/>
            </a:xfrm>
          </p:grpSpPr>
          <p:sp>
            <p:nvSpPr>
              <p:cNvPr id="92" name="Freeform 48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93" name="Rectangle 49"/>
              <p:cNvSpPr>
                <a:spLocks noChangeArrowheads="1"/>
              </p:cNvSpPr>
              <p:nvPr/>
            </p:nvSpPr>
            <p:spPr bwMode="auto">
              <a:xfrm>
                <a:off x="4205" y="429"/>
                <a:ext cx="1048" cy="2283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94" name="Freeform 50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95" name="Freeform 51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96" name="Rectangle 52"/>
              <p:cNvSpPr>
                <a:spLocks noChangeArrowheads="1"/>
              </p:cNvSpPr>
              <p:nvPr/>
            </p:nvSpPr>
            <p:spPr bwMode="auto">
              <a:xfrm>
                <a:off x="4212" y="693"/>
                <a:ext cx="595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97" name="Group 53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122" name="AutoShape 54"/>
                <p:cNvSpPr>
                  <a:spLocks noChangeArrowheads="1"/>
                </p:cNvSpPr>
                <p:nvPr/>
              </p:nvSpPr>
              <p:spPr bwMode="auto">
                <a:xfrm>
                  <a:off x="613" y="2569"/>
                  <a:ext cx="727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23" name="AutoShape 55"/>
                <p:cNvSpPr>
                  <a:spLocks noChangeArrowheads="1"/>
                </p:cNvSpPr>
                <p:nvPr/>
              </p:nvSpPr>
              <p:spPr bwMode="auto">
                <a:xfrm>
                  <a:off x="629" y="2586"/>
                  <a:ext cx="694" cy="9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98" name="Rectangle 56"/>
              <p:cNvSpPr>
                <a:spLocks noChangeArrowheads="1"/>
              </p:cNvSpPr>
              <p:nvPr/>
            </p:nvSpPr>
            <p:spPr bwMode="auto">
              <a:xfrm>
                <a:off x="4225" y="1019"/>
                <a:ext cx="595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99" name="Group 57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120" name="AutoShape 58"/>
                <p:cNvSpPr>
                  <a:spLocks noChangeArrowheads="1"/>
                </p:cNvSpPr>
                <p:nvPr/>
              </p:nvSpPr>
              <p:spPr bwMode="auto">
                <a:xfrm>
                  <a:off x="616" y="2569"/>
                  <a:ext cx="723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21" name="AutoShape 59"/>
                <p:cNvSpPr>
                  <a:spLocks noChangeArrowheads="1"/>
                </p:cNvSpPr>
                <p:nvPr/>
              </p:nvSpPr>
              <p:spPr bwMode="auto">
                <a:xfrm>
                  <a:off x="632" y="2588"/>
                  <a:ext cx="690" cy="102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100" name="Rectangle 60"/>
              <p:cNvSpPr>
                <a:spLocks noChangeArrowheads="1"/>
              </p:cNvSpPr>
              <p:nvPr/>
            </p:nvSpPr>
            <p:spPr bwMode="auto">
              <a:xfrm>
                <a:off x="4218" y="1357"/>
                <a:ext cx="595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01" name="Rectangle 61"/>
              <p:cNvSpPr>
                <a:spLocks noChangeArrowheads="1"/>
              </p:cNvSpPr>
              <p:nvPr/>
            </p:nvSpPr>
            <p:spPr bwMode="auto">
              <a:xfrm>
                <a:off x="4228" y="1654"/>
                <a:ext cx="595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102" name="Group 62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118" name="AutoShape 63"/>
                <p:cNvSpPr>
                  <a:spLocks noChangeArrowheads="1"/>
                </p:cNvSpPr>
                <p:nvPr/>
              </p:nvSpPr>
              <p:spPr bwMode="auto">
                <a:xfrm>
                  <a:off x="614" y="2568"/>
                  <a:ext cx="725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19" name="AutoShape 64"/>
                <p:cNvSpPr>
                  <a:spLocks noChangeArrowheads="1"/>
                </p:cNvSpPr>
                <p:nvPr/>
              </p:nvSpPr>
              <p:spPr bwMode="auto">
                <a:xfrm>
                  <a:off x="631" y="2584"/>
                  <a:ext cx="693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103" name="Freeform 65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104" name="Group 66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116" name="AutoShape 67"/>
                <p:cNvSpPr>
                  <a:spLocks noChangeArrowheads="1"/>
                </p:cNvSpPr>
                <p:nvPr/>
              </p:nvSpPr>
              <p:spPr bwMode="auto">
                <a:xfrm>
                  <a:off x="614" y="2568"/>
                  <a:ext cx="725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17" name="AutoShape 68"/>
                <p:cNvSpPr>
                  <a:spLocks noChangeArrowheads="1"/>
                </p:cNvSpPr>
                <p:nvPr/>
              </p:nvSpPr>
              <p:spPr bwMode="auto">
                <a:xfrm>
                  <a:off x="630" y="2583"/>
                  <a:ext cx="693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105" name="Rectangle 69"/>
              <p:cNvSpPr>
                <a:spLocks noChangeArrowheads="1"/>
              </p:cNvSpPr>
              <p:nvPr/>
            </p:nvSpPr>
            <p:spPr bwMode="auto">
              <a:xfrm>
                <a:off x="5249" y="432"/>
                <a:ext cx="68" cy="2286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06" name="Freeform 70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07" name="Freeform 71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08" name="Oval 72"/>
              <p:cNvSpPr>
                <a:spLocks noChangeArrowheads="1"/>
              </p:cNvSpPr>
              <p:nvPr/>
            </p:nvSpPr>
            <p:spPr bwMode="auto">
              <a:xfrm>
                <a:off x="5516" y="2611"/>
                <a:ext cx="49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09" name="Freeform 73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0" name="AutoShape 74"/>
              <p:cNvSpPr>
                <a:spLocks noChangeArrowheads="1"/>
              </p:cNvSpPr>
              <p:nvPr/>
            </p:nvSpPr>
            <p:spPr bwMode="auto">
              <a:xfrm>
                <a:off x="4140" y="2677"/>
                <a:ext cx="1201" cy="148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1" name="AutoShape 75"/>
              <p:cNvSpPr>
                <a:spLocks noChangeArrowheads="1"/>
              </p:cNvSpPr>
              <p:nvPr/>
            </p:nvSpPr>
            <p:spPr bwMode="auto">
              <a:xfrm>
                <a:off x="4205" y="2712"/>
                <a:ext cx="1070" cy="8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2" name="Oval 76"/>
              <p:cNvSpPr>
                <a:spLocks noChangeArrowheads="1"/>
              </p:cNvSpPr>
              <p:nvPr/>
            </p:nvSpPr>
            <p:spPr bwMode="auto">
              <a:xfrm>
                <a:off x="4309" y="2383"/>
                <a:ext cx="156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3" name="Oval 77"/>
              <p:cNvSpPr>
                <a:spLocks noChangeArrowheads="1"/>
              </p:cNvSpPr>
              <p:nvPr/>
            </p:nvSpPr>
            <p:spPr bwMode="auto">
              <a:xfrm>
                <a:off x="4485" y="2383"/>
                <a:ext cx="163" cy="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114" name="Oval 78"/>
              <p:cNvSpPr>
                <a:spLocks noChangeArrowheads="1"/>
              </p:cNvSpPr>
              <p:nvPr/>
            </p:nvSpPr>
            <p:spPr bwMode="auto">
              <a:xfrm>
                <a:off x="4661" y="2380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5" name="Rectangle 79"/>
              <p:cNvSpPr>
                <a:spLocks noChangeArrowheads="1"/>
              </p:cNvSpPr>
              <p:nvPr/>
            </p:nvSpPr>
            <p:spPr bwMode="auto">
              <a:xfrm>
                <a:off x="5061" y="1835"/>
                <a:ext cx="88" cy="762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</p:grpSp>
      <p:sp>
        <p:nvSpPr>
          <p:cNvPr id="59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Application layer: overview</a:t>
            </a:r>
            <a:endParaRPr lang="en-US" sz="4400" dirty="0"/>
          </a:p>
        </p:txBody>
      </p:sp>
      <p:sp>
        <p:nvSpPr>
          <p:cNvPr id="10" name="Content Placeholder 3"/>
          <p:cNvSpPr txBox="1"/>
          <p:nvPr/>
        </p:nvSpPr>
        <p:spPr>
          <a:xfrm>
            <a:off x="809242" y="1870563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1955" indent="-401955">
              <a:defRPr/>
            </a:pPr>
            <a:r>
              <a:rPr lang="en-US" sz="3200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Principles of network applications</a:t>
            </a:r>
            <a:endParaRPr lang="en-US" sz="3200" dirty="0">
              <a:solidFill>
                <a:srgbClr val="CC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1955" indent="-401955">
              <a:defRPr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Web and HTTP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1955" indent="-401955">
              <a:defRPr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E-mail, SMTP, IMAP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1955" indent="-401955">
              <a:defRPr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The Domain Name System DNS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  <p:sp>
        <p:nvSpPr>
          <p:cNvPr id="11" name="Rectangle 4"/>
          <p:cNvSpPr txBox="1">
            <a:spLocks noChangeArrowheads="1"/>
          </p:cNvSpPr>
          <p:nvPr/>
        </p:nvSpPr>
        <p:spPr>
          <a:xfrm>
            <a:off x="6557554" y="1422888"/>
            <a:ext cx="5405262" cy="4799013"/>
          </a:xfrm>
          <a:prstGeom prst="rect">
            <a:avLst/>
          </a:prstGeom>
        </p:spPr>
        <p:txBody>
          <a:bodyPr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9250" indent="-349250"/>
            <a:r>
              <a:rPr lang="en-US" altLang="en-US" sz="3200" dirty="0">
                <a:ea typeface="MS PGothic" panose="020B0600070205080204" pitchFamily="34" charset="-128"/>
              </a:rPr>
              <a:t>P2P applications</a:t>
            </a:r>
            <a:endParaRPr lang="en-US" altLang="en-US" sz="3200" dirty="0">
              <a:ea typeface="MS PGothic" panose="020B0600070205080204" pitchFamily="34" charset="-128"/>
            </a:endParaRPr>
          </a:p>
          <a:p>
            <a:pPr marL="349250" indent="-349250"/>
            <a:r>
              <a:rPr lang="en-US" altLang="en-US" sz="3200" dirty="0">
                <a:ea typeface="MS PGothic" panose="020B0600070205080204" pitchFamily="34" charset="-128"/>
              </a:rPr>
              <a:t>video streaming and content distribution networks</a:t>
            </a:r>
            <a:endParaRPr lang="en-US" altLang="en-US" sz="3200" dirty="0">
              <a:ea typeface="MS PGothic" panose="020B0600070205080204" pitchFamily="34" charset="-128"/>
            </a:endParaRPr>
          </a:p>
          <a:p>
            <a:pPr marL="349250" indent="-349250"/>
            <a:r>
              <a:rPr lang="en-US" altLang="en-US" sz="3200" dirty="0">
                <a:ea typeface="MS PGothic" panose="020B0600070205080204" pitchFamily="34" charset="-128"/>
              </a:rPr>
              <a:t>socket programming with UDP and TCP</a:t>
            </a:r>
            <a:endParaRPr lang="en-US" altLang="en-US" sz="3200" dirty="0">
              <a:ea typeface="MS PGothic" panose="020B0600070205080204" pitchFamily="34" charset="-128"/>
            </a:endParaRPr>
          </a:p>
          <a:p>
            <a:pPr>
              <a:buFont typeface="Wingdings" panose="05000000000000000000" pitchFamily="2" charset="2"/>
              <a:buNone/>
            </a:pPr>
            <a:endParaRPr lang="en-US" altLang="en-US" sz="2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  <p:pic>
        <p:nvPicPr>
          <p:cNvPr id="7" name="Picture 6" descr="Kurose&amp;Ross 8th edition phot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57391" y="4125913"/>
            <a:ext cx="3087757" cy="231581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HTTP overview (continued)</a:t>
            </a:r>
            <a:endParaRPr lang="en-US" sz="4400" dirty="0"/>
          </a:p>
        </p:txBody>
      </p:sp>
      <p:sp>
        <p:nvSpPr>
          <p:cNvPr id="64" name="Rectangle 3"/>
          <p:cNvSpPr txBox="1">
            <a:spLocks noChangeArrowheads="1"/>
          </p:cNvSpPr>
          <p:nvPr/>
        </p:nvSpPr>
        <p:spPr bwMode="auto">
          <a:xfrm>
            <a:off x="947614" y="1548630"/>
            <a:ext cx="5551487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charset="0"/>
              <a:buNone/>
              <a:defRPr/>
            </a:pPr>
            <a:r>
              <a:rPr kumimoji="0" lang="en-US" sz="32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HTTP uses TCP:</a:t>
            </a:r>
            <a:endParaRPr kumimoji="0" lang="en-US" sz="3200" b="0" i="1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233680" marR="0" lvl="0" indent="-23368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client initiates TCP connection (creates socket) to server,  port 80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233680" marR="0" lvl="0" indent="-23368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server accepts TCP connection from client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233680" marR="0" lvl="0" indent="-23368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HTTP messages (application-layer protocol messages) exchanged between browser (HTTP client) and Web server (HTTP server)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233680" marR="0" lvl="0" indent="-23368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TCP connection closed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65" name="Rectangle 4"/>
          <p:cNvSpPr txBox="1">
            <a:spLocks noChangeArrowheads="1"/>
          </p:cNvSpPr>
          <p:nvPr/>
        </p:nvSpPr>
        <p:spPr bwMode="auto">
          <a:xfrm>
            <a:off x="6909801" y="1582098"/>
            <a:ext cx="5053013" cy="17051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7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HTTP is </a:t>
            </a:r>
            <a:r>
              <a:rPr kumimoji="0" lang="ja-JP" altLang="en-US" sz="3200" b="0" i="1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“</a:t>
            </a:r>
            <a:r>
              <a:rPr kumimoji="0" lang="en-US" altLang="ja-JP" sz="32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stateless</a:t>
            </a:r>
            <a:r>
              <a:rPr kumimoji="0" lang="ja-JP" altLang="en-US" sz="3200" b="0" i="1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”</a:t>
            </a:r>
            <a:endParaRPr kumimoji="0" lang="en-US" altLang="ja-JP" sz="3200" b="0" i="1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server maintains</a:t>
            </a:r>
            <a:r>
              <a:rPr kumimoji="0" lang="en-US" altLang="en-US" sz="28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no </a:t>
            </a: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information about past client requests</a:t>
            </a:r>
            <a:endParaRPr kumimoji="0" lang="en-US" altLang="en-US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909802" y="3209500"/>
            <a:ext cx="5282198" cy="3248103"/>
            <a:chOff x="6909802" y="3209500"/>
            <a:chExt cx="5282198" cy="3248103"/>
          </a:xfrm>
        </p:grpSpPr>
        <p:sp>
          <p:nvSpPr>
            <p:cNvPr id="63" name="Rectangle 9"/>
            <p:cNvSpPr>
              <a:spLocks noChangeArrowheads="1"/>
            </p:cNvSpPr>
            <p:nvPr/>
          </p:nvSpPr>
          <p:spPr bwMode="auto">
            <a:xfrm>
              <a:off x="10186403" y="3383184"/>
              <a:ext cx="828675" cy="295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4" name="Rectangle 7"/>
            <p:cNvSpPr>
              <a:spLocks noChangeArrowheads="1"/>
            </p:cNvSpPr>
            <p:nvPr/>
          </p:nvSpPr>
          <p:spPr bwMode="auto">
            <a:xfrm>
              <a:off x="6909802" y="3449212"/>
              <a:ext cx="5053013" cy="2847974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CC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5" name="Rectangle 9"/>
            <p:cNvSpPr>
              <a:spLocks noChangeArrowheads="1"/>
            </p:cNvSpPr>
            <p:nvPr/>
          </p:nvSpPr>
          <p:spPr bwMode="auto">
            <a:xfrm>
              <a:off x="9795878" y="3287287"/>
              <a:ext cx="828675" cy="295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6" name="Rectangle 6"/>
            <p:cNvSpPr>
              <a:spLocks noChangeArrowheads="1"/>
            </p:cNvSpPr>
            <p:nvPr/>
          </p:nvSpPr>
          <p:spPr bwMode="auto">
            <a:xfrm>
              <a:off x="7138987" y="3609628"/>
              <a:ext cx="5053013" cy="2847975"/>
            </a:xfrm>
            <a:prstGeom prst="rect">
              <a:avLst/>
            </a:prstGeom>
            <a:noFill/>
            <a:ln>
              <a:noFill/>
            </a:ln>
          </p:spPr>
          <p:txBody>
            <a:bodyPr/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0" fontAlgn="base" latinLnBrk="0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r>
                <a:rPr kumimoji="0" lang="en-US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protocols that maintain </a:t>
              </a:r>
              <a:r>
                <a:rPr kumimoji="0" lang="ja-JP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“</a:t>
              </a:r>
              <a:r>
                <a:rPr kumimoji="0" lang="en-US" altLang="ja-JP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state</a:t>
              </a:r>
              <a:r>
                <a:rPr kumimoji="0" lang="ja-JP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”</a:t>
              </a:r>
              <a:r>
                <a:rPr kumimoji="0" lang="en-US" altLang="ja-JP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 are complex!</a:t>
              </a:r>
              <a:endPara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342900" marR="0" lvl="0" indent="-342900" algn="l" defTabSz="914400" rtl="0" eaLnBrk="0" fontAlgn="base" latinLnBrk="0" hangingPunct="0">
                <a:lnSpc>
                  <a:spcPct val="90000"/>
                </a:lnSpc>
                <a:spcBef>
                  <a:spcPts val="400"/>
                </a:spcBef>
                <a:spcAft>
                  <a:spcPct val="0"/>
                </a:spcAft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past history (state) must be maintained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342900" marR="0" lvl="0" indent="-342900" algn="l" defTabSz="914400" rtl="0" eaLnBrk="0" fontAlgn="base" latinLnBrk="0" hangingPunct="0">
                <a:lnSpc>
                  <a:spcPct val="90000"/>
                </a:lnSpc>
                <a:spcBef>
                  <a:spcPts val="400"/>
                </a:spcBef>
                <a:spcAft>
                  <a:spcPct val="0"/>
                </a:spcAft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if server/client crashes, their views of </a:t>
              </a:r>
              <a:r>
                <a:rPr kumimoji="0" lang="ja-JP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“</a:t>
              </a:r>
              <a:r>
                <a:rPr kumimoji="0" lang="en-US" altLang="ja-JP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state</a:t>
              </a:r>
              <a:r>
                <a:rPr kumimoji="0" lang="ja-JP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”</a:t>
              </a:r>
              <a:r>
                <a:rPr kumimoji="0" lang="en-US" altLang="ja-JP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 may be inconsistent, must be reconciled</a:t>
              </a:r>
              <a:endPara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342900" marR="0" lvl="0" indent="-34290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Char char="r"/>
                <a:defRPr/>
              </a:pP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7" name="Text Box 8"/>
            <p:cNvSpPr txBox="1">
              <a:spLocks noChangeArrowheads="1"/>
            </p:cNvSpPr>
            <p:nvPr/>
          </p:nvSpPr>
          <p:spPr bwMode="auto">
            <a:xfrm>
              <a:off x="9716532" y="3209500"/>
              <a:ext cx="946093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800" b="0" i="1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aside</a:t>
              </a:r>
              <a:endParaRPr kumimoji="0" lang="en-US" altLang="en-US" sz="2800" b="0" i="1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11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HTTP connections: two types</a:t>
            </a:r>
            <a:endParaRPr lang="en-US" sz="4400" dirty="0"/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>
          <a:xfrm>
            <a:off x="798690" y="1543086"/>
            <a:ext cx="5039401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Non-persistent HTTP</a:t>
            </a:r>
            <a:endParaRPr kumimoji="0" lang="en-US" altLang="en-US" sz="32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44525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+mj-lt"/>
              <a:buAutoNum type="arabicPeriod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TCP connection opened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44525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+mj-lt"/>
              <a:buAutoNum type="arabicPeriod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at most one object sent over TCP connection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44525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+mj-lt"/>
              <a:buAutoNum type="arabicPeriod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TCP connection closed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downloading multiple objects required multiple connections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" name="Rectangle 4"/>
          <p:cNvSpPr txBox="1">
            <a:spLocks noChangeArrowheads="1"/>
          </p:cNvSpPr>
          <p:nvPr/>
        </p:nvSpPr>
        <p:spPr>
          <a:xfrm>
            <a:off x="6781215" y="1543086"/>
            <a:ext cx="5039401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Persistent HTTP</a:t>
            </a:r>
            <a:endParaRPr kumimoji="0" lang="en-US" altLang="en-US" sz="32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TCP connection opened to a server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multiple objects can be sent over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single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TCP connection between client, and that server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TCP connection closed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Non-persistent HTTP: example</a:t>
            </a:r>
            <a:endParaRPr lang="en-US" sz="4400" dirty="0"/>
          </a:p>
        </p:txBody>
      </p:sp>
      <p:sp>
        <p:nvSpPr>
          <p:cNvPr id="6" name="Line 11"/>
          <p:cNvSpPr>
            <a:spLocks noChangeShapeType="1"/>
          </p:cNvSpPr>
          <p:nvPr/>
        </p:nvSpPr>
        <p:spPr bwMode="auto">
          <a:xfrm>
            <a:off x="798691" y="2868166"/>
            <a:ext cx="10658" cy="3480471"/>
          </a:xfrm>
          <a:prstGeom prst="line">
            <a:avLst/>
          </a:prstGeom>
          <a:noFill/>
          <a:ln w="19050">
            <a:solidFill>
              <a:schemeClr val="bg1">
                <a:lumMod val="65000"/>
              </a:schemeClr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13"/>
          <p:cNvSpPr>
            <a:spLocks noChangeArrowheads="1"/>
          </p:cNvSpPr>
          <p:nvPr/>
        </p:nvSpPr>
        <p:spPr bwMode="auto">
          <a:xfrm>
            <a:off x="490358" y="5641558"/>
            <a:ext cx="657225" cy="2952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809349" y="1351435"/>
            <a:ext cx="7942262" cy="46672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User enters URL: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" name="Rectangle 4"/>
          <p:cNvSpPr txBox="1">
            <a:spLocks noChangeArrowheads="1"/>
          </p:cNvSpPr>
          <p:nvPr/>
        </p:nvSpPr>
        <p:spPr>
          <a:xfrm>
            <a:off x="944384" y="2447251"/>
            <a:ext cx="4850242" cy="19050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1a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.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HTTP client initiates TCP connection to HTTP server (process) at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www.someSchool.edu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on port 80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3" name="Rectangle 5"/>
          <p:cNvSpPr>
            <a:spLocks noChangeArrowheads="1"/>
          </p:cNvSpPr>
          <p:nvPr/>
        </p:nvSpPr>
        <p:spPr bwMode="auto">
          <a:xfrm>
            <a:off x="1172983" y="4077834"/>
            <a:ext cx="4216535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2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.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HTTP client sends HTTP </a:t>
            </a: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request message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(containing URL) into TCP connection socket. Message indicates that client wants object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someDepartment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/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home.index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" name="Rectangle 6"/>
          <p:cNvSpPr>
            <a:spLocks noChangeArrowheads="1"/>
          </p:cNvSpPr>
          <p:nvPr/>
        </p:nvSpPr>
        <p:spPr bwMode="auto">
          <a:xfrm>
            <a:off x="6717018" y="2733157"/>
            <a:ext cx="5389528" cy="150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1b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.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HTTP server at host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www.someSchool.edu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waiting for TCP connection at port 80  </a:t>
            </a:r>
            <a:r>
              <a:rPr kumimoji="0" lang="ja-JP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“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accepts</a:t>
            </a:r>
            <a:r>
              <a:rPr kumimoji="0" lang="ja-JP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”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connection, notifying client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5" name="Rectangle 7"/>
          <p:cNvSpPr>
            <a:spLocks noChangeArrowheads="1"/>
          </p:cNvSpPr>
          <p:nvPr/>
        </p:nvSpPr>
        <p:spPr bwMode="auto">
          <a:xfrm>
            <a:off x="6843976" y="4739906"/>
            <a:ext cx="5394870" cy="180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3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.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HTTP server receives request message, forms </a:t>
            </a: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response message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containing requested object, and sends message into its socket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6" name="Line 9"/>
          <p:cNvSpPr>
            <a:spLocks noChangeShapeType="1"/>
          </p:cNvSpPr>
          <p:nvPr/>
        </p:nvSpPr>
        <p:spPr bwMode="auto">
          <a:xfrm>
            <a:off x="5102530" y="4961816"/>
            <a:ext cx="1800180" cy="601955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Line 10"/>
          <p:cNvSpPr>
            <a:spLocks noChangeShapeType="1"/>
          </p:cNvSpPr>
          <p:nvPr/>
        </p:nvSpPr>
        <p:spPr bwMode="auto">
          <a:xfrm flipH="1">
            <a:off x="5389517" y="5671992"/>
            <a:ext cx="1410287" cy="891868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Text Box 12"/>
          <p:cNvSpPr txBox="1">
            <a:spLocks noChangeArrowheads="1"/>
          </p:cNvSpPr>
          <p:nvPr/>
        </p:nvSpPr>
        <p:spPr bwMode="auto">
          <a:xfrm>
            <a:off x="499883" y="5563771"/>
            <a:ext cx="673100" cy="4064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time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9" name="Line 8"/>
          <p:cNvSpPr>
            <a:spLocks noChangeShapeType="1"/>
          </p:cNvSpPr>
          <p:nvPr/>
        </p:nvSpPr>
        <p:spPr bwMode="auto">
          <a:xfrm>
            <a:off x="5156851" y="2779258"/>
            <a:ext cx="1551025" cy="523875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Line 14"/>
          <p:cNvSpPr>
            <a:spLocks noChangeShapeType="1"/>
          </p:cNvSpPr>
          <p:nvPr/>
        </p:nvSpPr>
        <p:spPr bwMode="auto">
          <a:xfrm flipH="1">
            <a:off x="5102530" y="3366635"/>
            <a:ext cx="1551026" cy="1006986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 Box 15"/>
          <p:cNvSpPr txBox="1">
            <a:spLocks noChangeArrowheads="1"/>
          </p:cNvSpPr>
          <p:nvPr/>
        </p:nvSpPr>
        <p:spPr bwMode="auto">
          <a:xfrm>
            <a:off x="4677390" y="1660654"/>
            <a:ext cx="637840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(containing text, references to 10 jpeg images)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" name="Rectangle 3"/>
          <p:cNvSpPr>
            <a:spLocks noChangeArrowheads="1"/>
          </p:cNvSpPr>
          <p:nvPr/>
        </p:nvSpPr>
        <p:spPr bwMode="auto">
          <a:xfrm>
            <a:off x="3508021" y="1414937"/>
            <a:ext cx="7942263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www.someSchool.edu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/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someDepartment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/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home.index</a:t>
            </a:r>
            <a:endParaRPr kumimoji="0" lang="en-US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23" name="Group 44"/>
          <p:cNvGrpSpPr/>
          <p:nvPr/>
        </p:nvGrpSpPr>
        <p:grpSpPr bwMode="auto">
          <a:xfrm>
            <a:off x="371687" y="2060763"/>
            <a:ext cx="784845" cy="730423"/>
            <a:chOff x="-44" y="1473"/>
            <a:chExt cx="981" cy="1105"/>
          </a:xfrm>
        </p:grpSpPr>
        <p:pic>
          <p:nvPicPr>
            <p:cNvPr id="24" name="Picture 45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Freeform 46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26" name="Group 47"/>
          <p:cNvGrpSpPr/>
          <p:nvPr/>
        </p:nvGrpSpPr>
        <p:grpSpPr bwMode="auto">
          <a:xfrm>
            <a:off x="6367322" y="2347016"/>
            <a:ext cx="286234" cy="640019"/>
            <a:chOff x="4140" y="429"/>
            <a:chExt cx="1425" cy="2396"/>
          </a:xfrm>
        </p:grpSpPr>
        <p:sp>
          <p:nvSpPr>
            <p:cNvPr id="27" name="Freeform 48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" name="Rectangle 49"/>
            <p:cNvSpPr>
              <a:spLocks noChangeArrowheads="1"/>
            </p:cNvSpPr>
            <p:nvPr/>
          </p:nvSpPr>
          <p:spPr bwMode="auto">
            <a:xfrm>
              <a:off x="4205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" name="Freeform 50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" name="Freeform 51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" name="Rectangle 52"/>
            <p:cNvSpPr>
              <a:spLocks noChangeArrowheads="1"/>
            </p:cNvSpPr>
            <p:nvPr/>
          </p:nvSpPr>
          <p:spPr bwMode="auto">
            <a:xfrm>
              <a:off x="4212" y="693"/>
              <a:ext cx="595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2" name="Group 53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57" name="AutoShape 54"/>
              <p:cNvSpPr>
                <a:spLocks noChangeArrowheads="1"/>
              </p:cNvSpPr>
              <p:nvPr/>
            </p:nvSpPr>
            <p:spPr bwMode="auto">
              <a:xfrm>
                <a:off x="613" y="2569"/>
                <a:ext cx="727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58" name="AutoShape 55"/>
              <p:cNvSpPr>
                <a:spLocks noChangeArrowheads="1"/>
              </p:cNvSpPr>
              <p:nvPr/>
            </p:nvSpPr>
            <p:spPr bwMode="auto">
              <a:xfrm>
                <a:off x="629" y="2586"/>
                <a:ext cx="694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" name="Rectangle 56"/>
            <p:cNvSpPr>
              <a:spLocks noChangeArrowheads="1"/>
            </p:cNvSpPr>
            <p:nvPr/>
          </p:nvSpPr>
          <p:spPr bwMode="auto">
            <a:xfrm>
              <a:off x="4225" y="1019"/>
              <a:ext cx="595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4" name="Group 57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55" name="AutoShape 58"/>
              <p:cNvSpPr>
                <a:spLocks noChangeArrowheads="1"/>
              </p:cNvSpPr>
              <p:nvPr/>
            </p:nvSpPr>
            <p:spPr bwMode="auto">
              <a:xfrm>
                <a:off x="616" y="2569"/>
                <a:ext cx="723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56" name="AutoShape 59"/>
              <p:cNvSpPr>
                <a:spLocks noChangeArrowheads="1"/>
              </p:cNvSpPr>
              <p:nvPr/>
            </p:nvSpPr>
            <p:spPr bwMode="auto">
              <a:xfrm>
                <a:off x="632" y="2588"/>
                <a:ext cx="690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5" name="Rectangle 60"/>
            <p:cNvSpPr>
              <a:spLocks noChangeArrowheads="1"/>
            </p:cNvSpPr>
            <p:nvPr/>
          </p:nvSpPr>
          <p:spPr bwMode="auto">
            <a:xfrm>
              <a:off x="4218" y="1357"/>
              <a:ext cx="595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" name="Rectangle 61"/>
            <p:cNvSpPr>
              <a:spLocks noChangeArrowheads="1"/>
            </p:cNvSpPr>
            <p:nvPr/>
          </p:nvSpPr>
          <p:spPr bwMode="auto">
            <a:xfrm>
              <a:off x="4228" y="1654"/>
              <a:ext cx="595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7" name="Group 62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53" name="AutoShape 63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54" name="AutoShape 64"/>
              <p:cNvSpPr>
                <a:spLocks noChangeArrowheads="1"/>
              </p:cNvSpPr>
              <p:nvPr/>
            </p:nvSpPr>
            <p:spPr bwMode="auto">
              <a:xfrm>
                <a:off x="631" y="2584"/>
                <a:ext cx="693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8" name="Freeform 65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9" name="Group 66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51" name="AutoShape 67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52" name="AutoShape 68"/>
              <p:cNvSpPr>
                <a:spLocks noChangeArrowheads="1"/>
              </p:cNvSpPr>
              <p:nvPr/>
            </p:nvSpPr>
            <p:spPr bwMode="auto">
              <a:xfrm>
                <a:off x="630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" name="Rectangle 69"/>
            <p:cNvSpPr>
              <a:spLocks noChangeArrowheads="1"/>
            </p:cNvSpPr>
            <p:nvPr/>
          </p:nvSpPr>
          <p:spPr bwMode="auto">
            <a:xfrm>
              <a:off x="5249" y="432"/>
              <a:ext cx="68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" name="Freeform 70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2" name="Freeform 71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" name="Oval 72"/>
            <p:cNvSpPr>
              <a:spLocks noChangeArrowheads="1"/>
            </p:cNvSpPr>
            <p:nvPr/>
          </p:nvSpPr>
          <p:spPr bwMode="auto">
            <a:xfrm>
              <a:off x="5516" y="2611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" name="Freeform 73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5" name="AutoShape 74"/>
            <p:cNvSpPr>
              <a:spLocks noChangeArrowheads="1"/>
            </p:cNvSpPr>
            <p:nvPr/>
          </p:nvSpPr>
          <p:spPr bwMode="auto">
            <a:xfrm>
              <a:off x="4140" y="2677"/>
              <a:ext cx="1201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6" name="AutoShape 75"/>
            <p:cNvSpPr>
              <a:spLocks noChangeArrowheads="1"/>
            </p:cNvSpPr>
            <p:nvPr/>
          </p:nvSpPr>
          <p:spPr bwMode="auto">
            <a:xfrm>
              <a:off x="4205" y="2712"/>
              <a:ext cx="1070" cy="80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7" name="Oval 76"/>
            <p:cNvSpPr>
              <a:spLocks noChangeArrowheads="1"/>
            </p:cNvSpPr>
            <p:nvPr/>
          </p:nvSpPr>
          <p:spPr bwMode="auto">
            <a:xfrm>
              <a:off x="4309" y="2383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8" name="Oval 77"/>
            <p:cNvSpPr>
              <a:spLocks noChangeArrowheads="1"/>
            </p:cNvSpPr>
            <p:nvPr/>
          </p:nvSpPr>
          <p:spPr bwMode="auto">
            <a:xfrm>
              <a:off x="4485" y="2383"/>
              <a:ext cx="163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9" name="Oval 78"/>
            <p:cNvSpPr>
              <a:spLocks noChangeArrowheads="1"/>
            </p:cNvSpPr>
            <p:nvPr/>
          </p:nvSpPr>
          <p:spPr bwMode="auto">
            <a:xfrm>
              <a:off x="4661" y="2380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50" name="Rectangle 79"/>
            <p:cNvSpPr>
              <a:spLocks noChangeArrowheads="1"/>
            </p:cNvSpPr>
            <p:nvPr/>
          </p:nvSpPr>
          <p:spPr bwMode="auto">
            <a:xfrm>
              <a:off x="5061" y="1835"/>
              <a:ext cx="88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59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13" grpId="0"/>
      <p:bldP spid="14" grpId="0"/>
      <p:bldP spid="1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Non-persistent HTTP: example (cont.)</a:t>
            </a:r>
            <a:endParaRPr lang="en-US" sz="4400" dirty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809349" y="1351435"/>
            <a:ext cx="7942262" cy="46672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User enters URL: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1" name="Text Box 15"/>
          <p:cNvSpPr txBox="1">
            <a:spLocks noChangeArrowheads="1"/>
          </p:cNvSpPr>
          <p:nvPr/>
        </p:nvSpPr>
        <p:spPr bwMode="auto">
          <a:xfrm>
            <a:off x="4677390" y="1660654"/>
            <a:ext cx="637840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(containing text, references to 10 jpeg images)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" name="Rectangle 3"/>
          <p:cNvSpPr>
            <a:spLocks noChangeArrowheads="1"/>
          </p:cNvSpPr>
          <p:nvPr/>
        </p:nvSpPr>
        <p:spPr bwMode="auto">
          <a:xfrm>
            <a:off x="3508021" y="1414937"/>
            <a:ext cx="7942263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www.someSchool.edu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/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someDepartment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/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home.index</a:t>
            </a:r>
            <a:endParaRPr kumimoji="0" lang="en-US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23" name="Group 44"/>
          <p:cNvGrpSpPr/>
          <p:nvPr/>
        </p:nvGrpSpPr>
        <p:grpSpPr bwMode="auto">
          <a:xfrm>
            <a:off x="371687" y="2060763"/>
            <a:ext cx="784845" cy="730423"/>
            <a:chOff x="-44" y="1473"/>
            <a:chExt cx="981" cy="1105"/>
          </a:xfrm>
        </p:grpSpPr>
        <p:pic>
          <p:nvPicPr>
            <p:cNvPr id="24" name="Picture 45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Freeform 46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26" name="Group 47"/>
          <p:cNvGrpSpPr/>
          <p:nvPr/>
        </p:nvGrpSpPr>
        <p:grpSpPr bwMode="auto">
          <a:xfrm>
            <a:off x="6367322" y="2347016"/>
            <a:ext cx="286234" cy="640019"/>
            <a:chOff x="4140" y="429"/>
            <a:chExt cx="1425" cy="2396"/>
          </a:xfrm>
        </p:grpSpPr>
        <p:sp>
          <p:nvSpPr>
            <p:cNvPr id="27" name="Freeform 48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" name="Rectangle 49"/>
            <p:cNvSpPr>
              <a:spLocks noChangeArrowheads="1"/>
            </p:cNvSpPr>
            <p:nvPr/>
          </p:nvSpPr>
          <p:spPr bwMode="auto">
            <a:xfrm>
              <a:off x="4205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" name="Freeform 50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" name="Freeform 51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" name="Rectangle 52"/>
            <p:cNvSpPr>
              <a:spLocks noChangeArrowheads="1"/>
            </p:cNvSpPr>
            <p:nvPr/>
          </p:nvSpPr>
          <p:spPr bwMode="auto">
            <a:xfrm>
              <a:off x="4212" y="693"/>
              <a:ext cx="595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2" name="Group 53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57" name="AutoShape 54"/>
              <p:cNvSpPr>
                <a:spLocks noChangeArrowheads="1"/>
              </p:cNvSpPr>
              <p:nvPr/>
            </p:nvSpPr>
            <p:spPr bwMode="auto">
              <a:xfrm>
                <a:off x="613" y="2569"/>
                <a:ext cx="727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58" name="AutoShape 55"/>
              <p:cNvSpPr>
                <a:spLocks noChangeArrowheads="1"/>
              </p:cNvSpPr>
              <p:nvPr/>
            </p:nvSpPr>
            <p:spPr bwMode="auto">
              <a:xfrm>
                <a:off x="629" y="2586"/>
                <a:ext cx="694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" name="Rectangle 56"/>
            <p:cNvSpPr>
              <a:spLocks noChangeArrowheads="1"/>
            </p:cNvSpPr>
            <p:nvPr/>
          </p:nvSpPr>
          <p:spPr bwMode="auto">
            <a:xfrm>
              <a:off x="4225" y="1019"/>
              <a:ext cx="595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4" name="Group 57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55" name="AutoShape 58"/>
              <p:cNvSpPr>
                <a:spLocks noChangeArrowheads="1"/>
              </p:cNvSpPr>
              <p:nvPr/>
            </p:nvSpPr>
            <p:spPr bwMode="auto">
              <a:xfrm>
                <a:off x="616" y="2569"/>
                <a:ext cx="723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56" name="AutoShape 59"/>
              <p:cNvSpPr>
                <a:spLocks noChangeArrowheads="1"/>
              </p:cNvSpPr>
              <p:nvPr/>
            </p:nvSpPr>
            <p:spPr bwMode="auto">
              <a:xfrm>
                <a:off x="632" y="2588"/>
                <a:ext cx="690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5" name="Rectangle 60"/>
            <p:cNvSpPr>
              <a:spLocks noChangeArrowheads="1"/>
            </p:cNvSpPr>
            <p:nvPr/>
          </p:nvSpPr>
          <p:spPr bwMode="auto">
            <a:xfrm>
              <a:off x="4218" y="1357"/>
              <a:ext cx="595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" name="Rectangle 61"/>
            <p:cNvSpPr>
              <a:spLocks noChangeArrowheads="1"/>
            </p:cNvSpPr>
            <p:nvPr/>
          </p:nvSpPr>
          <p:spPr bwMode="auto">
            <a:xfrm>
              <a:off x="4228" y="1654"/>
              <a:ext cx="595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7" name="Group 62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53" name="AutoShape 63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54" name="AutoShape 64"/>
              <p:cNvSpPr>
                <a:spLocks noChangeArrowheads="1"/>
              </p:cNvSpPr>
              <p:nvPr/>
            </p:nvSpPr>
            <p:spPr bwMode="auto">
              <a:xfrm>
                <a:off x="631" y="2584"/>
                <a:ext cx="693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8" name="Freeform 65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9" name="Group 66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51" name="AutoShape 67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52" name="AutoShape 68"/>
              <p:cNvSpPr>
                <a:spLocks noChangeArrowheads="1"/>
              </p:cNvSpPr>
              <p:nvPr/>
            </p:nvSpPr>
            <p:spPr bwMode="auto">
              <a:xfrm>
                <a:off x="630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" name="Rectangle 69"/>
            <p:cNvSpPr>
              <a:spLocks noChangeArrowheads="1"/>
            </p:cNvSpPr>
            <p:nvPr/>
          </p:nvSpPr>
          <p:spPr bwMode="auto">
            <a:xfrm>
              <a:off x="5249" y="432"/>
              <a:ext cx="68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" name="Freeform 70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2" name="Freeform 71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" name="Oval 72"/>
            <p:cNvSpPr>
              <a:spLocks noChangeArrowheads="1"/>
            </p:cNvSpPr>
            <p:nvPr/>
          </p:nvSpPr>
          <p:spPr bwMode="auto">
            <a:xfrm>
              <a:off x="5516" y="2611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" name="Freeform 73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5" name="AutoShape 74"/>
            <p:cNvSpPr>
              <a:spLocks noChangeArrowheads="1"/>
            </p:cNvSpPr>
            <p:nvPr/>
          </p:nvSpPr>
          <p:spPr bwMode="auto">
            <a:xfrm>
              <a:off x="4140" y="2677"/>
              <a:ext cx="1201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6" name="AutoShape 75"/>
            <p:cNvSpPr>
              <a:spLocks noChangeArrowheads="1"/>
            </p:cNvSpPr>
            <p:nvPr/>
          </p:nvSpPr>
          <p:spPr bwMode="auto">
            <a:xfrm>
              <a:off x="4205" y="2712"/>
              <a:ext cx="1070" cy="80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7" name="Oval 76"/>
            <p:cNvSpPr>
              <a:spLocks noChangeArrowheads="1"/>
            </p:cNvSpPr>
            <p:nvPr/>
          </p:nvSpPr>
          <p:spPr bwMode="auto">
            <a:xfrm>
              <a:off x="4309" y="2383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8" name="Oval 77"/>
            <p:cNvSpPr>
              <a:spLocks noChangeArrowheads="1"/>
            </p:cNvSpPr>
            <p:nvPr/>
          </p:nvSpPr>
          <p:spPr bwMode="auto">
            <a:xfrm>
              <a:off x="4485" y="2383"/>
              <a:ext cx="163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9" name="Oval 78"/>
            <p:cNvSpPr>
              <a:spLocks noChangeArrowheads="1"/>
            </p:cNvSpPr>
            <p:nvPr/>
          </p:nvSpPr>
          <p:spPr bwMode="auto">
            <a:xfrm>
              <a:off x="4661" y="2380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50" name="Rectangle 79"/>
            <p:cNvSpPr>
              <a:spLocks noChangeArrowheads="1"/>
            </p:cNvSpPr>
            <p:nvPr/>
          </p:nvSpPr>
          <p:spPr bwMode="auto">
            <a:xfrm>
              <a:off x="5061" y="1835"/>
              <a:ext cx="88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59" name="Rectangle 6"/>
          <p:cNvSpPr txBox="1">
            <a:spLocks noChangeArrowheads="1"/>
          </p:cNvSpPr>
          <p:nvPr/>
        </p:nvSpPr>
        <p:spPr>
          <a:xfrm>
            <a:off x="798691" y="3200188"/>
            <a:ext cx="5085273" cy="2010122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5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.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HTTP client receives response message containing html file, displays html.  Parsing html file, finds 10 referenced jpeg  objects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0" name="Rectangle 7"/>
          <p:cNvSpPr>
            <a:spLocks noChangeArrowheads="1"/>
          </p:cNvSpPr>
          <p:nvPr/>
        </p:nvSpPr>
        <p:spPr bwMode="auto">
          <a:xfrm>
            <a:off x="970480" y="4851930"/>
            <a:ext cx="3810000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6.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Steps 1-5 repeated for each of 10 jpeg objects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" name="Rectangle 8"/>
          <p:cNvSpPr>
            <a:spLocks noChangeArrowheads="1"/>
          </p:cNvSpPr>
          <p:nvPr/>
        </p:nvSpPr>
        <p:spPr bwMode="auto">
          <a:xfrm>
            <a:off x="6706580" y="2782360"/>
            <a:ext cx="3810000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4.</a:t>
            </a:r>
            <a:r>
              <a: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HTTP server closes TCP connection. </a:t>
            </a: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5" name="Line 17"/>
          <p:cNvSpPr>
            <a:spLocks noChangeShapeType="1"/>
          </p:cNvSpPr>
          <p:nvPr/>
        </p:nvSpPr>
        <p:spPr bwMode="auto">
          <a:xfrm flipH="1">
            <a:off x="5587465" y="3200187"/>
            <a:ext cx="1095375" cy="523875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Line 11"/>
          <p:cNvSpPr>
            <a:spLocks noChangeShapeType="1"/>
          </p:cNvSpPr>
          <p:nvPr/>
        </p:nvSpPr>
        <p:spPr bwMode="auto">
          <a:xfrm>
            <a:off x="798691" y="2868166"/>
            <a:ext cx="10658" cy="3480471"/>
          </a:xfrm>
          <a:prstGeom prst="line">
            <a:avLst/>
          </a:prstGeom>
          <a:noFill/>
          <a:ln w="19050">
            <a:solidFill>
              <a:schemeClr val="bg1">
                <a:lumMod val="65000"/>
              </a:schemeClr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Rectangle 13"/>
          <p:cNvSpPr>
            <a:spLocks noChangeArrowheads="1"/>
          </p:cNvSpPr>
          <p:nvPr/>
        </p:nvSpPr>
        <p:spPr bwMode="auto">
          <a:xfrm>
            <a:off x="490358" y="5641558"/>
            <a:ext cx="657225" cy="2952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8" name="Text Box 12"/>
          <p:cNvSpPr txBox="1">
            <a:spLocks noChangeArrowheads="1"/>
          </p:cNvSpPr>
          <p:nvPr/>
        </p:nvSpPr>
        <p:spPr bwMode="auto">
          <a:xfrm>
            <a:off x="499883" y="5563771"/>
            <a:ext cx="673100" cy="4064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time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build="p"/>
      <p:bldP spid="6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Non-persistent HTTP: response time</a:t>
            </a:r>
            <a:endParaRPr lang="en-US" sz="4400" dirty="0"/>
          </a:p>
        </p:txBody>
      </p:sp>
      <p:sp>
        <p:nvSpPr>
          <p:cNvPr id="62" name="Rectangle 3"/>
          <p:cNvSpPr txBox="1">
            <a:spLocks noChangeArrowheads="1"/>
          </p:cNvSpPr>
          <p:nvPr/>
        </p:nvSpPr>
        <p:spPr>
          <a:xfrm>
            <a:off x="736393" y="1919178"/>
            <a:ext cx="5683502" cy="3337334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RTT (definition):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time for a small packet to travel from client to server and back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HTTP response time (per object):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one RTT to initiate TCP connection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one RTT for HTTP request and first few bytes of HTTP response to return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obect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/file transmission time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3" name="Line 15"/>
          <p:cNvSpPr>
            <a:spLocks noChangeShapeType="1"/>
          </p:cNvSpPr>
          <p:nvPr/>
        </p:nvSpPr>
        <p:spPr bwMode="auto">
          <a:xfrm>
            <a:off x="8197229" y="2671284"/>
            <a:ext cx="0" cy="2832100"/>
          </a:xfrm>
          <a:prstGeom prst="line">
            <a:avLst/>
          </a:prstGeom>
          <a:noFill/>
          <a:ln w="9525">
            <a:solidFill>
              <a:srgbClr val="FF0000"/>
            </a:solidFill>
            <a:prstDash val="sysDot"/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Line 16"/>
          <p:cNvSpPr>
            <a:spLocks noChangeShapeType="1"/>
          </p:cNvSpPr>
          <p:nvPr/>
        </p:nvSpPr>
        <p:spPr bwMode="auto">
          <a:xfrm>
            <a:off x="9887916" y="2664934"/>
            <a:ext cx="0" cy="2881312"/>
          </a:xfrm>
          <a:prstGeom prst="line">
            <a:avLst/>
          </a:prstGeom>
          <a:noFill/>
          <a:ln w="9525">
            <a:solidFill>
              <a:srgbClr val="FF0000"/>
            </a:solidFill>
            <a:prstDash val="sysDot"/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9" name="Line 17"/>
          <p:cNvSpPr>
            <a:spLocks noChangeShapeType="1"/>
          </p:cNvSpPr>
          <p:nvPr/>
        </p:nvSpPr>
        <p:spPr bwMode="auto">
          <a:xfrm>
            <a:off x="8211516" y="2903059"/>
            <a:ext cx="1684338" cy="3905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0" name="Line 18"/>
          <p:cNvSpPr>
            <a:spLocks noChangeShapeType="1"/>
          </p:cNvSpPr>
          <p:nvPr/>
        </p:nvSpPr>
        <p:spPr bwMode="auto">
          <a:xfrm flipH="1">
            <a:off x="8197229" y="3341209"/>
            <a:ext cx="1673225" cy="4032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Line 19"/>
          <p:cNvSpPr>
            <a:spLocks noChangeShapeType="1"/>
          </p:cNvSpPr>
          <p:nvPr/>
        </p:nvSpPr>
        <p:spPr bwMode="auto">
          <a:xfrm>
            <a:off x="8205166" y="3849209"/>
            <a:ext cx="1684338" cy="3905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AutoShape 21"/>
          <p:cNvSpPr/>
          <p:nvPr/>
        </p:nvSpPr>
        <p:spPr bwMode="auto">
          <a:xfrm>
            <a:off x="9903942" y="4249143"/>
            <a:ext cx="99857" cy="161739"/>
          </a:xfrm>
          <a:prstGeom prst="rightBrace">
            <a:avLst>
              <a:gd name="adj1" fmla="val 20390"/>
              <a:gd name="adj2" fmla="val 50000"/>
            </a:avLst>
          </a:prstGeom>
          <a:noFill/>
          <a:ln w="9525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4" name="Text Box 22"/>
          <p:cNvSpPr txBox="1">
            <a:spLocks noChangeArrowheads="1"/>
          </p:cNvSpPr>
          <p:nvPr/>
        </p:nvSpPr>
        <p:spPr bwMode="auto">
          <a:xfrm>
            <a:off x="9997454" y="3944459"/>
            <a:ext cx="1123577" cy="879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time to 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transmit 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file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5" name="Line 23"/>
          <p:cNvSpPr>
            <a:spLocks noChangeShapeType="1"/>
          </p:cNvSpPr>
          <p:nvPr/>
        </p:nvSpPr>
        <p:spPr bwMode="auto">
          <a:xfrm>
            <a:off x="7806704" y="2877659"/>
            <a:ext cx="390525" cy="15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6" name="Text Box 24"/>
          <p:cNvSpPr txBox="1">
            <a:spLocks noChangeArrowheads="1"/>
          </p:cNvSpPr>
          <p:nvPr/>
        </p:nvSpPr>
        <p:spPr bwMode="auto">
          <a:xfrm>
            <a:off x="6516660" y="2563010"/>
            <a:ext cx="1363707" cy="617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initiate TCP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connection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7" name="AutoShape 25"/>
          <p:cNvSpPr/>
          <p:nvPr/>
        </p:nvSpPr>
        <p:spPr bwMode="auto">
          <a:xfrm>
            <a:off x="7941641" y="2928459"/>
            <a:ext cx="128588" cy="803275"/>
          </a:xfrm>
          <a:prstGeom prst="leftBrace">
            <a:avLst>
              <a:gd name="adj1" fmla="val 52057"/>
              <a:gd name="adj2" fmla="val 50000"/>
            </a:avLst>
          </a:prstGeom>
          <a:noFill/>
          <a:ln w="9525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8" name="Text Box 26"/>
          <p:cNvSpPr txBox="1">
            <a:spLocks noChangeArrowheads="1"/>
          </p:cNvSpPr>
          <p:nvPr/>
        </p:nvSpPr>
        <p:spPr bwMode="auto">
          <a:xfrm>
            <a:off x="7459041" y="3139596"/>
            <a:ext cx="575222" cy="356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RTT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9" name="Line 27"/>
          <p:cNvSpPr>
            <a:spLocks noChangeShapeType="1"/>
          </p:cNvSpPr>
          <p:nvPr/>
        </p:nvSpPr>
        <p:spPr bwMode="auto">
          <a:xfrm>
            <a:off x="7855916" y="3782534"/>
            <a:ext cx="35401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Text Box 28"/>
          <p:cNvSpPr txBox="1">
            <a:spLocks noChangeArrowheads="1"/>
          </p:cNvSpPr>
          <p:nvPr/>
        </p:nvSpPr>
        <p:spPr bwMode="auto">
          <a:xfrm>
            <a:off x="6493113" y="3589815"/>
            <a:ext cx="1969956" cy="356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request file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" name="AutoShape 29"/>
          <p:cNvSpPr/>
          <p:nvPr/>
        </p:nvSpPr>
        <p:spPr bwMode="auto">
          <a:xfrm>
            <a:off x="7947991" y="3838096"/>
            <a:ext cx="128588" cy="803275"/>
          </a:xfrm>
          <a:prstGeom prst="leftBrace">
            <a:avLst>
              <a:gd name="adj1" fmla="val 52057"/>
              <a:gd name="adj2" fmla="val 50000"/>
            </a:avLst>
          </a:prstGeom>
          <a:noFill/>
          <a:ln w="9525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" name="Text Box 30"/>
          <p:cNvSpPr txBox="1">
            <a:spLocks noChangeArrowheads="1"/>
          </p:cNvSpPr>
          <p:nvPr/>
        </p:nvSpPr>
        <p:spPr bwMode="auto">
          <a:xfrm>
            <a:off x="7478091" y="4061934"/>
            <a:ext cx="575222" cy="356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RTT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" name="Line 35"/>
          <p:cNvSpPr>
            <a:spLocks noChangeShapeType="1"/>
          </p:cNvSpPr>
          <p:nvPr/>
        </p:nvSpPr>
        <p:spPr bwMode="auto">
          <a:xfrm flipH="1">
            <a:off x="7818988" y="4805006"/>
            <a:ext cx="361323" cy="22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Text Box 36"/>
          <p:cNvSpPr txBox="1">
            <a:spLocks noChangeArrowheads="1"/>
          </p:cNvSpPr>
          <p:nvPr/>
        </p:nvSpPr>
        <p:spPr bwMode="auto">
          <a:xfrm>
            <a:off x="6405684" y="4617233"/>
            <a:ext cx="1647627" cy="356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file received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5" name="Text Box 37"/>
          <p:cNvSpPr txBox="1">
            <a:spLocks noChangeArrowheads="1"/>
          </p:cNvSpPr>
          <p:nvPr/>
        </p:nvSpPr>
        <p:spPr bwMode="auto">
          <a:xfrm>
            <a:off x="7971804" y="5517671"/>
            <a:ext cx="663964" cy="356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time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" name="Text Box 38"/>
          <p:cNvSpPr txBox="1">
            <a:spLocks noChangeArrowheads="1"/>
          </p:cNvSpPr>
          <p:nvPr/>
        </p:nvSpPr>
        <p:spPr bwMode="auto">
          <a:xfrm>
            <a:off x="9649791" y="5500209"/>
            <a:ext cx="66396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time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87" name="Group 43"/>
          <p:cNvGrpSpPr/>
          <p:nvPr/>
        </p:nvGrpSpPr>
        <p:grpSpPr bwMode="auto">
          <a:xfrm>
            <a:off x="9687891" y="1898171"/>
            <a:ext cx="423863" cy="684213"/>
            <a:chOff x="4140" y="429"/>
            <a:chExt cx="1425" cy="2396"/>
          </a:xfrm>
        </p:grpSpPr>
        <p:sp>
          <p:nvSpPr>
            <p:cNvPr id="88" name="Freeform 44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Rectangle 45"/>
            <p:cNvSpPr>
              <a:spLocks noChangeArrowheads="1"/>
            </p:cNvSpPr>
            <p:nvPr/>
          </p:nvSpPr>
          <p:spPr bwMode="auto">
            <a:xfrm>
              <a:off x="4204" y="429"/>
              <a:ext cx="1051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90" name="Freeform 46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1" name="Freeform 47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Rectangle 48"/>
            <p:cNvSpPr>
              <a:spLocks noChangeArrowheads="1"/>
            </p:cNvSpPr>
            <p:nvPr/>
          </p:nvSpPr>
          <p:spPr bwMode="auto">
            <a:xfrm>
              <a:off x="4209" y="690"/>
              <a:ext cx="598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93" name="Group 49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18" name="AutoShape 50"/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26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9" name="AutoShape 51"/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94" name="Rectangle 52"/>
            <p:cNvSpPr>
              <a:spLocks noChangeArrowheads="1"/>
            </p:cNvSpPr>
            <p:nvPr/>
          </p:nvSpPr>
          <p:spPr bwMode="auto">
            <a:xfrm>
              <a:off x="4225" y="1018"/>
              <a:ext cx="592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95" name="Group 53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16" name="AutoShape 54"/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6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7" name="AutoShape 55"/>
              <p:cNvSpPr>
                <a:spLocks noChangeArrowheads="1"/>
              </p:cNvSpPr>
              <p:nvPr/>
            </p:nvSpPr>
            <p:spPr bwMode="auto">
              <a:xfrm>
                <a:off x="629" y="2587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96" name="Rectangle 56"/>
            <p:cNvSpPr>
              <a:spLocks noChangeArrowheads="1"/>
            </p:cNvSpPr>
            <p:nvPr/>
          </p:nvSpPr>
          <p:spPr bwMode="auto">
            <a:xfrm>
              <a:off x="4215" y="1357"/>
              <a:ext cx="598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97" name="Rectangle 57"/>
            <p:cNvSpPr>
              <a:spLocks noChangeArrowheads="1"/>
            </p:cNvSpPr>
            <p:nvPr/>
          </p:nvSpPr>
          <p:spPr bwMode="auto">
            <a:xfrm>
              <a:off x="4225" y="1658"/>
              <a:ext cx="598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98" name="Group 58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114" name="AutoShape 59"/>
              <p:cNvSpPr>
                <a:spLocks noChangeArrowheads="1"/>
              </p:cNvSpPr>
              <p:nvPr/>
            </p:nvSpPr>
            <p:spPr bwMode="auto">
              <a:xfrm>
                <a:off x="611" y="2581"/>
                <a:ext cx="731" cy="12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5" name="AutoShape 60"/>
              <p:cNvSpPr>
                <a:spLocks noChangeArrowheads="1"/>
              </p:cNvSpPr>
              <p:nvPr/>
            </p:nvSpPr>
            <p:spPr bwMode="auto">
              <a:xfrm>
                <a:off x="624" y="2586"/>
                <a:ext cx="698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99" name="Freeform 61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0" name="Group 62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112" name="AutoShape 63"/>
              <p:cNvSpPr>
                <a:spLocks noChangeArrowheads="1"/>
              </p:cNvSpPr>
              <p:nvPr/>
            </p:nvSpPr>
            <p:spPr bwMode="auto">
              <a:xfrm>
                <a:off x="612" y="2576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3" name="AutoShape 64"/>
              <p:cNvSpPr>
                <a:spLocks noChangeArrowheads="1"/>
              </p:cNvSpPr>
              <p:nvPr/>
            </p:nvSpPr>
            <p:spPr bwMode="auto">
              <a:xfrm>
                <a:off x="626" y="2587"/>
                <a:ext cx="691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01" name="Rectangle 65"/>
            <p:cNvSpPr>
              <a:spLocks noChangeArrowheads="1"/>
            </p:cNvSpPr>
            <p:nvPr/>
          </p:nvSpPr>
          <p:spPr bwMode="auto">
            <a:xfrm>
              <a:off x="5250" y="429"/>
              <a:ext cx="69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2" name="Freeform 66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Freeform 67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Oval 68"/>
            <p:cNvSpPr>
              <a:spLocks noChangeArrowheads="1"/>
            </p:cNvSpPr>
            <p:nvPr/>
          </p:nvSpPr>
          <p:spPr bwMode="auto">
            <a:xfrm>
              <a:off x="5517" y="2614"/>
              <a:ext cx="48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5" name="Freeform 69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AutoShape 70"/>
            <p:cNvSpPr>
              <a:spLocks noChangeArrowheads="1"/>
            </p:cNvSpPr>
            <p:nvPr/>
          </p:nvSpPr>
          <p:spPr bwMode="auto">
            <a:xfrm>
              <a:off x="4140" y="2680"/>
              <a:ext cx="1201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7" name="AutoShape 71"/>
            <p:cNvSpPr>
              <a:spLocks noChangeArrowheads="1"/>
            </p:cNvSpPr>
            <p:nvPr/>
          </p:nvSpPr>
          <p:spPr bwMode="auto">
            <a:xfrm>
              <a:off x="4204" y="2708"/>
              <a:ext cx="1073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8" name="Oval 72"/>
            <p:cNvSpPr>
              <a:spLocks noChangeArrowheads="1"/>
            </p:cNvSpPr>
            <p:nvPr/>
          </p:nvSpPr>
          <p:spPr bwMode="auto">
            <a:xfrm>
              <a:off x="4305" y="2380"/>
              <a:ext cx="160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9" name="Oval 73"/>
            <p:cNvSpPr>
              <a:spLocks noChangeArrowheads="1"/>
            </p:cNvSpPr>
            <p:nvPr/>
          </p:nvSpPr>
          <p:spPr bwMode="auto">
            <a:xfrm>
              <a:off x="4487" y="2386"/>
              <a:ext cx="160" cy="13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110" name="Oval 74"/>
            <p:cNvSpPr>
              <a:spLocks noChangeArrowheads="1"/>
            </p:cNvSpPr>
            <p:nvPr/>
          </p:nvSpPr>
          <p:spPr bwMode="auto">
            <a:xfrm>
              <a:off x="4663" y="2380"/>
              <a:ext cx="155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1" name="Rectangle 75"/>
            <p:cNvSpPr>
              <a:spLocks noChangeArrowheads="1"/>
            </p:cNvSpPr>
            <p:nvPr/>
          </p:nvSpPr>
          <p:spPr bwMode="auto">
            <a:xfrm>
              <a:off x="5063" y="1835"/>
              <a:ext cx="85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120" name="Group 76"/>
          <p:cNvGrpSpPr/>
          <p:nvPr/>
        </p:nvGrpSpPr>
        <p:grpSpPr bwMode="auto">
          <a:xfrm>
            <a:off x="7686054" y="1920396"/>
            <a:ext cx="698500" cy="709613"/>
            <a:chOff x="-44" y="1473"/>
            <a:chExt cx="981" cy="1105"/>
          </a:xfrm>
        </p:grpSpPr>
        <p:pic>
          <p:nvPicPr>
            <p:cNvPr id="121" name="Picture 77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2" name="Freeform 78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Freeform 1"/>
          <p:cNvSpPr/>
          <p:nvPr/>
        </p:nvSpPr>
        <p:spPr>
          <a:xfrm>
            <a:off x="8188984" y="4246818"/>
            <a:ext cx="1700270" cy="558188"/>
          </a:xfrm>
          <a:custGeom>
            <a:avLst/>
            <a:gdLst>
              <a:gd name="connsiteX0" fmla="*/ 0 w 1700270"/>
              <a:gd name="connsiteY0" fmla="*/ 389262 h 543498"/>
              <a:gd name="connsiteX1" fmla="*/ 1700270 w 1700270"/>
              <a:gd name="connsiteY1" fmla="*/ 0 h 543498"/>
              <a:gd name="connsiteX2" fmla="*/ 1696598 w 1700270"/>
              <a:gd name="connsiteY2" fmla="*/ 176269 h 543498"/>
              <a:gd name="connsiteX3" fmla="*/ 0 w 1700270"/>
              <a:gd name="connsiteY3" fmla="*/ 543498 h 543498"/>
              <a:gd name="connsiteX4" fmla="*/ 0 w 1700270"/>
              <a:gd name="connsiteY4" fmla="*/ 389262 h 543498"/>
              <a:gd name="connsiteX0-1" fmla="*/ 0 w 1700270"/>
              <a:gd name="connsiteY0-2" fmla="*/ 389262 h 558188"/>
              <a:gd name="connsiteX1-3" fmla="*/ 1700270 w 1700270"/>
              <a:gd name="connsiteY1-4" fmla="*/ 0 h 558188"/>
              <a:gd name="connsiteX2-5" fmla="*/ 1696598 w 1700270"/>
              <a:gd name="connsiteY2-6" fmla="*/ 176269 h 558188"/>
              <a:gd name="connsiteX3-7" fmla="*/ 7344 w 1700270"/>
              <a:gd name="connsiteY3-8" fmla="*/ 558188 h 558188"/>
              <a:gd name="connsiteX4-9" fmla="*/ 0 w 1700270"/>
              <a:gd name="connsiteY4-10" fmla="*/ 389262 h 558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700270" h="558188">
                <a:moveTo>
                  <a:pt x="0" y="389262"/>
                </a:moveTo>
                <a:lnTo>
                  <a:pt x="1700270" y="0"/>
                </a:lnTo>
                <a:lnTo>
                  <a:pt x="1696598" y="176269"/>
                </a:lnTo>
                <a:lnTo>
                  <a:pt x="7344" y="558188"/>
                </a:lnTo>
                <a:lnTo>
                  <a:pt x="0" y="389262"/>
                </a:lnTo>
                <a:close/>
              </a:path>
            </a:pathLst>
          </a:custGeom>
          <a:solidFill>
            <a:srgbClr val="0000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3" name="AutoShape 21"/>
          <p:cNvSpPr/>
          <p:nvPr/>
        </p:nvSpPr>
        <p:spPr bwMode="auto">
          <a:xfrm flipH="1" flipV="1">
            <a:off x="8069711" y="4643267"/>
            <a:ext cx="99857" cy="161739"/>
          </a:xfrm>
          <a:prstGeom prst="rightBrace">
            <a:avLst>
              <a:gd name="adj1" fmla="val 20390"/>
              <a:gd name="adj2" fmla="val 50000"/>
            </a:avLst>
          </a:prstGeom>
          <a:noFill/>
          <a:ln w="9525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56514" y="5919854"/>
            <a:ext cx="925724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Non-persistent HTTP response time =  2RTT+ file transmission  time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Persistent HTTP </a:t>
            </a:r>
            <a:r>
              <a:rPr lang="en-US" altLang="en-US" sz="3200" dirty="0">
                <a:cs typeface="Calibri" panose="020F0502020204030204" pitchFamily="34" charset="0"/>
              </a:rPr>
              <a:t>(HTTP 1.1)</a:t>
            </a:r>
            <a:endParaRPr lang="en-US" sz="4400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798691" y="1401764"/>
            <a:ext cx="5165547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0505" marR="0" lvl="0" indent="-215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charset="0"/>
              <a:buNone/>
              <a:defRPr/>
            </a:pP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Non-persistent HTTP issues:</a:t>
            </a:r>
            <a:endParaRPr kumimoji="0" lang="en-US" sz="32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6075" marR="0" lvl="0" indent="-2178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requires 2 RTTs per object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6075" marR="0" lvl="0" indent="-2178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OS overhead for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TCP connection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6075" marR="0" lvl="0" indent="-2178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browsers often open multiple parallel TCP connections to fetch referenced objects in parallel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charset="0"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10"/>
          <p:cNvSpPr txBox="1">
            <a:spLocks noChangeArrowheads="1"/>
          </p:cNvSpPr>
          <p:nvPr/>
        </p:nvSpPr>
        <p:spPr>
          <a:xfrm>
            <a:off x="6227762" y="1414463"/>
            <a:ext cx="5735053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0505" marR="0" lvl="0" indent="-215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charset="0"/>
              <a:buNone/>
              <a:defRPr/>
            </a:pP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Persistent  HTTP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(HTTP1.1):</a:t>
            </a:r>
            <a:endParaRPr kumimoji="0" lang="en-US" sz="32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6075" marR="0" lvl="0" indent="-2178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server leaves connection open after sending response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6075" marR="0" lvl="0" indent="-2178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subsequent HTTP messages  between same client/server sent over open connection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6075" marR="0" lvl="0" indent="-2178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client sends requests as soon as it encounters a referenced object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6075" marR="0" lvl="0" indent="-2178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 little as one RTT for all the referenced objects (cutting response time in half)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HTTP request </a:t>
            </a:r>
            <a:r>
              <a:rPr lang="en-US" altLang="en-US" dirty="0">
                <a:cs typeface="Calibri" panose="020F0502020204030204" pitchFamily="34" charset="0"/>
              </a:rPr>
              <a:t>m</a:t>
            </a:r>
            <a:r>
              <a:rPr lang="en-US" altLang="en-US" sz="4400" dirty="0">
                <a:cs typeface="Calibri" panose="020F0502020204030204" pitchFamily="34" charset="0"/>
              </a:rPr>
              <a:t>essage</a:t>
            </a:r>
            <a:endParaRPr lang="en-US" sz="4400" dirty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533400" y="1444625"/>
            <a:ext cx="11658600" cy="1429204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3680" marR="0" lvl="0" indent="-23368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two types of HTTP messages: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request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,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response</a:t>
            </a:r>
            <a:endParaRPr kumimoji="0" lang="en-US" altLang="en-US" sz="28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233680" marR="0" lvl="0" indent="-23368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HTTP request message: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ASCII (human-readable format)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3" name="Text Box 8"/>
          <p:cNvSpPr txBox="1">
            <a:spLocks noChangeArrowheads="1"/>
          </p:cNvSpPr>
          <p:nvPr/>
        </p:nvSpPr>
        <p:spPr bwMode="auto">
          <a:xfrm>
            <a:off x="2771677" y="4189643"/>
            <a:ext cx="1071127" cy="757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header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lines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6" name="Text Box 16"/>
          <p:cNvSpPr txBox="1">
            <a:spLocks noChangeArrowheads="1"/>
          </p:cNvSpPr>
          <p:nvPr/>
        </p:nvSpPr>
        <p:spPr bwMode="auto">
          <a:xfrm>
            <a:off x="4000046" y="3323999"/>
            <a:ext cx="7921878" cy="2342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GET /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index.html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 HTTP/1.1\r\n</a:t>
            </a: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Host: www-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net.cs.umass.edu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\r\n</a:t>
            </a: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User-Agent: Mozilla/5.0 (Macintosh; Intel Mac OS X 10.15; rv:80.0) Gecko/20100101 Firefox/80.0 \r\n</a:t>
            </a: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Accept: text/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html,application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/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xhtml+xml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\r\n</a:t>
            </a: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Accept-Language: 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en-us,en;q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=0.5\r\n</a:t>
            </a: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Accept-Encoding: 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gzip,deflate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\r\n</a:t>
            </a: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Connection: keep-alive\r\n</a:t>
            </a: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\r\n</a:t>
            </a: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7524296" y="2623511"/>
            <a:ext cx="2834575" cy="849313"/>
            <a:chOff x="7524296" y="2554061"/>
            <a:chExt cx="2834575" cy="849313"/>
          </a:xfrm>
        </p:grpSpPr>
        <p:sp>
          <p:nvSpPr>
            <p:cNvPr id="17" name="Line 17"/>
            <p:cNvSpPr>
              <a:spLocks noChangeShapeType="1"/>
            </p:cNvSpPr>
            <p:nvPr/>
          </p:nvSpPr>
          <p:spPr bwMode="auto">
            <a:xfrm flipH="1">
              <a:off x="7524296" y="2841399"/>
              <a:ext cx="166688" cy="514350"/>
            </a:xfrm>
            <a:prstGeom prst="line">
              <a:avLst/>
            </a:prstGeom>
            <a:noFill/>
            <a:ln w="9525">
              <a:solidFill>
                <a:srgbClr val="000099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Text Box 18"/>
            <p:cNvSpPr txBox="1">
              <a:spLocks noChangeArrowheads="1"/>
            </p:cNvSpPr>
            <p:nvPr/>
          </p:nvSpPr>
          <p:spPr bwMode="auto">
            <a:xfrm>
              <a:off x="7575096" y="2554061"/>
              <a:ext cx="2783775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carriage return character</a:t>
              </a:r>
              <a:endPara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9" name="Text Box 19"/>
            <p:cNvSpPr txBox="1">
              <a:spLocks noChangeArrowheads="1"/>
            </p:cNvSpPr>
            <p:nvPr/>
          </p:nvSpPr>
          <p:spPr bwMode="auto">
            <a:xfrm>
              <a:off x="7727496" y="2850924"/>
              <a:ext cx="2149306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line-feed character</a:t>
              </a:r>
              <a:endPara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0" name="Line 20"/>
            <p:cNvSpPr>
              <a:spLocks noChangeShapeType="1"/>
            </p:cNvSpPr>
            <p:nvPr/>
          </p:nvSpPr>
          <p:spPr bwMode="auto">
            <a:xfrm flipH="1">
              <a:off x="7805284" y="3150961"/>
              <a:ext cx="80962" cy="252413"/>
            </a:xfrm>
            <a:prstGeom prst="line">
              <a:avLst/>
            </a:prstGeom>
            <a:noFill/>
            <a:ln w="9525">
              <a:solidFill>
                <a:srgbClr val="000099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04572" y="3050979"/>
            <a:ext cx="3691165" cy="830997"/>
            <a:chOff x="304572" y="3050979"/>
            <a:chExt cx="3691165" cy="830997"/>
          </a:xfrm>
        </p:grpSpPr>
        <p:sp>
          <p:nvSpPr>
            <p:cNvPr id="10" name="Text Box 5"/>
            <p:cNvSpPr txBox="1">
              <a:spLocks noChangeArrowheads="1"/>
            </p:cNvSpPr>
            <p:nvPr/>
          </p:nvSpPr>
          <p:spPr bwMode="auto">
            <a:xfrm>
              <a:off x="304572" y="3050979"/>
              <a:ext cx="3163155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request line (GET, POST, 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HEAD commands)</a:t>
              </a:r>
              <a:endPara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4" name="Straight Arrow Connector 3"/>
            <p:cNvCxnSpPr/>
            <p:nvPr/>
          </p:nvCxnSpPr>
          <p:spPr>
            <a:xfrm>
              <a:off x="2558822" y="3471412"/>
              <a:ext cx="1436915" cy="0"/>
            </a:xfrm>
            <a:prstGeom prst="straightConnector1">
              <a:avLst/>
            </a:prstGeom>
            <a:ln w="19050">
              <a:solidFill>
                <a:srgbClr val="0000A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743905" y="5548787"/>
            <a:ext cx="7763054" cy="1145473"/>
            <a:chOff x="743905" y="5548787"/>
            <a:chExt cx="7763054" cy="1145473"/>
          </a:xfrm>
        </p:grpSpPr>
        <p:sp>
          <p:nvSpPr>
            <p:cNvPr id="14" name="Line 10"/>
            <p:cNvSpPr>
              <a:spLocks noChangeShapeType="1"/>
            </p:cNvSpPr>
            <p:nvPr/>
          </p:nvSpPr>
          <p:spPr bwMode="auto">
            <a:xfrm>
              <a:off x="3499984" y="5710011"/>
              <a:ext cx="511175" cy="0"/>
            </a:xfrm>
            <a:prstGeom prst="line">
              <a:avLst/>
            </a:prstGeom>
            <a:noFill/>
            <a:ln w="19050">
              <a:solidFill>
                <a:srgbClr val="000099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Text Box 11"/>
            <p:cNvSpPr txBox="1">
              <a:spLocks noChangeArrowheads="1"/>
            </p:cNvSpPr>
            <p:nvPr/>
          </p:nvSpPr>
          <p:spPr bwMode="auto">
            <a:xfrm>
              <a:off x="743905" y="5548787"/>
              <a:ext cx="2771636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carriage return, line feed at start of line indicates end of header lines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1" name="TextBox 1"/>
            <p:cNvSpPr txBox="1">
              <a:spLocks noChangeArrowheads="1"/>
            </p:cNvSpPr>
            <p:nvPr/>
          </p:nvSpPr>
          <p:spPr bwMode="auto">
            <a:xfrm>
              <a:off x="4000046" y="6171973"/>
              <a:ext cx="4506913" cy="522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* Check out the online interactive exercises for more examples: h</a:t>
              </a:r>
              <a:r>
                <a:rPr kumimoji="0" lang="en-US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ttp://</a:t>
              </a:r>
              <a:r>
                <a:rPr kumimoji="0" lang="en-US" alt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gaia.cs.umass.edu</a:t>
              </a:r>
              <a:r>
                <a:rPr kumimoji="0" lang="en-US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/</a:t>
              </a:r>
              <a:r>
                <a:rPr kumimoji="0" lang="en-US" alt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kurose_ross</a:t>
              </a:r>
              <a:r>
                <a:rPr kumimoji="0" lang="en-US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/interactive/</a:t>
              </a:r>
              <a:endParaRPr kumimoji="0" lang="en-US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5" name="Left Brace 4"/>
          <p:cNvSpPr/>
          <p:nvPr/>
        </p:nvSpPr>
        <p:spPr>
          <a:xfrm>
            <a:off x="3812583" y="3704095"/>
            <a:ext cx="217442" cy="1797803"/>
          </a:xfrm>
          <a:prstGeom prst="leftBrace">
            <a:avLst/>
          </a:prstGeom>
          <a:ln w="19050">
            <a:solidFill>
              <a:srgbClr val="0000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019515" y="3331027"/>
            <a:ext cx="6620718" cy="3021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726871" y="3599519"/>
            <a:ext cx="8392886" cy="19685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HTTP request message: general format</a:t>
            </a:r>
            <a:endParaRPr lang="en-US" sz="4400" dirty="0"/>
          </a:p>
        </p:txBody>
      </p:sp>
      <p:sp>
        <p:nvSpPr>
          <p:cNvPr id="22" name="Text Box 9"/>
          <p:cNvSpPr txBox="1">
            <a:spLocks noChangeArrowheads="1"/>
          </p:cNvSpPr>
          <p:nvPr/>
        </p:nvSpPr>
        <p:spPr bwMode="auto">
          <a:xfrm>
            <a:off x="8704472" y="1752600"/>
            <a:ext cx="1030287" cy="6413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request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line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3" name="Text Box 11"/>
          <p:cNvSpPr txBox="1">
            <a:spLocks noChangeArrowheads="1"/>
          </p:cNvSpPr>
          <p:nvPr/>
        </p:nvSpPr>
        <p:spPr bwMode="auto">
          <a:xfrm>
            <a:off x="8699709" y="2768600"/>
            <a:ext cx="974725" cy="6413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header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lines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" name="Rectangle 12"/>
          <p:cNvSpPr>
            <a:spLocks noChangeArrowheads="1"/>
          </p:cNvSpPr>
          <p:nvPr/>
        </p:nvSpPr>
        <p:spPr bwMode="auto">
          <a:xfrm>
            <a:off x="8315534" y="2338387"/>
            <a:ext cx="346075" cy="1819275"/>
          </a:xfrm>
          <a:prstGeom prst="rect">
            <a:avLst/>
          </a:prstGeom>
          <a:noFill/>
          <a:ln w="19050">
            <a:solidFill>
              <a:srgbClr val="CC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" name="Rectangle 13"/>
          <p:cNvSpPr>
            <a:spLocks noChangeArrowheads="1"/>
          </p:cNvSpPr>
          <p:nvPr/>
        </p:nvSpPr>
        <p:spPr bwMode="auto">
          <a:xfrm>
            <a:off x="8182184" y="2287587"/>
            <a:ext cx="290513" cy="201771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" name="Rectangle 15"/>
          <p:cNvSpPr>
            <a:spLocks noChangeArrowheads="1"/>
          </p:cNvSpPr>
          <p:nvPr/>
        </p:nvSpPr>
        <p:spPr bwMode="auto">
          <a:xfrm>
            <a:off x="8550484" y="4394200"/>
            <a:ext cx="712788" cy="12160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7" name="Text Box 16"/>
          <p:cNvSpPr txBox="1">
            <a:spLocks noChangeArrowheads="1"/>
          </p:cNvSpPr>
          <p:nvPr/>
        </p:nvSpPr>
        <p:spPr bwMode="auto">
          <a:xfrm>
            <a:off x="8701297" y="4959350"/>
            <a:ext cx="735012" cy="366712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body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8" name="Rectangle 20"/>
          <p:cNvSpPr>
            <a:spLocks noChangeArrowheads="1"/>
          </p:cNvSpPr>
          <p:nvPr/>
        </p:nvSpPr>
        <p:spPr bwMode="auto">
          <a:xfrm>
            <a:off x="2879934" y="1789112"/>
            <a:ext cx="5638800" cy="44608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9" name="Line 22"/>
          <p:cNvSpPr>
            <a:spLocks noChangeShapeType="1"/>
          </p:cNvSpPr>
          <p:nvPr/>
        </p:nvSpPr>
        <p:spPr bwMode="auto">
          <a:xfrm>
            <a:off x="4188034" y="1792287"/>
            <a:ext cx="0" cy="4381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Line 23"/>
          <p:cNvSpPr>
            <a:spLocks noChangeShapeType="1"/>
          </p:cNvSpPr>
          <p:nvPr/>
        </p:nvSpPr>
        <p:spPr bwMode="auto">
          <a:xfrm>
            <a:off x="4632534" y="1792287"/>
            <a:ext cx="0" cy="4381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Line 24"/>
          <p:cNvSpPr>
            <a:spLocks noChangeShapeType="1"/>
          </p:cNvSpPr>
          <p:nvPr/>
        </p:nvSpPr>
        <p:spPr bwMode="auto">
          <a:xfrm>
            <a:off x="5940634" y="1792287"/>
            <a:ext cx="0" cy="4381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Line 25"/>
          <p:cNvSpPr>
            <a:spLocks noChangeShapeType="1"/>
          </p:cNvSpPr>
          <p:nvPr/>
        </p:nvSpPr>
        <p:spPr bwMode="auto">
          <a:xfrm>
            <a:off x="6366084" y="1785937"/>
            <a:ext cx="0" cy="4381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Line 26"/>
          <p:cNvSpPr>
            <a:spLocks noChangeShapeType="1"/>
          </p:cNvSpPr>
          <p:nvPr/>
        </p:nvSpPr>
        <p:spPr bwMode="auto">
          <a:xfrm>
            <a:off x="7667834" y="1792287"/>
            <a:ext cx="0" cy="4381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Line 27"/>
          <p:cNvSpPr>
            <a:spLocks noChangeShapeType="1"/>
          </p:cNvSpPr>
          <p:nvPr/>
        </p:nvSpPr>
        <p:spPr bwMode="auto">
          <a:xfrm>
            <a:off x="8105984" y="1792287"/>
            <a:ext cx="0" cy="4381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Text Box 28"/>
          <p:cNvSpPr txBox="1">
            <a:spLocks noChangeArrowheads="1"/>
          </p:cNvSpPr>
          <p:nvPr/>
        </p:nvSpPr>
        <p:spPr bwMode="auto">
          <a:xfrm>
            <a:off x="3003759" y="1816100"/>
            <a:ext cx="103028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method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6" name="Text Box 29"/>
          <p:cNvSpPr txBox="1">
            <a:spLocks noChangeArrowheads="1"/>
          </p:cNvSpPr>
          <p:nvPr/>
        </p:nvSpPr>
        <p:spPr bwMode="auto">
          <a:xfrm>
            <a:off x="4165809" y="1797050"/>
            <a:ext cx="4524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sp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7" name="Text Box 30"/>
          <p:cNvSpPr txBox="1">
            <a:spLocks noChangeArrowheads="1"/>
          </p:cNvSpPr>
          <p:nvPr/>
        </p:nvSpPr>
        <p:spPr bwMode="auto">
          <a:xfrm>
            <a:off x="5931109" y="1803400"/>
            <a:ext cx="4524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sp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8" name="Text Box 31"/>
          <p:cNvSpPr txBox="1">
            <a:spLocks noChangeArrowheads="1"/>
          </p:cNvSpPr>
          <p:nvPr/>
        </p:nvSpPr>
        <p:spPr bwMode="auto">
          <a:xfrm>
            <a:off x="7683709" y="1809750"/>
            <a:ext cx="4032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cr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9" name="Text Box 32"/>
          <p:cNvSpPr txBox="1">
            <a:spLocks noChangeArrowheads="1"/>
          </p:cNvSpPr>
          <p:nvPr/>
        </p:nvSpPr>
        <p:spPr bwMode="auto">
          <a:xfrm>
            <a:off x="8153609" y="1820862"/>
            <a:ext cx="311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lf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0" name="Text Box 33"/>
          <p:cNvSpPr txBox="1">
            <a:spLocks noChangeArrowheads="1"/>
          </p:cNvSpPr>
          <p:nvPr/>
        </p:nvSpPr>
        <p:spPr bwMode="auto">
          <a:xfrm>
            <a:off x="6521659" y="1803400"/>
            <a:ext cx="10033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version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1" name="Text Box 34"/>
          <p:cNvSpPr txBox="1">
            <a:spLocks noChangeArrowheads="1"/>
          </p:cNvSpPr>
          <p:nvPr/>
        </p:nvSpPr>
        <p:spPr bwMode="auto">
          <a:xfrm>
            <a:off x="4896059" y="1816100"/>
            <a:ext cx="6937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URL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42" name="Group 45"/>
          <p:cNvGrpSpPr/>
          <p:nvPr/>
        </p:nvGrpSpPr>
        <p:grpSpPr bwMode="auto">
          <a:xfrm>
            <a:off x="2879934" y="2233612"/>
            <a:ext cx="4565650" cy="446088"/>
            <a:chOff x="192" y="1894"/>
            <a:chExt cx="2876" cy="281"/>
          </a:xfrm>
        </p:grpSpPr>
        <p:sp>
          <p:nvSpPr>
            <p:cNvPr id="43" name="Rectangle 35"/>
            <p:cNvSpPr>
              <a:spLocks noChangeArrowheads="1"/>
            </p:cNvSpPr>
            <p:nvPr/>
          </p:nvSpPr>
          <p:spPr bwMode="auto">
            <a:xfrm>
              <a:off x="192" y="1894"/>
              <a:ext cx="2876" cy="281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" name="Line 36"/>
            <p:cNvSpPr>
              <a:spLocks noChangeShapeType="1"/>
            </p:cNvSpPr>
            <p:nvPr/>
          </p:nvSpPr>
          <p:spPr bwMode="auto">
            <a:xfrm>
              <a:off x="1700" y="1896"/>
              <a:ext cx="0" cy="27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Line 37"/>
            <p:cNvSpPr>
              <a:spLocks noChangeShapeType="1"/>
            </p:cNvSpPr>
            <p:nvPr/>
          </p:nvSpPr>
          <p:spPr bwMode="auto">
            <a:xfrm>
              <a:off x="1832" y="1896"/>
              <a:ext cx="0" cy="27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Line 39"/>
            <p:cNvSpPr>
              <a:spLocks noChangeShapeType="1"/>
            </p:cNvSpPr>
            <p:nvPr/>
          </p:nvSpPr>
          <p:spPr bwMode="auto">
            <a:xfrm>
              <a:off x="2528" y="1896"/>
              <a:ext cx="0" cy="27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Line 40"/>
            <p:cNvSpPr>
              <a:spLocks noChangeShapeType="1"/>
            </p:cNvSpPr>
            <p:nvPr/>
          </p:nvSpPr>
          <p:spPr bwMode="auto">
            <a:xfrm>
              <a:off x="2804" y="1896"/>
              <a:ext cx="0" cy="27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Text Box 41"/>
            <p:cNvSpPr txBox="1">
              <a:spLocks noChangeArrowheads="1"/>
            </p:cNvSpPr>
            <p:nvPr/>
          </p:nvSpPr>
          <p:spPr bwMode="auto">
            <a:xfrm>
              <a:off x="2538" y="1907"/>
              <a:ext cx="254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cr</a:t>
              </a: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9" name="Text Box 42"/>
            <p:cNvSpPr txBox="1">
              <a:spLocks noChangeArrowheads="1"/>
            </p:cNvSpPr>
            <p:nvPr/>
          </p:nvSpPr>
          <p:spPr bwMode="auto">
            <a:xfrm>
              <a:off x="2834" y="1914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lf</a:t>
              </a: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50" name="Text Box 43"/>
            <p:cNvSpPr txBox="1">
              <a:spLocks noChangeArrowheads="1"/>
            </p:cNvSpPr>
            <p:nvPr/>
          </p:nvSpPr>
          <p:spPr bwMode="auto">
            <a:xfrm>
              <a:off x="1922" y="1895"/>
              <a:ext cx="49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value</a:t>
              </a: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51" name="Text Box 44"/>
            <p:cNvSpPr txBox="1">
              <a:spLocks noChangeArrowheads="1"/>
            </p:cNvSpPr>
            <p:nvPr/>
          </p:nvSpPr>
          <p:spPr bwMode="auto">
            <a:xfrm>
              <a:off x="246" y="1903"/>
              <a:ext cx="13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header field name</a:t>
              </a: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52" name="Group 46"/>
          <p:cNvGrpSpPr/>
          <p:nvPr/>
        </p:nvGrpSpPr>
        <p:grpSpPr bwMode="auto">
          <a:xfrm>
            <a:off x="2876759" y="3709987"/>
            <a:ext cx="4565650" cy="446088"/>
            <a:chOff x="192" y="1894"/>
            <a:chExt cx="2876" cy="281"/>
          </a:xfrm>
        </p:grpSpPr>
        <p:sp>
          <p:nvSpPr>
            <p:cNvPr id="53" name="Rectangle 47"/>
            <p:cNvSpPr>
              <a:spLocks noChangeArrowheads="1"/>
            </p:cNvSpPr>
            <p:nvPr/>
          </p:nvSpPr>
          <p:spPr bwMode="auto">
            <a:xfrm>
              <a:off x="192" y="1894"/>
              <a:ext cx="2876" cy="281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54" name="Line 48"/>
            <p:cNvSpPr>
              <a:spLocks noChangeShapeType="1"/>
            </p:cNvSpPr>
            <p:nvPr/>
          </p:nvSpPr>
          <p:spPr bwMode="auto">
            <a:xfrm>
              <a:off x="1700" y="1896"/>
              <a:ext cx="0" cy="27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Line 49"/>
            <p:cNvSpPr>
              <a:spLocks noChangeShapeType="1"/>
            </p:cNvSpPr>
            <p:nvPr/>
          </p:nvSpPr>
          <p:spPr bwMode="auto">
            <a:xfrm>
              <a:off x="1832" y="1896"/>
              <a:ext cx="0" cy="27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" name="Line 50"/>
            <p:cNvSpPr>
              <a:spLocks noChangeShapeType="1"/>
            </p:cNvSpPr>
            <p:nvPr/>
          </p:nvSpPr>
          <p:spPr bwMode="auto">
            <a:xfrm>
              <a:off x="2528" y="1896"/>
              <a:ext cx="0" cy="27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Line 51"/>
            <p:cNvSpPr>
              <a:spLocks noChangeShapeType="1"/>
            </p:cNvSpPr>
            <p:nvPr/>
          </p:nvSpPr>
          <p:spPr bwMode="auto">
            <a:xfrm>
              <a:off x="2804" y="1896"/>
              <a:ext cx="0" cy="27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ext Box 52"/>
            <p:cNvSpPr txBox="1">
              <a:spLocks noChangeArrowheads="1"/>
            </p:cNvSpPr>
            <p:nvPr/>
          </p:nvSpPr>
          <p:spPr bwMode="auto">
            <a:xfrm>
              <a:off x="2538" y="1907"/>
              <a:ext cx="254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cr</a:t>
              </a: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59" name="Text Box 53"/>
            <p:cNvSpPr txBox="1">
              <a:spLocks noChangeArrowheads="1"/>
            </p:cNvSpPr>
            <p:nvPr/>
          </p:nvSpPr>
          <p:spPr bwMode="auto">
            <a:xfrm>
              <a:off x="2834" y="1914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lf</a:t>
              </a: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0" name="Text Box 54"/>
            <p:cNvSpPr txBox="1">
              <a:spLocks noChangeArrowheads="1"/>
            </p:cNvSpPr>
            <p:nvPr/>
          </p:nvSpPr>
          <p:spPr bwMode="auto">
            <a:xfrm>
              <a:off x="1922" y="1895"/>
              <a:ext cx="49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value</a:t>
              </a: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1" name="Text Box 55"/>
            <p:cNvSpPr txBox="1">
              <a:spLocks noChangeArrowheads="1"/>
            </p:cNvSpPr>
            <p:nvPr/>
          </p:nvSpPr>
          <p:spPr bwMode="auto">
            <a:xfrm>
              <a:off x="246" y="1903"/>
              <a:ext cx="13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header field name</a:t>
              </a: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62" name="Line 56"/>
          <p:cNvSpPr>
            <a:spLocks noChangeShapeType="1"/>
          </p:cNvSpPr>
          <p:nvPr/>
        </p:nvSpPr>
        <p:spPr bwMode="auto">
          <a:xfrm>
            <a:off x="2879934" y="2681287"/>
            <a:ext cx="0" cy="1041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3" name="Group 61"/>
          <p:cNvGrpSpPr/>
          <p:nvPr/>
        </p:nvGrpSpPr>
        <p:grpSpPr bwMode="auto">
          <a:xfrm>
            <a:off x="2711659" y="2905125"/>
            <a:ext cx="331788" cy="461962"/>
            <a:chOff x="462" y="1727"/>
            <a:chExt cx="209" cy="291"/>
          </a:xfrm>
        </p:grpSpPr>
        <p:sp>
          <p:nvSpPr>
            <p:cNvPr id="64" name="Rectangle 59"/>
            <p:cNvSpPr>
              <a:spLocks noChangeArrowheads="1"/>
            </p:cNvSpPr>
            <p:nvPr/>
          </p:nvSpPr>
          <p:spPr bwMode="auto">
            <a:xfrm>
              <a:off x="534" y="1854"/>
              <a:ext cx="56" cy="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5" name="Text Box 57"/>
            <p:cNvSpPr txBox="1">
              <a:spLocks noChangeArrowheads="1"/>
            </p:cNvSpPr>
            <p:nvPr/>
          </p:nvSpPr>
          <p:spPr bwMode="auto">
            <a:xfrm>
              <a:off x="462" y="1727"/>
              <a:ext cx="20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~</a:t>
              </a: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6" name="Text Box 58"/>
            <p:cNvSpPr txBox="1">
              <a:spLocks noChangeArrowheads="1"/>
            </p:cNvSpPr>
            <p:nvPr/>
          </p:nvSpPr>
          <p:spPr bwMode="auto">
            <a:xfrm>
              <a:off x="462" y="1768"/>
              <a:ext cx="20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~</a:t>
              </a: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67" name="Line 62"/>
          <p:cNvSpPr>
            <a:spLocks noChangeShapeType="1"/>
          </p:cNvSpPr>
          <p:nvPr/>
        </p:nvSpPr>
        <p:spPr bwMode="auto">
          <a:xfrm>
            <a:off x="7443997" y="2668587"/>
            <a:ext cx="0" cy="1041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8" name="Group 63"/>
          <p:cNvGrpSpPr/>
          <p:nvPr/>
        </p:nvGrpSpPr>
        <p:grpSpPr bwMode="auto">
          <a:xfrm>
            <a:off x="7275722" y="2892425"/>
            <a:ext cx="331787" cy="461962"/>
            <a:chOff x="462" y="1727"/>
            <a:chExt cx="209" cy="291"/>
          </a:xfrm>
        </p:grpSpPr>
        <p:sp>
          <p:nvSpPr>
            <p:cNvPr id="69" name="Rectangle 64"/>
            <p:cNvSpPr>
              <a:spLocks noChangeArrowheads="1"/>
            </p:cNvSpPr>
            <p:nvPr/>
          </p:nvSpPr>
          <p:spPr bwMode="auto">
            <a:xfrm>
              <a:off x="534" y="1854"/>
              <a:ext cx="56" cy="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70" name="Text Box 65"/>
            <p:cNvSpPr txBox="1">
              <a:spLocks noChangeArrowheads="1"/>
            </p:cNvSpPr>
            <p:nvPr/>
          </p:nvSpPr>
          <p:spPr bwMode="auto">
            <a:xfrm>
              <a:off x="462" y="1727"/>
              <a:ext cx="20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~</a:t>
              </a: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71" name="Text Box 66"/>
            <p:cNvSpPr txBox="1">
              <a:spLocks noChangeArrowheads="1"/>
            </p:cNvSpPr>
            <p:nvPr/>
          </p:nvSpPr>
          <p:spPr bwMode="auto">
            <a:xfrm>
              <a:off x="462" y="1768"/>
              <a:ext cx="20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~</a:t>
              </a: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72" name="Group 77"/>
          <p:cNvGrpSpPr/>
          <p:nvPr/>
        </p:nvGrpSpPr>
        <p:grpSpPr bwMode="auto">
          <a:xfrm>
            <a:off x="2875172" y="4156075"/>
            <a:ext cx="963612" cy="446087"/>
            <a:chOff x="3105" y="2650"/>
            <a:chExt cx="607" cy="281"/>
          </a:xfrm>
        </p:grpSpPr>
        <p:sp>
          <p:nvSpPr>
            <p:cNvPr id="73" name="Rectangle 68"/>
            <p:cNvSpPr>
              <a:spLocks noChangeArrowheads="1"/>
            </p:cNvSpPr>
            <p:nvPr/>
          </p:nvSpPr>
          <p:spPr bwMode="auto">
            <a:xfrm>
              <a:off x="3105" y="2650"/>
              <a:ext cx="607" cy="281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74" name="Line 72"/>
            <p:cNvSpPr>
              <a:spLocks noChangeShapeType="1"/>
            </p:cNvSpPr>
            <p:nvPr/>
          </p:nvSpPr>
          <p:spPr bwMode="auto">
            <a:xfrm>
              <a:off x="3406" y="2652"/>
              <a:ext cx="0" cy="27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" name="Text Box 73"/>
            <p:cNvSpPr txBox="1">
              <a:spLocks noChangeArrowheads="1"/>
            </p:cNvSpPr>
            <p:nvPr/>
          </p:nvSpPr>
          <p:spPr bwMode="auto">
            <a:xfrm>
              <a:off x="3140" y="2663"/>
              <a:ext cx="254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cr</a:t>
              </a: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76" name="Text Box 74"/>
            <p:cNvSpPr txBox="1">
              <a:spLocks noChangeArrowheads="1"/>
            </p:cNvSpPr>
            <p:nvPr/>
          </p:nvSpPr>
          <p:spPr bwMode="auto">
            <a:xfrm>
              <a:off x="3436" y="2670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lf</a:t>
              </a: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77" name="Rectangle 78"/>
          <p:cNvSpPr>
            <a:spLocks noChangeArrowheads="1"/>
          </p:cNvSpPr>
          <p:nvPr/>
        </p:nvSpPr>
        <p:spPr bwMode="auto">
          <a:xfrm>
            <a:off x="2875172" y="4603750"/>
            <a:ext cx="5170487" cy="11207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8" name="Text Box 80"/>
          <p:cNvSpPr txBox="1">
            <a:spLocks noChangeArrowheads="1"/>
          </p:cNvSpPr>
          <p:nvPr/>
        </p:nvSpPr>
        <p:spPr bwMode="auto">
          <a:xfrm>
            <a:off x="4811922" y="4927600"/>
            <a:ext cx="141128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entity body</a:t>
            </a:r>
            <a:endParaRPr kumimoji="0" lang="en-US" altLang="en-US" sz="2000" b="0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79" name="Group 81"/>
          <p:cNvGrpSpPr/>
          <p:nvPr/>
        </p:nvGrpSpPr>
        <p:grpSpPr bwMode="auto">
          <a:xfrm>
            <a:off x="2711659" y="4941887"/>
            <a:ext cx="331788" cy="461963"/>
            <a:chOff x="462" y="1727"/>
            <a:chExt cx="209" cy="291"/>
          </a:xfrm>
        </p:grpSpPr>
        <p:sp>
          <p:nvSpPr>
            <p:cNvPr id="80" name="Rectangle 82"/>
            <p:cNvSpPr>
              <a:spLocks noChangeArrowheads="1"/>
            </p:cNvSpPr>
            <p:nvPr/>
          </p:nvSpPr>
          <p:spPr bwMode="auto">
            <a:xfrm>
              <a:off x="534" y="1854"/>
              <a:ext cx="56" cy="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1" name="Text Box 83"/>
            <p:cNvSpPr txBox="1">
              <a:spLocks noChangeArrowheads="1"/>
            </p:cNvSpPr>
            <p:nvPr/>
          </p:nvSpPr>
          <p:spPr bwMode="auto">
            <a:xfrm>
              <a:off x="462" y="1727"/>
              <a:ext cx="20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~</a:t>
              </a: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2" name="Text Box 84"/>
            <p:cNvSpPr txBox="1">
              <a:spLocks noChangeArrowheads="1"/>
            </p:cNvSpPr>
            <p:nvPr/>
          </p:nvSpPr>
          <p:spPr bwMode="auto">
            <a:xfrm>
              <a:off x="462" y="1768"/>
              <a:ext cx="20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~</a:t>
              </a: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83" name="Group 85"/>
          <p:cNvGrpSpPr/>
          <p:nvPr/>
        </p:nvGrpSpPr>
        <p:grpSpPr bwMode="auto">
          <a:xfrm>
            <a:off x="7871034" y="4932362"/>
            <a:ext cx="331788" cy="461963"/>
            <a:chOff x="462" y="1727"/>
            <a:chExt cx="209" cy="291"/>
          </a:xfrm>
        </p:grpSpPr>
        <p:sp>
          <p:nvSpPr>
            <p:cNvPr id="84" name="Rectangle 86"/>
            <p:cNvSpPr>
              <a:spLocks noChangeArrowheads="1"/>
            </p:cNvSpPr>
            <p:nvPr/>
          </p:nvSpPr>
          <p:spPr bwMode="auto">
            <a:xfrm>
              <a:off x="534" y="1854"/>
              <a:ext cx="56" cy="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5" name="Text Box 87"/>
            <p:cNvSpPr txBox="1">
              <a:spLocks noChangeArrowheads="1"/>
            </p:cNvSpPr>
            <p:nvPr/>
          </p:nvSpPr>
          <p:spPr bwMode="auto">
            <a:xfrm>
              <a:off x="462" y="1727"/>
              <a:ext cx="20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~</a:t>
              </a: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6" name="Text Box 88"/>
            <p:cNvSpPr txBox="1">
              <a:spLocks noChangeArrowheads="1"/>
            </p:cNvSpPr>
            <p:nvPr/>
          </p:nvSpPr>
          <p:spPr bwMode="auto">
            <a:xfrm>
              <a:off x="462" y="1768"/>
              <a:ext cx="20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~</a:t>
              </a: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8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Other HTTP request </a:t>
            </a:r>
            <a:r>
              <a:rPr lang="en-US" altLang="en-US" dirty="0">
                <a:ea typeface="MS PGothic" panose="020B0600070205080204" pitchFamily="34" charset="-128"/>
              </a:rPr>
              <a:t>m</a:t>
            </a:r>
            <a:r>
              <a:rPr lang="en-US" altLang="en-US" sz="4400" dirty="0">
                <a:ea typeface="MS PGothic" panose="020B0600070205080204" pitchFamily="34" charset="-128"/>
              </a:rPr>
              <a:t>essages</a:t>
            </a:r>
            <a:endParaRPr lang="en-US" sz="4400" dirty="0"/>
          </a:p>
        </p:txBody>
      </p:sp>
      <p:sp>
        <p:nvSpPr>
          <p:cNvPr id="87" name="Rectangle 3"/>
          <p:cNvSpPr txBox="1">
            <a:spLocks noChangeArrowheads="1"/>
          </p:cNvSpPr>
          <p:nvPr/>
        </p:nvSpPr>
        <p:spPr>
          <a:xfrm>
            <a:off x="685573" y="1727394"/>
            <a:ext cx="4684713" cy="1701606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60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charset="0"/>
              <a:buNone/>
              <a:defRPr/>
            </a:pPr>
            <a:r>
              <a:rPr kumimoji="0" lang="en-US" sz="2800" b="0" i="0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POST method:</a:t>
            </a:r>
            <a:endParaRPr kumimoji="0" lang="en-US" sz="2800" b="0" i="0" u="sng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33680" marR="0" lvl="0" indent="-23368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web page often includes form input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33680" marR="0" lvl="0" indent="-23368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user input sent from client to server in entity body of HTTP POST request message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8" name="Rectangle 3"/>
          <p:cNvSpPr txBox="1">
            <a:spLocks noChangeArrowheads="1"/>
          </p:cNvSpPr>
          <p:nvPr/>
        </p:nvSpPr>
        <p:spPr>
          <a:xfrm>
            <a:off x="685573" y="4466964"/>
            <a:ext cx="5541055" cy="1701606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60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charset="0"/>
              <a:buNone/>
              <a:defRPr/>
            </a:pPr>
            <a:r>
              <a:rPr kumimoji="0" lang="en-US" sz="2800" b="0" i="0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GET method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(for sending data to server):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33680" marR="0" lvl="0" indent="-23368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include user data in URL field of HTTP GET request message (following a ‘?’):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9" name="Text Box 5"/>
          <p:cNvSpPr txBox="1">
            <a:spLocks noChangeArrowheads="1"/>
          </p:cNvSpPr>
          <p:nvPr/>
        </p:nvSpPr>
        <p:spPr bwMode="auto">
          <a:xfrm>
            <a:off x="798692" y="5806133"/>
            <a:ext cx="6280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www.somesite.com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/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animalsearch?monkeys&amp;banana</a:t>
            </a: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" name="Rectangle 3"/>
          <p:cNvSpPr txBox="1">
            <a:spLocks noChangeArrowheads="1"/>
          </p:cNvSpPr>
          <p:nvPr/>
        </p:nvSpPr>
        <p:spPr>
          <a:xfrm>
            <a:off x="6991758" y="1752600"/>
            <a:ext cx="4684713" cy="1701606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60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charset="0"/>
              <a:buNone/>
              <a:defRPr/>
            </a:pPr>
            <a:r>
              <a:rPr kumimoji="0" lang="en-US" sz="2800" b="0" i="0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 method:</a:t>
            </a:r>
            <a:endParaRPr kumimoji="0" lang="en-US" sz="2800" b="0" i="0" u="sng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33680" marR="0" lvl="0" indent="-23368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requests headers (only) that would be returned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if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specified URL were requested  with an HTTP GET method.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3"/>
          <p:cNvSpPr txBox="1">
            <a:spLocks noChangeArrowheads="1"/>
          </p:cNvSpPr>
          <p:nvPr/>
        </p:nvSpPr>
        <p:spPr>
          <a:xfrm>
            <a:off x="6993371" y="3839527"/>
            <a:ext cx="4684713" cy="1701606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60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charset="0"/>
              <a:buNone/>
              <a:defRPr/>
            </a:pPr>
            <a:r>
              <a:rPr kumimoji="0" lang="en-US" sz="2800" b="0" i="0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PUT method:</a:t>
            </a:r>
            <a:endParaRPr kumimoji="0" lang="en-US" sz="2800" b="0" i="0" u="sng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33680" marR="0" lvl="0" indent="-23368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uploads new file (object) to server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33680" marR="0" lvl="0" indent="-23368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completely replaces file that exists at specified URL with content in entity body of POST HTTP request message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  <p:bldP spid="9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HTTP response </a:t>
            </a:r>
            <a:r>
              <a:rPr lang="en-US" altLang="en-US" dirty="0">
                <a:ea typeface="MS PGothic" panose="020B0600070205080204" pitchFamily="34" charset="-128"/>
              </a:rPr>
              <a:t>m</a:t>
            </a:r>
            <a:r>
              <a:rPr lang="en-US" altLang="en-US" sz="4400" dirty="0">
                <a:ea typeface="MS PGothic" panose="020B0600070205080204" pitchFamily="34" charset="-128"/>
              </a:rPr>
              <a:t>essage</a:t>
            </a:r>
            <a:endParaRPr lang="en-US" sz="4400" dirty="0"/>
          </a:p>
        </p:txBody>
      </p:sp>
      <p:sp>
        <p:nvSpPr>
          <p:cNvPr id="87" name="Text Box 5"/>
          <p:cNvSpPr txBox="1">
            <a:spLocks noChangeArrowheads="1"/>
          </p:cNvSpPr>
          <p:nvPr/>
        </p:nvSpPr>
        <p:spPr bwMode="auto">
          <a:xfrm>
            <a:off x="889630" y="1555730"/>
            <a:ext cx="4056113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status line (protocol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A3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status code status phrase)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A3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" name="Text Box 8"/>
          <p:cNvSpPr txBox="1">
            <a:spLocks noChangeArrowheads="1"/>
          </p:cNvSpPr>
          <p:nvPr/>
        </p:nvSpPr>
        <p:spPr bwMode="auto">
          <a:xfrm>
            <a:off x="3979618" y="2984961"/>
            <a:ext cx="1071127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header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A3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lines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A3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2" name="Text Box 10"/>
          <p:cNvSpPr txBox="1">
            <a:spLocks noChangeArrowheads="1"/>
          </p:cNvSpPr>
          <p:nvPr/>
        </p:nvSpPr>
        <p:spPr bwMode="auto">
          <a:xfrm>
            <a:off x="828397" y="4607159"/>
            <a:ext cx="360288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data, e.g.,  requested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A3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HTML file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A3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3" name="Rectangle 15"/>
          <p:cNvSpPr>
            <a:spLocks noChangeArrowheads="1"/>
          </p:cNvSpPr>
          <p:nvPr/>
        </p:nvSpPr>
        <p:spPr bwMode="auto">
          <a:xfrm>
            <a:off x="5131481" y="1710879"/>
            <a:ext cx="6311900" cy="3490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Courier New" panose="02070309020205020404" pitchFamily="49" charset="0"/>
              </a:rPr>
              <a:t>HTTP/1.1 200 OK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" pitchFamily="2" charset="0"/>
              <a:ea typeface="MS PGothic" panose="020B0600070205080204" pitchFamily="34" charset="-128"/>
              <a:cs typeface="Courier New" panose="02070309020205020404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Courier New" panose="02070309020205020404" pitchFamily="49" charset="0"/>
              </a:rPr>
              <a:t>Date: Tue, 08 Sep 2020 00:53:20 GMT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" pitchFamily="2" charset="0"/>
              <a:ea typeface="MS PGothic" panose="020B0600070205080204" pitchFamily="34" charset="-128"/>
              <a:cs typeface="Courier New" panose="02070309020205020404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Courier New" panose="02070309020205020404" pitchFamily="49" charset="0"/>
              </a:rPr>
              <a:t>Server: Apache/2.4.6 (CentOS) OpenSSL/1.0.2k-fips PHP/7.4.9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Courier New" panose="02070309020205020404" pitchFamily="49" charset="0"/>
              </a:rPr>
              <a:t>mod_perl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Courier New" panose="02070309020205020404" pitchFamily="49" charset="0"/>
              </a:rPr>
              <a:t>/2.0.11 Perl/v5.16.3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" pitchFamily="2" charset="0"/>
              <a:ea typeface="MS PGothic" panose="020B0600070205080204" pitchFamily="34" charset="-128"/>
              <a:cs typeface="Courier New" panose="02070309020205020404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Courier New" panose="02070309020205020404" pitchFamily="49" charset="0"/>
              </a:rPr>
              <a:t>Last-Modified: Tue, 01 Mar 2016 18:57:50 GMT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" pitchFamily="2" charset="0"/>
              <a:ea typeface="MS PGothic" panose="020B0600070205080204" pitchFamily="34" charset="-128"/>
              <a:cs typeface="Courier New" panose="02070309020205020404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Courier New" panose="02070309020205020404" pitchFamily="49" charset="0"/>
              </a:rPr>
              <a:t>ETag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Courier New" panose="02070309020205020404" pitchFamily="49" charset="0"/>
              </a:rPr>
              <a:t>: "a5b-52d015789ee9e"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" pitchFamily="2" charset="0"/>
              <a:ea typeface="MS PGothic" panose="020B0600070205080204" pitchFamily="34" charset="-128"/>
              <a:cs typeface="Courier New" panose="02070309020205020404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Courier New" panose="02070309020205020404" pitchFamily="49" charset="0"/>
              </a:rPr>
              <a:t>Accept-Ranges: bytes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" pitchFamily="2" charset="0"/>
              <a:ea typeface="MS PGothic" panose="020B0600070205080204" pitchFamily="34" charset="-128"/>
              <a:cs typeface="Courier New" panose="02070309020205020404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Courier New" panose="02070309020205020404" pitchFamily="49" charset="0"/>
              </a:rPr>
              <a:t>Content-Length: 2651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" pitchFamily="2" charset="0"/>
              <a:ea typeface="MS PGothic" panose="020B0600070205080204" pitchFamily="34" charset="-128"/>
              <a:cs typeface="Courier New" panose="02070309020205020404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Courier New" panose="02070309020205020404" pitchFamily="49" charset="0"/>
              </a:rPr>
              <a:t>Content-Type: text/html; charset=UTF-8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" pitchFamily="2" charset="0"/>
              <a:ea typeface="MS PGothic" panose="020B0600070205080204" pitchFamily="34" charset="-128"/>
              <a:cs typeface="Courier New" panose="02070309020205020404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\r\n</a:t>
            </a: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it-IT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data data data data data ... </a:t>
            </a: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</p:txBody>
      </p:sp>
      <p:cxnSp>
        <p:nvCxnSpPr>
          <p:cNvPr id="94" name="Straight Arrow Connector 93"/>
          <p:cNvCxnSpPr/>
          <p:nvPr/>
        </p:nvCxnSpPr>
        <p:spPr>
          <a:xfrm>
            <a:off x="3593872" y="1845820"/>
            <a:ext cx="1436915" cy="0"/>
          </a:xfrm>
          <a:prstGeom prst="straightConnector1">
            <a:avLst/>
          </a:prstGeom>
          <a:ln w="19050">
            <a:solidFill>
              <a:srgbClr val="0000A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/>
          <p:nvPr/>
        </p:nvCxnSpPr>
        <p:spPr>
          <a:xfrm>
            <a:off x="3642857" y="4850277"/>
            <a:ext cx="1436915" cy="0"/>
          </a:xfrm>
          <a:prstGeom prst="straightConnector1">
            <a:avLst/>
          </a:prstGeom>
          <a:ln w="19050">
            <a:solidFill>
              <a:srgbClr val="0000A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1"/>
          <p:cNvSpPr txBox="1">
            <a:spLocks noChangeArrowheads="1"/>
          </p:cNvSpPr>
          <p:nvPr/>
        </p:nvSpPr>
        <p:spPr bwMode="auto">
          <a:xfrm>
            <a:off x="889630" y="6155251"/>
            <a:ext cx="952137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* Check out the online interactive exercises for more examples: h</a:t>
            </a:r>
            <a:r>
              <a:rPr kumimoji="0" lang="en-US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ttp://</a:t>
            </a:r>
            <a:r>
              <a:rPr kumimoji="0" lang="en-US" alt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gaia.cs.umass.edu</a:t>
            </a:r>
            <a:r>
              <a:rPr kumimoji="0" lang="en-US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/</a:t>
            </a:r>
            <a:r>
              <a:rPr kumimoji="0" lang="en-US" alt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kurose_ross</a:t>
            </a:r>
            <a:r>
              <a:rPr kumimoji="0" lang="en-US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/interactive/</a:t>
            </a:r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06185" y="4724398"/>
            <a:ext cx="10733315" cy="18941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Left Brace 2"/>
          <p:cNvSpPr/>
          <p:nvPr/>
        </p:nvSpPr>
        <p:spPr>
          <a:xfrm>
            <a:off x="4963885" y="2057400"/>
            <a:ext cx="261258" cy="2694214"/>
          </a:xfrm>
          <a:prstGeom prst="leftBrace">
            <a:avLst/>
          </a:prstGeom>
          <a:ln w="22225">
            <a:solidFill>
              <a:srgbClr val="0000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359729" y="2041072"/>
            <a:ext cx="7151914" cy="2982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858986" y="2939143"/>
            <a:ext cx="7151914" cy="1355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Application </a:t>
            </a:r>
            <a:r>
              <a:rPr lang="en-US" altLang="en-US" dirty="0">
                <a:cs typeface="Calibri" panose="020F0502020204030204" pitchFamily="34" charset="0"/>
              </a:rPr>
              <a:t>l</a:t>
            </a:r>
            <a:r>
              <a:rPr lang="en-US" altLang="en-US" sz="4400" dirty="0">
                <a:cs typeface="Calibri" panose="020F0502020204030204" pitchFamily="34" charset="0"/>
              </a:rPr>
              <a:t>ayer: overview</a:t>
            </a:r>
            <a:endParaRPr lang="en-US" sz="4400" dirty="0"/>
          </a:p>
        </p:txBody>
      </p:sp>
      <p:sp>
        <p:nvSpPr>
          <p:cNvPr id="10" name="Content Placeholder 3"/>
          <p:cNvSpPr txBox="1"/>
          <p:nvPr/>
        </p:nvSpPr>
        <p:spPr>
          <a:xfrm>
            <a:off x="747307" y="1406319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Our goals: 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0" indent="-3460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conceptual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and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implementation aspects of application-layer protocols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transport-layer service models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client-server paradigm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peer-to-peer paradigm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4"/>
          <p:cNvSpPr txBox="1">
            <a:spLocks noChangeArrowheads="1"/>
          </p:cNvSpPr>
          <p:nvPr/>
        </p:nvSpPr>
        <p:spPr>
          <a:xfrm>
            <a:off x="6516985" y="1399497"/>
            <a:ext cx="5405262" cy="4799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9250" marR="0" lvl="0" indent="-349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learn about protocols by examining popular application-layer protocols and infrastructure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2150" marR="0" lvl="1" indent="-3492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HTTP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2150" marR="0" lvl="1" indent="-3492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SMTP, IMAP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2150" marR="0" lvl="1" indent="-3492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DNS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2150" marR="0" lvl="1" indent="-3492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video streaming systems, CDNs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9250" marR="0" lvl="0" indent="-349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programming network applications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2150" marR="0" lvl="1" indent="-3492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socket API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43000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HTTP response </a:t>
            </a:r>
            <a:r>
              <a:rPr lang="en-US" altLang="en-US" dirty="0">
                <a:ea typeface="MS PGothic" panose="020B0600070205080204" pitchFamily="34" charset="-128"/>
              </a:rPr>
              <a:t>s</a:t>
            </a:r>
            <a:r>
              <a:rPr lang="en-US" altLang="en-US" sz="4400" dirty="0">
                <a:ea typeface="MS PGothic" panose="020B0600070205080204" pitchFamily="34" charset="-128"/>
              </a:rPr>
              <a:t>tatus </a:t>
            </a:r>
            <a:r>
              <a:rPr lang="en-US" altLang="en-US" dirty="0">
                <a:ea typeface="MS PGothic" panose="020B0600070205080204" pitchFamily="34" charset="-128"/>
              </a:rPr>
              <a:t>c</a:t>
            </a:r>
            <a:r>
              <a:rPr lang="en-US" altLang="en-US" sz="4400" dirty="0">
                <a:ea typeface="MS PGothic" panose="020B0600070205080204" pitchFamily="34" charset="-128"/>
              </a:rPr>
              <a:t>odes</a:t>
            </a:r>
            <a:endParaRPr lang="en-US" sz="4400" dirty="0"/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>
          <a:xfrm>
            <a:off x="1179871" y="2274314"/>
            <a:ext cx="10678300" cy="41687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200 OK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request succeeded, requested object later in this message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301 Moved Permanently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requested object moved, new location specified later in this message (in Location: field)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400 Bad Request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request msg not understood by server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404 Not Found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requested document not found on this server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505 HTTP Version Not Supported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3" name="Rectangle 5"/>
          <p:cNvSpPr>
            <a:spLocks noChangeArrowheads="1"/>
          </p:cNvSpPr>
          <p:nvPr/>
        </p:nvSpPr>
        <p:spPr bwMode="auto">
          <a:xfrm>
            <a:off x="798691" y="1325562"/>
            <a:ext cx="10856280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51155" indent="-351155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51155" marR="0" lvl="0" indent="-351155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status code appears in 1st line in server-to-client response message.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1155" marR="0" lvl="0" indent="-35115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some sample codes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: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Trying out HTTP (client side) for yourself</a:t>
            </a:r>
            <a:endParaRPr lang="en-US" sz="4400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579438" y="1474924"/>
            <a:ext cx="8096250" cy="46672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1. </a:t>
            </a:r>
            <a:r>
              <a:rPr kumimoji="0" lang="en-US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netcat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to your favorite Web server: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5718629" y="1884363"/>
            <a:ext cx="6244187" cy="1400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opens TCP connection to port 80 (default HTTP server port)  at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gaia.cs.umass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.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edu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.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anything typed in will be sent  to port 80 at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gaia.cs.umass.edu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1201297" y="1998799"/>
            <a:ext cx="388439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%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nc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-c -v gaia.cs.umass.edu 80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711200" y="5286696"/>
            <a:ext cx="8289126" cy="996484"/>
            <a:chOff x="711200" y="5286696"/>
            <a:chExt cx="8289126" cy="996484"/>
          </a:xfrm>
        </p:grpSpPr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711200" y="5286696"/>
              <a:ext cx="8096250" cy="466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3. look at response message sent by HTTP server!</a:t>
              </a:r>
              <a:endPara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" name="Text Box 17"/>
            <p:cNvSpPr txBox="1">
              <a:spLocks noChangeArrowheads="1"/>
            </p:cNvSpPr>
            <p:nvPr/>
          </p:nvSpPr>
          <p:spPr bwMode="auto">
            <a:xfrm>
              <a:off x="1066295" y="5821515"/>
              <a:ext cx="79340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(or use Wireshark to look at captured HTTP request/response)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727530" y="3145663"/>
            <a:ext cx="11243449" cy="2045073"/>
            <a:chOff x="727530" y="3145663"/>
            <a:chExt cx="11243449" cy="2045073"/>
          </a:xfrm>
        </p:grpSpPr>
        <p:sp>
          <p:nvSpPr>
            <p:cNvPr id="10" name="Rectangle 7"/>
            <p:cNvSpPr>
              <a:spLocks noChangeArrowheads="1"/>
            </p:cNvSpPr>
            <p:nvPr/>
          </p:nvSpPr>
          <p:spPr bwMode="auto">
            <a:xfrm>
              <a:off x="727530" y="3145663"/>
              <a:ext cx="8096250" cy="466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2. type in a GET HTTP request:</a:t>
              </a:r>
              <a:endPara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1143000" marR="0" lvl="2" indent="-2286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mic Sans MS" panose="030F0702030302020204" pitchFamily="66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" name="Text Box 8"/>
            <p:cNvSpPr txBox="1">
              <a:spLocks noChangeArrowheads="1"/>
            </p:cNvSpPr>
            <p:nvPr/>
          </p:nvSpPr>
          <p:spPr bwMode="auto">
            <a:xfrm>
              <a:off x="1258273" y="3748006"/>
              <a:ext cx="741741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ourier New" panose="02070309020205020404" pitchFamily="49" charset="0"/>
                  <a:ea typeface="MS PGothic" panose="020B0600070205080204" pitchFamily="34" charset="-128"/>
                  <a:cs typeface="+mn-cs"/>
                </a:rPr>
                <a:t>GET /</a:t>
              </a:r>
              <a:r>
                <a:rPr kumimoji="0" lang="en-US" altLang="en-US" sz="20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ourier New" panose="02070309020205020404" pitchFamily="49" charset="0"/>
                  <a:ea typeface="MS PGothic" panose="020B0600070205080204" pitchFamily="34" charset="-128"/>
                  <a:cs typeface="+mn-cs"/>
                </a:rPr>
                <a:t>kurose_ross</a:t>
              </a:r>
              <a:r>
                <a:rPr kumimoji="0" lang="en-US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ourier New" panose="02070309020205020404" pitchFamily="49" charset="0"/>
                  <a:ea typeface="MS PGothic" panose="020B0600070205080204" pitchFamily="34" charset="-128"/>
                  <a:cs typeface="+mn-cs"/>
                </a:rPr>
                <a:t>/interactive/</a:t>
              </a:r>
              <a:r>
                <a:rPr kumimoji="0" lang="en-US" altLang="en-US" sz="20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ourier New" panose="02070309020205020404" pitchFamily="49" charset="0"/>
                  <a:ea typeface="MS PGothic" panose="020B0600070205080204" pitchFamily="34" charset="-128"/>
                  <a:cs typeface="+mn-cs"/>
                </a:rPr>
                <a:t>index.php</a:t>
              </a:r>
              <a:r>
                <a:rPr kumimoji="0" lang="en-US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ourier New" panose="02070309020205020404" pitchFamily="49" charset="0"/>
                  <a:ea typeface="MS PGothic" panose="020B0600070205080204" pitchFamily="34" charset="-128"/>
                  <a:cs typeface="+mn-cs"/>
                </a:rPr>
                <a:t> HTTP/1.1</a:t>
              </a:r>
              <a:endPara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ourier New" panose="02070309020205020404" pitchFamily="49" charset="0"/>
                  <a:ea typeface="MS PGothic" panose="020B0600070205080204" pitchFamily="34" charset="-128"/>
                  <a:cs typeface="+mn-cs"/>
                </a:rPr>
                <a:t>Host: </a:t>
              </a:r>
              <a:r>
                <a:rPr kumimoji="0" lang="en-US" altLang="en-US" sz="20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ourier New" panose="02070309020205020404" pitchFamily="49" charset="0"/>
                  <a:ea typeface="MS PGothic" panose="020B0600070205080204" pitchFamily="34" charset="-128"/>
                  <a:cs typeface="+mn-cs"/>
                </a:rPr>
                <a:t>gaia.cs.umass.edu</a:t>
              </a:r>
              <a:endPara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9" name="Text Box 5"/>
            <p:cNvSpPr txBox="1">
              <a:spLocks noChangeArrowheads="1"/>
            </p:cNvSpPr>
            <p:nvPr/>
          </p:nvSpPr>
          <p:spPr bwMode="auto">
            <a:xfrm>
              <a:off x="5726792" y="4175073"/>
              <a:ext cx="6244187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>
                  <a:srgbClr val="0000A3"/>
                </a:buClr>
                <a:buSzTx/>
                <a:buFont typeface="Wingdings" panose="05000000000000000000" pitchFamily="2" charset="2"/>
                <a:buChar char="§"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by typing this in (hit carriage return twice), you send this minimal (but complete)  GET request to HTTP server</a:t>
              </a:r>
              <a:endPara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1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Maintaining user/server state: cookies</a:t>
            </a:r>
            <a:endParaRPr lang="en-US" sz="4400" dirty="0"/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>
          <a:xfrm>
            <a:off x="751523" y="1368109"/>
            <a:ext cx="5877880" cy="4836748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Recall:  HTTP GET/response interaction is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stateless</a:t>
            </a:r>
            <a:endParaRPr kumimoji="0" lang="en-US" altLang="en-US" sz="3200" b="0" i="1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no notion of multi-step exchanges of HTTP messages to complete a Web “transaction” 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no need for client/server to track “state” of multi-step exchange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all HTTP requests are independent of each other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no need for client/server to “recover” from a partially-completed-but-never-completely-completed transaction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777183" y="1266045"/>
            <a:ext cx="33473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stateful protocol: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client makes two changes to X, or none at all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Line 15"/>
          <p:cNvSpPr>
            <a:spLocks noChangeShapeType="1"/>
          </p:cNvSpPr>
          <p:nvPr/>
        </p:nvSpPr>
        <p:spPr bwMode="auto">
          <a:xfrm>
            <a:off x="8211743" y="2818375"/>
            <a:ext cx="0" cy="2832100"/>
          </a:xfrm>
          <a:prstGeom prst="line">
            <a:avLst/>
          </a:prstGeom>
          <a:noFill/>
          <a:ln w="9525">
            <a:solidFill>
              <a:srgbClr val="FF0000"/>
            </a:solidFill>
            <a:prstDash val="sysDot"/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Line 16"/>
          <p:cNvSpPr>
            <a:spLocks noChangeShapeType="1"/>
          </p:cNvSpPr>
          <p:nvPr/>
        </p:nvSpPr>
        <p:spPr bwMode="auto">
          <a:xfrm>
            <a:off x="9902430" y="2812025"/>
            <a:ext cx="0" cy="2881312"/>
          </a:xfrm>
          <a:prstGeom prst="line">
            <a:avLst/>
          </a:prstGeom>
          <a:noFill/>
          <a:ln w="9525">
            <a:solidFill>
              <a:srgbClr val="FF0000"/>
            </a:solidFill>
            <a:prstDash val="sysDot"/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Text Box 37"/>
          <p:cNvSpPr txBox="1">
            <a:spLocks noChangeArrowheads="1"/>
          </p:cNvSpPr>
          <p:nvPr/>
        </p:nvSpPr>
        <p:spPr bwMode="auto">
          <a:xfrm>
            <a:off x="7986318" y="5664762"/>
            <a:ext cx="51969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time</a:t>
            </a: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5" name="Text Box 38"/>
          <p:cNvSpPr txBox="1">
            <a:spLocks noChangeArrowheads="1"/>
          </p:cNvSpPr>
          <p:nvPr/>
        </p:nvSpPr>
        <p:spPr bwMode="auto">
          <a:xfrm>
            <a:off x="9664305" y="5647300"/>
            <a:ext cx="51969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time</a:t>
            </a: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36" name="Group 43"/>
          <p:cNvGrpSpPr/>
          <p:nvPr/>
        </p:nvGrpSpPr>
        <p:grpSpPr bwMode="auto">
          <a:xfrm>
            <a:off x="9702405" y="2045262"/>
            <a:ext cx="423863" cy="684213"/>
            <a:chOff x="4140" y="429"/>
            <a:chExt cx="1425" cy="2396"/>
          </a:xfrm>
        </p:grpSpPr>
        <p:sp>
          <p:nvSpPr>
            <p:cNvPr id="37" name="Freeform 44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Rectangle 45"/>
            <p:cNvSpPr>
              <a:spLocks noChangeArrowheads="1"/>
            </p:cNvSpPr>
            <p:nvPr/>
          </p:nvSpPr>
          <p:spPr bwMode="auto">
            <a:xfrm>
              <a:off x="4204" y="429"/>
              <a:ext cx="1051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9" name="Freeform 46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 47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Rectangle 48"/>
            <p:cNvSpPr>
              <a:spLocks noChangeArrowheads="1"/>
            </p:cNvSpPr>
            <p:nvPr/>
          </p:nvSpPr>
          <p:spPr bwMode="auto">
            <a:xfrm>
              <a:off x="4209" y="690"/>
              <a:ext cx="598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2" name="Group 49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67" name="AutoShape 50"/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26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68" name="AutoShape 51"/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" name="Rectangle 52"/>
            <p:cNvSpPr>
              <a:spLocks noChangeArrowheads="1"/>
            </p:cNvSpPr>
            <p:nvPr/>
          </p:nvSpPr>
          <p:spPr bwMode="auto">
            <a:xfrm>
              <a:off x="4225" y="1018"/>
              <a:ext cx="592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4" name="Group 53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65" name="AutoShape 54"/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6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66" name="AutoShape 55"/>
              <p:cNvSpPr>
                <a:spLocks noChangeArrowheads="1"/>
              </p:cNvSpPr>
              <p:nvPr/>
            </p:nvSpPr>
            <p:spPr bwMode="auto">
              <a:xfrm>
                <a:off x="629" y="2587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5" name="Rectangle 56"/>
            <p:cNvSpPr>
              <a:spLocks noChangeArrowheads="1"/>
            </p:cNvSpPr>
            <p:nvPr/>
          </p:nvSpPr>
          <p:spPr bwMode="auto">
            <a:xfrm>
              <a:off x="4215" y="1357"/>
              <a:ext cx="598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6" name="Rectangle 57"/>
            <p:cNvSpPr>
              <a:spLocks noChangeArrowheads="1"/>
            </p:cNvSpPr>
            <p:nvPr/>
          </p:nvSpPr>
          <p:spPr bwMode="auto">
            <a:xfrm>
              <a:off x="4225" y="1658"/>
              <a:ext cx="598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7" name="Group 58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63" name="AutoShape 59"/>
              <p:cNvSpPr>
                <a:spLocks noChangeArrowheads="1"/>
              </p:cNvSpPr>
              <p:nvPr/>
            </p:nvSpPr>
            <p:spPr bwMode="auto">
              <a:xfrm>
                <a:off x="611" y="2581"/>
                <a:ext cx="731" cy="12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64" name="AutoShape 60"/>
              <p:cNvSpPr>
                <a:spLocks noChangeArrowheads="1"/>
              </p:cNvSpPr>
              <p:nvPr/>
            </p:nvSpPr>
            <p:spPr bwMode="auto">
              <a:xfrm>
                <a:off x="624" y="2586"/>
                <a:ext cx="698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8" name="Freeform 61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9" name="Group 62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61" name="AutoShape 63"/>
              <p:cNvSpPr>
                <a:spLocks noChangeArrowheads="1"/>
              </p:cNvSpPr>
              <p:nvPr/>
            </p:nvSpPr>
            <p:spPr bwMode="auto">
              <a:xfrm>
                <a:off x="612" y="2576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62" name="AutoShape 64"/>
              <p:cNvSpPr>
                <a:spLocks noChangeArrowheads="1"/>
              </p:cNvSpPr>
              <p:nvPr/>
            </p:nvSpPr>
            <p:spPr bwMode="auto">
              <a:xfrm>
                <a:off x="626" y="2587"/>
                <a:ext cx="691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50" name="Rectangle 65"/>
            <p:cNvSpPr>
              <a:spLocks noChangeArrowheads="1"/>
            </p:cNvSpPr>
            <p:nvPr/>
          </p:nvSpPr>
          <p:spPr bwMode="auto">
            <a:xfrm>
              <a:off x="5250" y="429"/>
              <a:ext cx="69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51" name="Freeform 66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Freeform 67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Oval 68"/>
            <p:cNvSpPr>
              <a:spLocks noChangeArrowheads="1"/>
            </p:cNvSpPr>
            <p:nvPr/>
          </p:nvSpPr>
          <p:spPr bwMode="auto">
            <a:xfrm>
              <a:off x="5517" y="2614"/>
              <a:ext cx="48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54" name="Freeform 69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AutoShape 70"/>
            <p:cNvSpPr>
              <a:spLocks noChangeArrowheads="1"/>
            </p:cNvSpPr>
            <p:nvPr/>
          </p:nvSpPr>
          <p:spPr bwMode="auto">
            <a:xfrm>
              <a:off x="4140" y="2680"/>
              <a:ext cx="1201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56" name="AutoShape 71"/>
            <p:cNvSpPr>
              <a:spLocks noChangeArrowheads="1"/>
            </p:cNvSpPr>
            <p:nvPr/>
          </p:nvSpPr>
          <p:spPr bwMode="auto">
            <a:xfrm>
              <a:off x="4204" y="2708"/>
              <a:ext cx="1073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57" name="Oval 72"/>
            <p:cNvSpPr>
              <a:spLocks noChangeArrowheads="1"/>
            </p:cNvSpPr>
            <p:nvPr/>
          </p:nvSpPr>
          <p:spPr bwMode="auto">
            <a:xfrm>
              <a:off x="4305" y="2380"/>
              <a:ext cx="160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58" name="Oval 73"/>
            <p:cNvSpPr>
              <a:spLocks noChangeArrowheads="1"/>
            </p:cNvSpPr>
            <p:nvPr/>
          </p:nvSpPr>
          <p:spPr bwMode="auto">
            <a:xfrm>
              <a:off x="4487" y="2386"/>
              <a:ext cx="160" cy="13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59" name="Oval 74"/>
            <p:cNvSpPr>
              <a:spLocks noChangeArrowheads="1"/>
            </p:cNvSpPr>
            <p:nvPr/>
          </p:nvSpPr>
          <p:spPr bwMode="auto">
            <a:xfrm>
              <a:off x="4663" y="2380"/>
              <a:ext cx="155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0" name="Rectangle 75"/>
            <p:cNvSpPr>
              <a:spLocks noChangeArrowheads="1"/>
            </p:cNvSpPr>
            <p:nvPr/>
          </p:nvSpPr>
          <p:spPr bwMode="auto">
            <a:xfrm>
              <a:off x="5063" y="1835"/>
              <a:ext cx="85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69" name="Group 76"/>
          <p:cNvGrpSpPr/>
          <p:nvPr/>
        </p:nvGrpSpPr>
        <p:grpSpPr bwMode="auto">
          <a:xfrm>
            <a:off x="7700568" y="2067487"/>
            <a:ext cx="698500" cy="709613"/>
            <a:chOff x="-44" y="1473"/>
            <a:chExt cx="981" cy="1105"/>
          </a:xfrm>
        </p:grpSpPr>
        <p:pic>
          <p:nvPicPr>
            <p:cNvPr id="70" name="Picture 77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1" name="Freeform 78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8211743" y="3942941"/>
            <a:ext cx="1673225" cy="337184"/>
            <a:chOff x="8211743" y="3942941"/>
            <a:chExt cx="1673225" cy="337184"/>
          </a:xfrm>
        </p:grpSpPr>
        <p:sp>
          <p:nvSpPr>
            <p:cNvPr id="77" name="Line 18"/>
            <p:cNvSpPr>
              <a:spLocks noChangeShapeType="1"/>
            </p:cNvSpPr>
            <p:nvPr/>
          </p:nvSpPr>
          <p:spPr bwMode="auto">
            <a:xfrm flipH="1">
              <a:off x="8211743" y="3942941"/>
              <a:ext cx="1673225" cy="24221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 rot="21106037">
              <a:off x="9382305" y="3972348"/>
              <a:ext cx="4620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OK</a:t>
              </a:r>
              <a:endPara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8220565" y="4654247"/>
            <a:ext cx="1673225" cy="307777"/>
            <a:chOff x="8220565" y="4654247"/>
            <a:chExt cx="1673225" cy="307777"/>
          </a:xfrm>
        </p:grpSpPr>
        <p:sp>
          <p:nvSpPr>
            <p:cNvPr id="82" name="Line 18"/>
            <p:cNvSpPr>
              <a:spLocks noChangeShapeType="1"/>
            </p:cNvSpPr>
            <p:nvPr/>
          </p:nvSpPr>
          <p:spPr bwMode="auto">
            <a:xfrm flipH="1">
              <a:off x="8220565" y="4655320"/>
              <a:ext cx="1673225" cy="24221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 rot="21106037">
              <a:off x="9360647" y="4654247"/>
              <a:ext cx="4620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OK</a:t>
              </a:r>
              <a:endPara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8" name="Group 127"/>
          <p:cNvGrpSpPr/>
          <p:nvPr/>
        </p:nvGrpSpPr>
        <p:grpSpPr>
          <a:xfrm>
            <a:off x="8226030" y="4881121"/>
            <a:ext cx="1684338" cy="344172"/>
            <a:chOff x="8226030" y="4881121"/>
            <a:chExt cx="1684338" cy="344172"/>
          </a:xfrm>
        </p:grpSpPr>
        <p:sp>
          <p:nvSpPr>
            <p:cNvPr id="86" name="Line 17"/>
            <p:cNvSpPr>
              <a:spLocks noChangeShapeType="1"/>
            </p:cNvSpPr>
            <p:nvPr/>
          </p:nvSpPr>
          <p:spPr bwMode="auto">
            <a:xfrm>
              <a:off x="8226030" y="4990711"/>
              <a:ext cx="1684338" cy="23458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extBox 87"/>
            <p:cNvSpPr txBox="1"/>
            <p:nvPr/>
          </p:nvSpPr>
          <p:spPr>
            <a:xfrm rot="460210">
              <a:off x="8601378" y="4881121"/>
              <a:ext cx="11269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unlock </a:t>
              </a: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X</a:t>
              </a:r>
              <a:endPara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9" name="Group 128"/>
          <p:cNvGrpSpPr/>
          <p:nvPr/>
        </p:nvGrpSpPr>
        <p:grpSpPr>
          <a:xfrm>
            <a:off x="8211743" y="5253900"/>
            <a:ext cx="1673225" cy="336684"/>
            <a:chOff x="8211743" y="5253900"/>
            <a:chExt cx="1673225" cy="336684"/>
          </a:xfrm>
        </p:grpSpPr>
        <p:sp>
          <p:nvSpPr>
            <p:cNvPr id="87" name="Line 18"/>
            <p:cNvSpPr>
              <a:spLocks noChangeShapeType="1"/>
            </p:cNvSpPr>
            <p:nvPr/>
          </p:nvSpPr>
          <p:spPr bwMode="auto">
            <a:xfrm flipH="1">
              <a:off x="8211743" y="5253900"/>
              <a:ext cx="1673225" cy="24221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TextBox 88"/>
            <p:cNvSpPr txBox="1"/>
            <p:nvPr/>
          </p:nvSpPr>
          <p:spPr>
            <a:xfrm rot="21106037">
              <a:off x="9373746" y="5282807"/>
              <a:ext cx="4620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OK</a:t>
              </a:r>
              <a:endPara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8226030" y="3575737"/>
            <a:ext cx="1696234" cy="338597"/>
            <a:chOff x="8226030" y="3575737"/>
            <a:chExt cx="1696234" cy="338597"/>
          </a:xfrm>
        </p:grpSpPr>
        <p:sp>
          <p:nvSpPr>
            <p:cNvPr id="76" name="Line 17"/>
            <p:cNvSpPr>
              <a:spLocks noChangeShapeType="1"/>
            </p:cNvSpPr>
            <p:nvPr/>
          </p:nvSpPr>
          <p:spPr bwMode="auto">
            <a:xfrm>
              <a:off x="8226030" y="3679752"/>
              <a:ext cx="1684338" cy="23458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 rot="460210">
              <a:off x="8589335" y="3575737"/>
              <a:ext cx="13329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update </a:t>
              </a: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X      X’</a:t>
              </a:r>
              <a:endPara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92" name="Straight Arrow Connector 91"/>
            <p:cNvCxnSpPr/>
            <p:nvPr/>
          </p:nvCxnSpPr>
          <p:spPr>
            <a:xfrm flipH="1" flipV="1">
              <a:off x="9331367" y="3750644"/>
              <a:ext cx="221806" cy="2811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1" name="Group 130"/>
          <p:cNvGrpSpPr/>
          <p:nvPr/>
        </p:nvGrpSpPr>
        <p:grpSpPr>
          <a:xfrm>
            <a:off x="8234852" y="4259764"/>
            <a:ext cx="1684338" cy="366949"/>
            <a:chOff x="8234852" y="4259764"/>
            <a:chExt cx="1684338" cy="366949"/>
          </a:xfrm>
        </p:grpSpPr>
        <p:sp>
          <p:nvSpPr>
            <p:cNvPr id="81" name="Line 17"/>
            <p:cNvSpPr>
              <a:spLocks noChangeShapeType="1"/>
            </p:cNvSpPr>
            <p:nvPr/>
          </p:nvSpPr>
          <p:spPr bwMode="auto">
            <a:xfrm>
              <a:off x="8234852" y="4392131"/>
              <a:ext cx="1684338" cy="23458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TextBox 83"/>
            <p:cNvSpPr txBox="1"/>
            <p:nvPr/>
          </p:nvSpPr>
          <p:spPr>
            <a:xfrm rot="460210">
              <a:off x="8600615" y="4259764"/>
              <a:ext cx="12570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update </a:t>
              </a: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X      X’’</a:t>
              </a:r>
              <a:endPara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96" name="Straight Arrow Connector 95"/>
            <p:cNvCxnSpPr/>
            <p:nvPr/>
          </p:nvCxnSpPr>
          <p:spPr>
            <a:xfrm flipH="1" flipV="1">
              <a:off x="9339955" y="4436145"/>
              <a:ext cx="221806" cy="2811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1" name="Group 120"/>
          <p:cNvGrpSpPr/>
          <p:nvPr/>
        </p:nvGrpSpPr>
        <p:grpSpPr>
          <a:xfrm>
            <a:off x="8226030" y="2820539"/>
            <a:ext cx="1684338" cy="362594"/>
            <a:chOff x="8226030" y="2820539"/>
            <a:chExt cx="1684338" cy="362594"/>
          </a:xfrm>
        </p:grpSpPr>
        <p:sp>
          <p:nvSpPr>
            <p:cNvPr id="5" name="TextBox 4"/>
            <p:cNvSpPr txBox="1"/>
            <p:nvPr/>
          </p:nvSpPr>
          <p:spPr>
            <a:xfrm rot="460210">
              <a:off x="8283881" y="2820539"/>
              <a:ext cx="15606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lock data record </a:t>
              </a: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X</a:t>
              </a:r>
              <a:endPara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Line 17"/>
            <p:cNvSpPr>
              <a:spLocks noChangeShapeType="1"/>
            </p:cNvSpPr>
            <p:nvPr/>
          </p:nvSpPr>
          <p:spPr bwMode="auto">
            <a:xfrm>
              <a:off x="8226030" y="2948551"/>
              <a:ext cx="1684338" cy="23458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8211743" y="3211740"/>
            <a:ext cx="1673225" cy="326272"/>
            <a:chOff x="8211743" y="3211740"/>
            <a:chExt cx="1673225" cy="326272"/>
          </a:xfrm>
        </p:grpSpPr>
        <p:sp>
          <p:nvSpPr>
            <p:cNvPr id="20" name="Line 18"/>
            <p:cNvSpPr>
              <a:spLocks noChangeShapeType="1"/>
            </p:cNvSpPr>
            <p:nvPr/>
          </p:nvSpPr>
          <p:spPr bwMode="auto">
            <a:xfrm flipH="1">
              <a:off x="8211743" y="3211740"/>
              <a:ext cx="1673225" cy="24221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 rot="21106037">
              <a:off x="9368027" y="3230235"/>
              <a:ext cx="4620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OK</a:t>
              </a:r>
              <a:endPara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2" name="Group 121"/>
          <p:cNvGrpSpPr/>
          <p:nvPr/>
        </p:nvGrpSpPr>
        <p:grpSpPr>
          <a:xfrm>
            <a:off x="10136156" y="2957082"/>
            <a:ext cx="522425" cy="400110"/>
            <a:chOff x="10136156" y="2957082"/>
            <a:chExt cx="522425" cy="400110"/>
          </a:xfrm>
        </p:grpSpPr>
        <p:sp>
          <p:nvSpPr>
            <p:cNvPr id="91" name="AutoShape 327"/>
            <p:cNvSpPr>
              <a:spLocks noChangeArrowheads="1"/>
            </p:cNvSpPr>
            <p:nvPr/>
          </p:nvSpPr>
          <p:spPr bwMode="auto">
            <a:xfrm>
              <a:off x="10138333" y="2957082"/>
              <a:ext cx="510086" cy="400110"/>
            </a:xfrm>
            <a:prstGeom prst="can">
              <a:avLst>
                <a:gd name="adj" fmla="val 31004"/>
              </a:avLst>
            </a:prstGeom>
            <a:gradFill rotWithShape="1">
              <a:gsLst>
                <a:gs pos="0">
                  <a:schemeClr val="accent5">
                    <a:lumMod val="75000"/>
                  </a:schemeClr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10364121" y="3049415"/>
              <a:ext cx="2944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X</a:t>
              </a:r>
              <a:endPara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01" name="Picture 10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36156" y="2995160"/>
              <a:ext cx="307778" cy="307778"/>
            </a:xfrm>
            <a:prstGeom prst="rect">
              <a:avLst/>
            </a:prstGeom>
          </p:spPr>
        </p:pic>
      </p:grpSp>
      <p:sp>
        <p:nvSpPr>
          <p:cNvPr id="102" name="AutoShape 327"/>
          <p:cNvSpPr>
            <a:spLocks noChangeArrowheads="1"/>
          </p:cNvSpPr>
          <p:nvPr/>
        </p:nvSpPr>
        <p:spPr bwMode="auto">
          <a:xfrm>
            <a:off x="10157378" y="2195369"/>
            <a:ext cx="510086" cy="400110"/>
          </a:xfrm>
          <a:prstGeom prst="can">
            <a:avLst>
              <a:gd name="adj" fmla="val 31004"/>
            </a:avLst>
          </a:prstGeom>
          <a:gradFill rotWithShape="1">
            <a:gsLst>
              <a:gs pos="0">
                <a:schemeClr val="accent5">
                  <a:lumMod val="75000"/>
                </a:schemeClr>
              </a:gs>
              <a:gs pos="100000">
                <a:srgbClr val="FFFFFF"/>
              </a:gs>
            </a:gsLst>
            <a:lin ang="0" scaled="1"/>
          </a:gradFill>
          <a:ln w="9525">
            <a:solidFill>
              <a:schemeClr val="tx1"/>
            </a:solidFill>
            <a:rou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10383166" y="2287702"/>
            <a:ext cx="2944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</a:t>
            </a:r>
            <a:endParaRPr kumimoji="0" lang="en-US" sz="1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6" name="Group 105"/>
          <p:cNvGrpSpPr/>
          <p:nvPr/>
        </p:nvGrpSpPr>
        <p:grpSpPr>
          <a:xfrm>
            <a:off x="10132163" y="3702128"/>
            <a:ext cx="592569" cy="400110"/>
            <a:chOff x="10136156" y="2957082"/>
            <a:chExt cx="592569" cy="400110"/>
          </a:xfrm>
        </p:grpSpPr>
        <p:sp>
          <p:nvSpPr>
            <p:cNvPr id="107" name="AutoShape 327"/>
            <p:cNvSpPr>
              <a:spLocks noChangeArrowheads="1"/>
            </p:cNvSpPr>
            <p:nvPr/>
          </p:nvSpPr>
          <p:spPr bwMode="auto">
            <a:xfrm>
              <a:off x="10138333" y="2957082"/>
              <a:ext cx="510086" cy="400110"/>
            </a:xfrm>
            <a:prstGeom prst="can">
              <a:avLst>
                <a:gd name="adj" fmla="val 31004"/>
              </a:avLst>
            </a:prstGeom>
            <a:gradFill rotWithShape="1">
              <a:gsLst>
                <a:gs pos="0">
                  <a:schemeClr val="accent5">
                    <a:lumMod val="75000"/>
                  </a:schemeClr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10364121" y="3049415"/>
              <a:ext cx="3646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X’</a:t>
              </a:r>
              <a:endPara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09" name="Picture 10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36156" y="2995160"/>
              <a:ext cx="307778" cy="307778"/>
            </a:xfrm>
            <a:prstGeom prst="rect">
              <a:avLst/>
            </a:prstGeom>
          </p:spPr>
        </p:pic>
      </p:grpSp>
      <p:grpSp>
        <p:nvGrpSpPr>
          <p:cNvPr id="110" name="Group 109"/>
          <p:cNvGrpSpPr/>
          <p:nvPr/>
        </p:nvGrpSpPr>
        <p:grpSpPr>
          <a:xfrm>
            <a:off x="10128170" y="4447174"/>
            <a:ext cx="592569" cy="400110"/>
            <a:chOff x="10136156" y="2957082"/>
            <a:chExt cx="592569" cy="400110"/>
          </a:xfrm>
        </p:grpSpPr>
        <p:sp>
          <p:nvSpPr>
            <p:cNvPr id="111" name="AutoShape 327"/>
            <p:cNvSpPr>
              <a:spLocks noChangeArrowheads="1"/>
            </p:cNvSpPr>
            <p:nvPr/>
          </p:nvSpPr>
          <p:spPr bwMode="auto">
            <a:xfrm>
              <a:off x="10138333" y="2957082"/>
              <a:ext cx="510086" cy="400110"/>
            </a:xfrm>
            <a:prstGeom prst="can">
              <a:avLst>
                <a:gd name="adj" fmla="val 31004"/>
              </a:avLst>
            </a:prstGeom>
            <a:gradFill rotWithShape="1">
              <a:gsLst>
                <a:gs pos="0">
                  <a:schemeClr val="accent5">
                    <a:lumMod val="75000"/>
                  </a:schemeClr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10364121" y="3049415"/>
              <a:ext cx="3646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X’’</a:t>
              </a:r>
              <a:endPara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13" name="Picture 1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36156" y="2995160"/>
              <a:ext cx="307778" cy="307778"/>
            </a:xfrm>
            <a:prstGeom prst="rect">
              <a:avLst/>
            </a:prstGeom>
          </p:spPr>
        </p:pic>
      </p:grpSp>
      <p:grpSp>
        <p:nvGrpSpPr>
          <p:cNvPr id="114" name="Group 113"/>
          <p:cNvGrpSpPr/>
          <p:nvPr/>
        </p:nvGrpSpPr>
        <p:grpSpPr>
          <a:xfrm>
            <a:off x="10126354" y="5192220"/>
            <a:ext cx="726072" cy="400110"/>
            <a:chOff x="10138333" y="2957082"/>
            <a:chExt cx="726072" cy="400110"/>
          </a:xfrm>
        </p:grpSpPr>
        <p:sp>
          <p:nvSpPr>
            <p:cNvPr id="115" name="AutoShape 327"/>
            <p:cNvSpPr>
              <a:spLocks noChangeArrowheads="1"/>
            </p:cNvSpPr>
            <p:nvPr/>
          </p:nvSpPr>
          <p:spPr bwMode="auto">
            <a:xfrm>
              <a:off x="10138333" y="2957082"/>
              <a:ext cx="510086" cy="400110"/>
            </a:xfrm>
            <a:prstGeom prst="can">
              <a:avLst>
                <a:gd name="adj" fmla="val 31004"/>
              </a:avLst>
            </a:prstGeom>
            <a:gradFill rotWithShape="1">
              <a:gsLst>
                <a:gs pos="0">
                  <a:schemeClr val="accent5">
                    <a:lumMod val="75000"/>
                  </a:schemeClr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10364121" y="3049415"/>
              <a:ext cx="5002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X’’</a:t>
              </a:r>
              <a:endPara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18" name="TextBox 117"/>
          <p:cNvSpPr txBox="1"/>
          <p:nvPr/>
        </p:nvSpPr>
        <p:spPr>
          <a:xfrm>
            <a:off x="7895870" y="4140346"/>
            <a:ext cx="4142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t’</a:t>
            </a:r>
            <a:endParaRPr kumimoji="0" lang="en-US" sz="16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7384517" y="5969340"/>
            <a:ext cx="41155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Q: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what happens if network connection or client crashes at 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t’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0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Maintaining user/server state: cookies</a:t>
            </a:r>
            <a:endParaRPr lang="en-US" sz="4400" dirty="0"/>
          </a:p>
        </p:txBody>
      </p:sp>
      <p:sp>
        <p:nvSpPr>
          <p:cNvPr id="93" name="Rectangle 3"/>
          <p:cNvSpPr txBox="1">
            <a:spLocks noChangeArrowheads="1"/>
          </p:cNvSpPr>
          <p:nvPr/>
        </p:nvSpPr>
        <p:spPr>
          <a:xfrm>
            <a:off x="622608" y="1452389"/>
            <a:ext cx="6335547" cy="4887912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Web sites and client browser  use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cookies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to maintain some state between transactions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four components:</a:t>
            </a:r>
            <a:endParaRPr kumimoji="0" lang="en-US" altLang="en-US" sz="3200" b="0" i="1" u="none" strike="noStrike" kern="1200" cap="none" spc="0" normalizeH="0" baseline="0" noProof="0" dirty="0">
              <a:ln>
                <a:noFill/>
              </a:ln>
              <a:solidFill>
                <a:srgbClr val="0000A3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1) cookie header line of HTTP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response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message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2) cookie header line in next HTTP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request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message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3) cookie file kept on user</a:t>
            </a:r>
            <a:r>
              <a:rPr kumimoji="0" lang="ja-JP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’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 host, managed by user</a:t>
            </a:r>
            <a:r>
              <a:rPr kumimoji="0" lang="ja-JP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’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 browser</a:t>
            </a:r>
            <a:endParaRPr kumimoji="0" lang="en-US" altLang="ja-JP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4) back-end database at Web site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4" name="Rectangle 4"/>
          <p:cNvSpPr txBox="1">
            <a:spLocks noChangeArrowheads="1"/>
          </p:cNvSpPr>
          <p:nvPr/>
        </p:nvSpPr>
        <p:spPr>
          <a:xfrm>
            <a:off x="7599363" y="1452389"/>
            <a:ext cx="4363453" cy="5025732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marR="0" lvl="0" indent="1143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charset="0"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Example: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000A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33680" marR="0" lvl="0" indent="-23368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Susan uses browser on laptop, visits specific e-commerce site for first time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33680" marR="0" lvl="0" indent="-23368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when initial HTTP requests arrives at site, site creates: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unique ID (aka “cookie”)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entry in backend database for ID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2286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Arial" panose="020B0604020202020204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subsequent HTTP requests from Susan to this site will contain cookie ID value, allowing site to “identify” Susan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Maintaining user/server state: cookies</a:t>
            </a:r>
            <a:endParaRPr lang="en-US" sz="4400" dirty="0"/>
          </a:p>
        </p:txBody>
      </p:sp>
      <p:sp>
        <p:nvSpPr>
          <p:cNvPr id="96" name="Text Box 5"/>
          <p:cNvSpPr txBox="1">
            <a:spLocks noChangeArrowheads="1"/>
          </p:cNvSpPr>
          <p:nvPr/>
        </p:nvSpPr>
        <p:spPr bwMode="auto">
          <a:xfrm>
            <a:off x="2092674" y="1266659"/>
            <a:ext cx="87395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client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7" name="Text Box 6"/>
          <p:cNvSpPr txBox="1">
            <a:spLocks noChangeArrowheads="1"/>
          </p:cNvSpPr>
          <p:nvPr/>
        </p:nvSpPr>
        <p:spPr bwMode="auto">
          <a:xfrm>
            <a:off x="7072999" y="1555531"/>
            <a:ext cx="9669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server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98" name="Group 90"/>
          <p:cNvGrpSpPr/>
          <p:nvPr/>
        </p:nvGrpSpPr>
        <p:grpSpPr bwMode="auto">
          <a:xfrm>
            <a:off x="2996806" y="4057653"/>
            <a:ext cx="3873500" cy="458788"/>
            <a:chOff x="1414" y="2657"/>
            <a:chExt cx="2440" cy="289"/>
          </a:xfrm>
        </p:grpSpPr>
        <p:sp>
          <p:nvSpPr>
            <p:cNvPr id="99" name="Line 16"/>
            <p:cNvSpPr>
              <a:spLocks noChangeShapeType="1"/>
            </p:cNvSpPr>
            <p:nvPr/>
          </p:nvSpPr>
          <p:spPr bwMode="auto">
            <a:xfrm flipH="1">
              <a:off x="1414" y="2657"/>
              <a:ext cx="2440" cy="249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00" name="Group 17"/>
            <p:cNvGrpSpPr/>
            <p:nvPr/>
          </p:nvGrpSpPr>
          <p:grpSpPr bwMode="auto">
            <a:xfrm>
              <a:off x="1553" y="2694"/>
              <a:ext cx="1897" cy="252"/>
              <a:chOff x="3268" y="2846"/>
              <a:chExt cx="1897" cy="252"/>
            </a:xfrm>
          </p:grpSpPr>
          <p:sp>
            <p:nvSpPr>
              <p:cNvPr id="101" name="Rectangle 18"/>
              <p:cNvSpPr>
                <a:spLocks noChangeArrowheads="1"/>
              </p:cNvSpPr>
              <p:nvPr/>
            </p:nvSpPr>
            <p:spPr bwMode="auto">
              <a:xfrm>
                <a:off x="3282" y="2856"/>
                <a:ext cx="1692" cy="19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02" name="Text Box 19"/>
              <p:cNvSpPr txBox="1">
                <a:spLocks noChangeArrowheads="1"/>
              </p:cNvSpPr>
              <p:nvPr/>
            </p:nvSpPr>
            <p:spPr bwMode="auto">
              <a:xfrm>
                <a:off x="3268" y="2846"/>
                <a:ext cx="1897" cy="252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squar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usual HTTP response msg</a:t>
                </a:r>
                <a:endParaRPr kumimoji="0" lang="en-US" alt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</p:grpSp>
      <p:grpSp>
        <p:nvGrpSpPr>
          <p:cNvPr id="103" name="Group 94"/>
          <p:cNvGrpSpPr/>
          <p:nvPr/>
        </p:nvGrpSpPr>
        <p:grpSpPr bwMode="auto">
          <a:xfrm>
            <a:off x="3002432" y="5867498"/>
            <a:ext cx="3859213" cy="463549"/>
            <a:chOff x="1392" y="3579"/>
            <a:chExt cx="2431" cy="292"/>
          </a:xfrm>
        </p:grpSpPr>
        <p:sp>
          <p:nvSpPr>
            <p:cNvPr id="104" name="Line 24"/>
            <p:cNvSpPr>
              <a:spLocks noChangeShapeType="1"/>
            </p:cNvSpPr>
            <p:nvPr/>
          </p:nvSpPr>
          <p:spPr bwMode="auto">
            <a:xfrm flipH="1">
              <a:off x="1392" y="3579"/>
              <a:ext cx="2431" cy="26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7" name="Text Box 27"/>
            <p:cNvSpPr txBox="1">
              <a:spLocks noChangeArrowheads="1"/>
            </p:cNvSpPr>
            <p:nvPr/>
          </p:nvSpPr>
          <p:spPr bwMode="auto">
            <a:xfrm>
              <a:off x="1598" y="3619"/>
              <a:ext cx="1852" cy="252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usual HTTP response msg</a:t>
              </a:r>
              <a:endPara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108" name="Text Box 59"/>
          <p:cNvSpPr txBox="1">
            <a:spLocks noChangeArrowheads="1"/>
          </p:cNvSpPr>
          <p:nvPr/>
        </p:nvSpPr>
        <p:spPr bwMode="auto">
          <a:xfrm>
            <a:off x="1733156" y="2293935"/>
            <a:ext cx="17875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cookie file</a:t>
            </a: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9" name="Text Box 66"/>
          <p:cNvSpPr txBox="1">
            <a:spLocks noChangeArrowheads="1"/>
          </p:cNvSpPr>
          <p:nvPr/>
        </p:nvSpPr>
        <p:spPr bwMode="auto">
          <a:xfrm>
            <a:off x="1550772" y="4672055"/>
            <a:ext cx="181011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one week later:</a:t>
            </a:r>
            <a:endParaRPr kumimoji="0" lang="en-US" altLang="en-US" sz="20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110" name="Group 89"/>
          <p:cNvGrpSpPr/>
          <p:nvPr/>
        </p:nvGrpSpPr>
        <p:grpSpPr bwMode="auto">
          <a:xfrm>
            <a:off x="2998327" y="3429000"/>
            <a:ext cx="6777024" cy="1128713"/>
            <a:chOff x="1411" y="2261"/>
            <a:chExt cx="3533" cy="711"/>
          </a:xfrm>
        </p:grpSpPr>
        <p:sp>
          <p:nvSpPr>
            <p:cNvPr id="111" name="Line 12"/>
            <p:cNvSpPr>
              <a:spLocks noChangeShapeType="1"/>
            </p:cNvSpPr>
            <p:nvPr/>
          </p:nvSpPr>
          <p:spPr bwMode="auto">
            <a:xfrm>
              <a:off x="1411" y="2361"/>
              <a:ext cx="2016" cy="24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2" name="Text Box 15"/>
            <p:cNvSpPr txBox="1">
              <a:spLocks noChangeArrowheads="1"/>
            </p:cNvSpPr>
            <p:nvPr/>
          </p:nvSpPr>
          <p:spPr bwMode="auto">
            <a:xfrm>
              <a:off x="1548" y="2261"/>
              <a:ext cx="1689" cy="40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usual HTTP request msg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cookie: 1678</a:t>
              </a:r>
              <a:endParaRPr kumimoji="0" lang="en-US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3" name="Text Box 28"/>
            <p:cNvSpPr txBox="1">
              <a:spLocks noChangeArrowheads="1"/>
            </p:cNvSpPr>
            <p:nvPr/>
          </p:nvSpPr>
          <p:spPr bwMode="auto">
            <a:xfrm>
              <a:off x="3549" y="2332"/>
              <a:ext cx="607" cy="6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cookie-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specific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action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4" name="Line 42"/>
            <p:cNvSpPr>
              <a:spLocks noChangeShapeType="1"/>
            </p:cNvSpPr>
            <p:nvPr/>
          </p:nvSpPr>
          <p:spPr bwMode="auto">
            <a:xfrm flipV="1">
              <a:off x="4252" y="2367"/>
              <a:ext cx="692" cy="26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15" name="Group 83"/>
            <p:cNvGrpSpPr/>
            <p:nvPr/>
          </p:nvGrpSpPr>
          <p:grpSpPr bwMode="auto">
            <a:xfrm>
              <a:off x="4306" y="2363"/>
              <a:ext cx="539" cy="252"/>
              <a:chOff x="4306" y="2273"/>
              <a:chExt cx="539" cy="252"/>
            </a:xfrm>
          </p:grpSpPr>
          <p:sp>
            <p:nvSpPr>
              <p:cNvPr id="116" name="Rectangle 72"/>
              <p:cNvSpPr>
                <a:spLocks noChangeArrowheads="1"/>
              </p:cNvSpPr>
              <p:nvPr/>
            </p:nvSpPr>
            <p:spPr bwMode="auto">
              <a:xfrm>
                <a:off x="4409" y="2365"/>
                <a:ext cx="384" cy="9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17" name="Text Box 43"/>
              <p:cNvSpPr txBox="1">
                <a:spLocks noChangeArrowheads="1"/>
              </p:cNvSpPr>
              <p:nvPr/>
            </p:nvSpPr>
            <p:spPr bwMode="auto">
              <a:xfrm>
                <a:off x="4306" y="2273"/>
                <a:ext cx="539" cy="2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access</a:t>
                </a:r>
                <a:endPara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</p:grpSp>
      <p:grpSp>
        <p:nvGrpSpPr>
          <p:cNvPr id="118" name="Group 81"/>
          <p:cNvGrpSpPr/>
          <p:nvPr/>
        </p:nvGrpSpPr>
        <p:grpSpPr bwMode="auto">
          <a:xfrm>
            <a:off x="1704581" y="1762123"/>
            <a:ext cx="1066800" cy="565150"/>
            <a:chOff x="527" y="1047"/>
            <a:chExt cx="855" cy="486"/>
          </a:xfrm>
        </p:grpSpPr>
        <p:sp>
          <p:nvSpPr>
            <p:cNvPr id="119" name="AutoShape 67"/>
            <p:cNvSpPr>
              <a:spLocks noChangeArrowheads="1"/>
            </p:cNvSpPr>
            <p:nvPr/>
          </p:nvSpPr>
          <p:spPr bwMode="auto">
            <a:xfrm>
              <a:off x="527" y="1047"/>
              <a:ext cx="855" cy="486"/>
            </a:xfrm>
            <a:prstGeom prst="can">
              <a:avLst>
                <a:gd name="adj" fmla="val 25000"/>
              </a:avLst>
            </a:prstGeom>
            <a:solidFill>
              <a:srgbClr val="3333CC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0" name="Text Box 60"/>
            <p:cNvSpPr txBox="1">
              <a:spLocks noChangeArrowheads="1"/>
            </p:cNvSpPr>
            <p:nvPr/>
          </p:nvSpPr>
          <p:spPr bwMode="auto">
            <a:xfrm>
              <a:off x="552" y="1193"/>
              <a:ext cx="805" cy="2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ebay</a:t>
              </a:r>
              <a:r>
                <a:rPr kumimoji="0" lang="en-US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 8734</a:t>
              </a:r>
              <a:endParaRPr kumimoji="0" lang="en-US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121" name="Group 95"/>
          <p:cNvGrpSpPr/>
          <p:nvPr/>
        </p:nvGrpSpPr>
        <p:grpSpPr bwMode="auto">
          <a:xfrm>
            <a:off x="2952356" y="1946272"/>
            <a:ext cx="6972540" cy="1301749"/>
            <a:chOff x="1386" y="1327"/>
            <a:chExt cx="3730" cy="820"/>
          </a:xfrm>
        </p:grpSpPr>
        <p:sp>
          <p:nvSpPr>
            <p:cNvPr id="122" name="Line 4"/>
            <p:cNvSpPr>
              <a:spLocks noChangeShapeType="1"/>
            </p:cNvSpPr>
            <p:nvPr/>
          </p:nvSpPr>
          <p:spPr bwMode="auto">
            <a:xfrm>
              <a:off x="1386" y="1355"/>
              <a:ext cx="2082" cy="24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3" name="Text Box 8"/>
            <p:cNvSpPr txBox="1">
              <a:spLocks noChangeArrowheads="1"/>
            </p:cNvSpPr>
            <p:nvPr/>
          </p:nvSpPr>
          <p:spPr bwMode="auto">
            <a:xfrm>
              <a:off x="1554" y="1327"/>
              <a:ext cx="1689" cy="252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usual HTTP request msg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4" name="Text Box 31"/>
            <p:cNvSpPr txBox="1">
              <a:spLocks noChangeArrowheads="1"/>
            </p:cNvSpPr>
            <p:nvPr/>
          </p:nvSpPr>
          <p:spPr bwMode="auto">
            <a:xfrm>
              <a:off x="3460" y="1390"/>
              <a:ext cx="848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Amazon server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creates ID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1678 for user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25" name="Group 82"/>
            <p:cNvGrpSpPr/>
            <p:nvPr/>
          </p:nvGrpSpPr>
          <p:grpSpPr bwMode="auto">
            <a:xfrm>
              <a:off x="4377" y="1730"/>
              <a:ext cx="739" cy="417"/>
              <a:chOff x="4377" y="1640"/>
              <a:chExt cx="739" cy="417"/>
            </a:xfrm>
          </p:grpSpPr>
          <p:sp>
            <p:nvSpPr>
              <p:cNvPr id="126" name="Line 40"/>
              <p:cNvSpPr>
                <a:spLocks noChangeShapeType="1"/>
              </p:cNvSpPr>
              <p:nvPr/>
            </p:nvSpPr>
            <p:spPr bwMode="auto">
              <a:xfrm>
                <a:off x="4377" y="1640"/>
                <a:ext cx="659" cy="414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27" name="Rectangle 73"/>
              <p:cNvSpPr>
                <a:spLocks noChangeArrowheads="1"/>
              </p:cNvSpPr>
              <p:nvPr/>
            </p:nvSpPr>
            <p:spPr bwMode="auto">
              <a:xfrm>
                <a:off x="4470" y="1729"/>
                <a:ext cx="602" cy="24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28" name="Text Box 41"/>
              <p:cNvSpPr txBox="1">
                <a:spLocks noChangeArrowheads="1"/>
              </p:cNvSpPr>
              <p:nvPr/>
            </p:nvSpPr>
            <p:spPr bwMode="auto">
              <a:xfrm>
                <a:off x="4381" y="1702"/>
                <a:ext cx="735" cy="3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75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create</a:t>
                </a:r>
                <a:endPara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75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    entry</a:t>
                </a:r>
                <a:endPara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</p:grpSp>
      <p:grpSp>
        <p:nvGrpSpPr>
          <p:cNvPr id="129" name="Group 88"/>
          <p:cNvGrpSpPr/>
          <p:nvPr/>
        </p:nvGrpSpPr>
        <p:grpSpPr bwMode="auto">
          <a:xfrm>
            <a:off x="1675603" y="2474086"/>
            <a:ext cx="5151555" cy="890270"/>
            <a:chOff x="462" y="1603"/>
            <a:chExt cx="3550" cy="719"/>
          </a:xfrm>
        </p:grpSpPr>
        <p:sp>
          <p:nvSpPr>
            <p:cNvPr id="130" name="Line 9"/>
            <p:cNvSpPr>
              <a:spLocks noChangeShapeType="1"/>
            </p:cNvSpPr>
            <p:nvPr/>
          </p:nvSpPr>
          <p:spPr bwMode="auto">
            <a:xfrm flipH="1">
              <a:off x="1404" y="1603"/>
              <a:ext cx="2608" cy="274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1" name="Text Box 11"/>
            <p:cNvSpPr txBox="1">
              <a:spLocks noChangeArrowheads="1"/>
            </p:cNvSpPr>
            <p:nvPr/>
          </p:nvSpPr>
          <p:spPr bwMode="auto">
            <a:xfrm>
              <a:off x="1552" y="1650"/>
              <a:ext cx="1665" cy="51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usual HTTP response 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set-cookie: 1678 </a:t>
              </a:r>
              <a:endParaRPr kumimoji="0" lang="en-US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32" name="Group 76"/>
            <p:cNvGrpSpPr/>
            <p:nvPr/>
          </p:nvGrpSpPr>
          <p:grpSpPr bwMode="auto">
            <a:xfrm>
              <a:off x="462" y="1836"/>
              <a:ext cx="1004" cy="486"/>
              <a:chOff x="687" y="1746"/>
              <a:chExt cx="1004" cy="486"/>
            </a:xfrm>
          </p:grpSpPr>
          <p:sp>
            <p:nvSpPr>
              <p:cNvPr id="133" name="AutoShape 74"/>
              <p:cNvSpPr>
                <a:spLocks noChangeArrowheads="1"/>
              </p:cNvSpPr>
              <p:nvPr/>
            </p:nvSpPr>
            <p:spPr bwMode="auto">
              <a:xfrm>
                <a:off x="702" y="1746"/>
                <a:ext cx="735" cy="486"/>
              </a:xfrm>
              <a:prstGeom prst="can">
                <a:avLst>
                  <a:gd name="adj" fmla="val 25000"/>
                </a:avLst>
              </a:prstGeom>
              <a:solidFill>
                <a:srgbClr val="3333CC"/>
              </a:soli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34" name="Text Box 75"/>
              <p:cNvSpPr txBox="1">
                <a:spLocks noChangeArrowheads="1"/>
              </p:cNvSpPr>
              <p:nvPr/>
            </p:nvSpPr>
            <p:spPr bwMode="auto">
              <a:xfrm>
                <a:off x="687" y="1836"/>
                <a:ext cx="1004" cy="3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400" b="1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ebay</a:t>
                </a:r>
                <a:r>
                  <a:rPr kumimoji="0" lang="en-US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 8734</a:t>
                </a:r>
                <a:endParaRPr kumimoji="0" lang="en-US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amazon 1678</a:t>
                </a:r>
                <a:endParaRPr kumimoji="0" lang="en-US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</p:grpSp>
      <p:grpSp>
        <p:nvGrpSpPr>
          <p:cNvPr id="135" name="Group 93"/>
          <p:cNvGrpSpPr/>
          <p:nvPr/>
        </p:nvGrpSpPr>
        <p:grpSpPr bwMode="auto">
          <a:xfrm>
            <a:off x="2994226" y="4365354"/>
            <a:ext cx="6781125" cy="2001838"/>
            <a:chOff x="1406" y="2641"/>
            <a:chExt cx="3562" cy="1261"/>
          </a:xfrm>
        </p:grpSpPr>
        <p:sp>
          <p:nvSpPr>
            <p:cNvPr id="136" name="Line 20"/>
            <p:cNvSpPr>
              <a:spLocks noChangeShapeType="1"/>
            </p:cNvSpPr>
            <p:nvPr/>
          </p:nvSpPr>
          <p:spPr bwMode="auto">
            <a:xfrm>
              <a:off x="1406" y="3293"/>
              <a:ext cx="2032" cy="24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7" name="Text Box 23"/>
            <p:cNvSpPr txBox="1">
              <a:spLocks noChangeArrowheads="1"/>
            </p:cNvSpPr>
            <p:nvPr/>
          </p:nvSpPr>
          <p:spPr bwMode="auto">
            <a:xfrm>
              <a:off x="1561" y="3171"/>
              <a:ext cx="1689" cy="40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usual HTTP request msg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cookie: 1678</a:t>
              </a:r>
              <a:endParaRPr kumimoji="0" lang="en-US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8" name="Text Box 29"/>
            <p:cNvSpPr txBox="1">
              <a:spLocks noChangeArrowheads="1"/>
            </p:cNvSpPr>
            <p:nvPr/>
          </p:nvSpPr>
          <p:spPr bwMode="auto">
            <a:xfrm>
              <a:off x="3579" y="3262"/>
              <a:ext cx="607" cy="6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cookie-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specific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action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9" name="Line 44"/>
            <p:cNvSpPr>
              <a:spLocks noChangeShapeType="1"/>
            </p:cNvSpPr>
            <p:nvPr/>
          </p:nvSpPr>
          <p:spPr bwMode="auto">
            <a:xfrm flipV="1">
              <a:off x="4181" y="2641"/>
              <a:ext cx="787" cy="86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0" name="Text Box 71"/>
            <p:cNvSpPr txBox="1">
              <a:spLocks noChangeArrowheads="1"/>
            </p:cNvSpPr>
            <p:nvPr/>
          </p:nvSpPr>
          <p:spPr bwMode="auto">
            <a:xfrm>
              <a:off x="4287" y="2939"/>
              <a:ext cx="539" cy="25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access</a:t>
              </a: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141" name="Group 77"/>
          <p:cNvGrpSpPr/>
          <p:nvPr/>
        </p:nvGrpSpPr>
        <p:grpSpPr bwMode="auto">
          <a:xfrm>
            <a:off x="1655687" y="5113066"/>
            <a:ext cx="1389062" cy="633978"/>
            <a:chOff x="702" y="1746"/>
            <a:chExt cx="1004" cy="486"/>
          </a:xfrm>
        </p:grpSpPr>
        <p:sp>
          <p:nvSpPr>
            <p:cNvPr id="142" name="AutoShape 78"/>
            <p:cNvSpPr>
              <a:spLocks noChangeArrowheads="1"/>
            </p:cNvSpPr>
            <p:nvPr/>
          </p:nvSpPr>
          <p:spPr bwMode="auto">
            <a:xfrm>
              <a:off x="735" y="1746"/>
              <a:ext cx="773" cy="486"/>
            </a:xfrm>
            <a:prstGeom prst="can">
              <a:avLst>
                <a:gd name="adj" fmla="val 25000"/>
              </a:avLst>
            </a:prstGeom>
            <a:solidFill>
              <a:srgbClr val="3333CC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3" name="Text Box 79"/>
            <p:cNvSpPr txBox="1">
              <a:spLocks noChangeArrowheads="1"/>
            </p:cNvSpPr>
            <p:nvPr/>
          </p:nvSpPr>
          <p:spPr bwMode="auto">
            <a:xfrm>
              <a:off x="702" y="1851"/>
              <a:ext cx="1004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ebay</a:t>
              </a:r>
              <a:r>
                <a:rPr kumimoji="0" lang="en-US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 8734</a:t>
              </a:r>
              <a:endParaRPr kumimoji="0" lang="en-US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amazon 1678</a:t>
              </a:r>
              <a:endParaRPr kumimoji="0" lang="en-US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144" name="Text Box 80"/>
          <p:cNvSpPr txBox="1">
            <a:spLocks noChangeArrowheads="1"/>
          </p:cNvSpPr>
          <p:nvPr/>
        </p:nvSpPr>
        <p:spPr bwMode="auto">
          <a:xfrm>
            <a:off x="9834963" y="2582111"/>
            <a:ext cx="114005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backend</a:t>
            </a:r>
            <a:endParaRPr kumimoji="0" lang="en-US" altLang="en-US" sz="2000" b="0" i="0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database</a:t>
            </a:r>
            <a:endParaRPr kumimoji="0" lang="en-US" altLang="en-US" sz="2000" b="0" i="0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5" name="AutoShape 327"/>
          <p:cNvSpPr>
            <a:spLocks noChangeArrowheads="1"/>
          </p:cNvSpPr>
          <p:nvPr/>
        </p:nvSpPr>
        <p:spPr bwMode="auto">
          <a:xfrm>
            <a:off x="10104838" y="3202824"/>
            <a:ext cx="592138" cy="908050"/>
          </a:xfrm>
          <a:prstGeom prst="can">
            <a:avLst>
              <a:gd name="adj" fmla="val 31004"/>
            </a:avLst>
          </a:prstGeom>
          <a:gradFill rotWithShape="1">
            <a:gsLst>
              <a:gs pos="0">
                <a:srgbClr val="000099"/>
              </a:gs>
              <a:gs pos="100000">
                <a:srgbClr val="FFFFFF"/>
              </a:gs>
            </a:gsLst>
            <a:lin ang="0" scaled="1"/>
          </a:gradFill>
          <a:ln w="9525">
            <a:solidFill>
              <a:srgbClr val="000000"/>
            </a:solidFill>
            <a:rou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2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46" name="Group 63"/>
          <p:cNvGrpSpPr/>
          <p:nvPr/>
        </p:nvGrpSpPr>
        <p:grpSpPr bwMode="auto">
          <a:xfrm>
            <a:off x="6709231" y="1274501"/>
            <a:ext cx="351110" cy="610396"/>
            <a:chOff x="4140" y="429"/>
            <a:chExt cx="1425" cy="2396"/>
          </a:xfrm>
        </p:grpSpPr>
        <p:sp>
          <p:nvSpPr>
            <p:cNvPr id="147" name="Freeform 64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8" name="Rectangle 65"/>
            <p:cNvSpPr>
              <a:spLocks noChangeArrowheads="1"/>
            </p:cNvSpPr>
            <p:nvPr/>
          </p:nvSpPr>
          <p:spPr bwMode="auto">
            <a:xfrm>
              <a:off x="4206" y="429"/>
              <a:ext cx="1045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9" name="Freeform 66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0" name="Freeform 67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1" name="Rectangle 68"/>
            <p:cNvSpPr>
              <a:spLocks noChangeArrowheads="1"/>
            </p:cNvSpPr>
            <p:nvPr/>
          </p:nvSpPr>
          <p:spPr bwMode="auto">
            <a:xfrm>
              <a:off x="4212" y="695"/>
              <a:ext cx="594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52" name="Group 69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77" name="AutoShape 70"/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1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78" name="AutoShape 71"/>
              <p:cNvSpPr>
                <a:spLocks noChangeArrowheads="1"/>
              </p:cNvSpPr>
              <p:nvPr/>
            </p:nvSpPr>
            <p:spPr bwMode="auto">
              <a:xfrm>
                <a:off x="630" y="2580"/>
                <a:ext cx="687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53" name="Rectangle 72"/>
            <p:cNvSpPr>
              <a:spLocks noChangeArrowheads="1"/>
            </p:cNvSpPr>
            <p:nvPr/>
          </p:nvSpPr>
          <p:spPr bwMode="auto">
            <a:xfrm>
              <a:off x="4223" y="1021"/>
              <a:ext cx="600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54" name="Group 73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75" name="AutoShape 74"/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28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76" name="AutoShape 75"/>
              <p:cNvSpPr>
                <a:spLocks noChangeArrowheads="1"/>
              </p:cNvSpPr>
              <p:nvPr/>
            </p:nvSpPr>
            <p:spPr bwMode="auto">
              <a:xfrm>
                <a:off x="625" y="2585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55" name="Rectangle 76"/>
            <p:cNvSpPr>
              <a:spLocks noChangeArrowheads="1"/>
            </p:cNvSpPr>
            <p:nvPr/>
          </p:nvSpPr>
          <p:spPr bwMode="auto">
            <a:xfrm>
              <a:off x="4217" y="1356"/>
              <a:ext cx="594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6" name="Rectangle 77"/>
            <p:cNvSpPr>
              <a:spLocks noChangeArrowheads="1"/>
            </p:cNvSpPr>
            <p:nvPr/>
          </p:nvSpPr>
          <p:spPr bwMode="auto">
            <a:xfrm>
              <a:off x="4228" y="1657"/>
              <a:ext cx="594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57" name="Group 78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173" name="AutoShape 79"/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27" cy="14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74" name="AutoShape 80"/>
              <p:cNvSpPr>
                <a:spLocks noChangeArrowheads="1"/>
              </p:cNvSpPr>
              <p:nvPr/>
            </p:nvSpPr>
            <p:spPr bwMode="auto">
              <a:xfrm>
                <a:off x="627" y="2586"/>
                <a:ext cx="692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58" name="Freeform 81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59" name="Group 82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171" name="AutoShape 83"/>
              <p:cNvSpPr>
                <a:spLocks noChangeArrowheads="1"/>
              </p:cNvSpPr>
              <p:nvPr/>
            </p:nvSpPr>
            <p:spPr bwMode="auto">
              <a:xfrm>
                <a:off x="615" y="2567"/>
                <a:ext cx="727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72" name="AutoShape 84"/>
              <p:cNvSpPr>
                <a:spLocks noChangeArrowheads="1"/>
              </p:cNvSpPr>
              <p:nvPr/>
            </p:nvSpPr>
            <p:spPr bwMode="auto">
              <a:xfrm>
                <a:off x="629" y="2582"/>
                <a:ext cx="692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60" name="Rectangle 85"/>
            <p:cNvSpPr>
              <a:spLocks noChangeArrowheads="1"/>
            </p:cNvSpPr>
            <p:nvPr/>
          </p:nvSpPr>
          <p:spPr bwMode="auto">
            <a:xfrm>
              <a:off x="5251" y="429"/>
              <a:ext cx="66" cy="2288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1" name="Freeform 86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2" name="Freeform 87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3" name="Oval 88"/>
            <p:cNvSpPr>
              <a:spLocks noChangeArrowheads="1"/>
            </p:cNvSpPr>
            <p:nvPr/>
          </p:nvSpPr>
          <p:spPr bwMode="auto">
            <a:xfrm>
              <a:off x="5515" y="2613"/>
              <a:ext cx="50" cy="94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4" name="Freeform 89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5" name="AutoShape 90"/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6" name="AutoShape 91"/>
            <p:cNvSpPr>
              <a:spLocks noChangeArrowheads="1"/>
            </p:cNvSpPr>
            <p:nvPr/>
          </p:nvSpPr>
          <p:spPr bwMode="auto">
            <a:xfrm>
              <a:off x="4206" y="2712"/>
              <a:ext cx="1067" cy="84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7" name="Oval 92"/>
            <p:cNvSpPr>
              <a:spLocks noChangeArrowheads="1"/>
            </p:cNvSpPr>
            <p:nvPr/>
          </p:nvSpPr>
          <p:spPr bwMode="auto">
            <a:xfrm>
              <a:off x="4311" y="2381"/>
              <a:ext cx="154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8" name="Oval 93"/>
            <p:cNvSpPr>
              <a:spLocks noChangeArrowheads="1"/>
            </p:cNvSpPr>
            <p:nvPr/>
          </p:nvSpPr>
          <p:spPr bwMode="auto">
            <a:xfrm>
              <a:off x="4487" y="2386"/>
              <a:ext cx="160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169" name="Oval 94"/>
            <p:cNvSpPr>
              <a:spLocks noChangeArrowheads="1"/>
            </p:cNvSpPr>
            <p:nvPr/>
          </p:nvSpPr>
          <p:spPr bwMode="auto">
            <a:xfrm>
              <a:off x="4663" y="2381"/>
              <a:ext cx="160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70" name="Rectangle 95"/>
            <p:cNvSpPr>
              <a:spLocks noChangeArrowheads="1"/>
            </p:cNvSpPr>
            <p:nvPr/>
          </p:nvSpPr>
          <p:spPr bwMode="auto">
            <a:xfrm>
              <a:off x="5064" y="1834"/>
              <a:ext cx="83" cy="764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179" name="Group 96"/>
          <p:cNvGrpSpPr/>
          <p:nvPr/>
        </p:nvGrpSpPr>
        <p:grpSpPr bwMode="auto">
          <a:xfrm>
            <a:off x="2734523" y="1369488"/>
            <a:ext cx="667783" cy="586047"/>
            <a:chOff x="-44" y="1473"/>
            <a:chExt cx="981" cy="1105"/>
          </a:xfrm>
        </p:grpSpPr>
        <p:pic>
          <p:nvPicPr>
            <p:cNvPr id="180" name="Picture 97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1" name="Freeform 98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88" name="Line 15"/>
          <p:cNvSpPr>
            <a:spLocks noChangeShapeType="1"/>
          </p:cNvSpPr>
          <p:nvPr/>
        </p:nvSpPr>
        <p:spPr bwMode="auto">
          <a:xfrm flipH="1">
            <a:off x="2999897" y="1993139"/>
            <a:ext cx="510" cy="4465805"/>
          </a:xfrm>
          <a:prstGeom prst="line">
            <a:avLst/>
          </a:prstGeom>
          <a:noFill/>
          <a:ln w="9525">
            <a:solidFill>
              <a:srgbClr val="FF0000"/>
            </a:solidFill>
            <a:prstDash val="sysDot"/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9" name="Text Box 37"/>
          <p:cNvSpPr txBox="1">
            <a:spLocks noChangeArrowheads="1"/>
          </p:cNvSpPr>
          <p:nvPr/>
        </p:nvSpPr>
        <p:spPr bwMode="auto">
          <a:xfrm>
            <a:off x="2746707" y="6459827"/>
            <a:ext cx="51969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time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" name="Line 15"/>
          <p:cNvSpPr>
            <a:spLocks noChangeShapeType="1"/>
          </p:cNvSpPr>
          <p:nvPr/>
        </p:nvSpPr>
        <p:spPr bwMode="auto">
          <a:xfrm flipH="1">
            <a:off x="6867352" y="2001551"/>
            <a:ext cx="510" cy="4465805"/>
          </a:xfrm>
          <a:prstGeom prst="line">
            <a:avLst/>
          </a:prstGeom>
          <a:noFill/>
          <a:ln w="9525">
            <a:solidFill>
              <a:srgbClr val="FF0000"/>
            </a:solidFill>
            <a:prstDash val="sysDot"/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Text Box 37"/>
          <p:cNvSpPr txBox="1">
            <a:spLocks noChangeArrowheads="1"/>
          </p:cNvSpPr>
          <p:nvPr/>
        </p:nvSpPr>
        <p:spPr bwMode="auto">
          <a:xfrm>
            <a:off x="6614162" y="6468239"/>
            <a:ext cx="51969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time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2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3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2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/>
      <p:bldP spid="10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sz="4400" dirty="0">
                <a:ea typeface="MS PGothic" panose="020B0600070205080204" pitchFamily="34" charset="-128"/>
              </a:rPr>
              <a:t>HTTP cookies: comments</a:t>
            </a:r>
            <a:endParaRPr lang="en-US" sz="4400" dirty="0"/>
          </a:p>
        </p:txBody>
      </p:sp>
      <p:sp>
        <p:nvSpPr>
          <p:cNvPr id="88" name="Rectangle 3"/>
          <p:cNvSpPr txBox="1">
            <a:spLocks noChangeArrowheads="1"/>
          </p:cNvSpPr>
          <p:nvPr/>
        </p:nvSpPr>
        <p:spPr>
          <a:xfrm>
            <a:off x="648049" y="1556443"/>
            <a:ext cx="6034668" cy="26416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75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What cookies can be used for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:</a:t>
            </a:r>
            <a:endParaRPr kumimoji="0" lang="en-US" altLang="en-US" sz="28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75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authorization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75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shopping carts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75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recommendations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75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user session state (Web e-mail)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9" name="Rectangle 13"/>
          <p:cNvSpPr>
            <a:spLocks noChangeArrowheads="1"/>
          </p:cNvSpPr>
          <p:nvPr/>
        </p:nvSpPr>
        <p:spPr bwMode="auto">
          <a:xfrm>
            <a:off x="7504291" y="1568189"/>
            <a:ext cx="3810000" cy="3553646"/>
          </a:xfrm>
          <a:prstGeom prst="rect">
            <a:avLst/>
          </a:prstGeom>
          <a:noFill/>
          <a:ln w="19050">
            <a:solidFill>
              <a:srgbClr val="000099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cookies and privacy: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cookies permit sites to </a:t>
            </a: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learn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a lot about you on their site.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third party persistent cookies (tracking cookies) allow common identity (cookie value) to be tracked across multiple web sites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" name="Text Box 14"/>
          <p:cNvSpPr txBox="1">
            <a:spLocks noChangeArrowheads="1"/>
          </p:cNvSpPr>
          <p:nvPr/>
        </p:nvSpPr>
        <p:spPr bwMode="auto">
          <a:xfrm>
            <a:off x="10149568" y="1325611"/>
            <a:ext cx="838691" cy="46166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aside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" name="Rectangle 15"/>
          <p:cNvSpPr>
            <a:spLocks noChangeArrowheads="1"/>
          </p:cNvSpPr>
          <p:nvPr/>
        </p:nvSpPr>
        <p:spPr bwMode="auto">
          <a:xfrm>
            <a:off x="721562" y="3980757"/>
            <a:ext cx="6267067" cy="264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Challenge: How to keep </a:t>
            </a:r>
            <a:r>
              <a:rPr kumimoji="0" lang="en-US" altLang="ja-JP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state?</a:t>
            </a:r>
            <a:endParaRPr kumimoji="0" lang="en-US" altLang="ja-JP" sz="32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at protocol endpoints: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maintain state at sender/receiver over multiple transactions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 messages: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cookies </a:t>
            </a:r>
            <a:r>
              <a:rPr kumimoji="0" lang="en-US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 HTTP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messages carry state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 animBg="1"/>
      <p:bldP spid="90" grpId="0" animBg="1"/>
      <p:bldP spid="91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sz="4400" dirty="0">
                <a:ea typeface="MS PGothic" panose="020B0600070205080204" pitchFamily="34" charset="-128"/>
              </a:rPr>
              <a:t>Web caches</a:t>
            </a:r>
            <a:endParaRPr lang="en-US" sz="4400" dirty="0"/>
          </a:p>
        </p:txBody>
      </p:sp>
      <p:grpSp>
        <p:nvGrpSpPr>
          <p:cNvPr id="8" name="Group 171"/>
          <p:cNvGrpSpPr/>
          <p:nvPr/>
        </p:nvGrpSpPr>
        <p:grpSpPr bwMode="auto">
          <a:xfrm>
            <a:off x="6272213" y="2445088"/>
            <a:ext cx="687387" cy="763588"/>
            <a:chOff x="-44" y="1473"/>
            <a:chExt cx="981" cy="1105"/>
          </a:xfrm>
        </p:grpSpPr>
        <p:pic>
          <p:nvPicPr>
            <p:cNvPr id="10" name="Picture 172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" name="Freeform 173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" name="Group 102"/>
          <p:cNvGrpSpPr/>
          <p:nvPr/>
        </p:nvGrpSpPr>
        <p:grpSpPr bwMode="auto">
          <a:xfrm>
            <a:off x="6337300" y="4318338"/>
            <a:ext cx="687388" cy="763588"/>
            <a:chOff x="-44" y="1473"/>
            <a:chExt cx="981" cy="1105"/>
          </a:xfrm>
        </p:grpSpPr>
        <p:pic>
          <p:nvPicPr>
            <p:cNvPr id="13" name="Picture 103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" name="Freeform 104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8" name="Group 105"/>
          <p:cNvGrpSpPr/>
          <p:nvPr/>
        </p:nvGrpSpPr>
        <p:grpSpPr bwMode="auto">
          <a:xfrm>
            <a:off x="10423525" y="2586376"/>
            <a:ext cx="433388" cy="715962"/>
            <a:chOff x="4140" y="429"/>
            <a:chExt cx="1425" cy="2396"/>
          </a:xfrm>
        </p:grpSpPr>
        <p:sp>
          <p:nvSpPr>
            <p:cNvPr id="49" name="Freeform 106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Rectangle 107"/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51" name="Freeform 108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Freeform 109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Rectangle 110"/>
            <p:cNvSpPr>
              <a:spLocks noChangeArrowheads="1"/>
            </p:cNvSpPr>
            <p:nvPr/>
          </p:nvSpPr>
          <p:spPr bwMode="auto">
            <a:xfrm>
              <a:off x="4213" y="695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54" name="Group 111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79" name="AutoShape 112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3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0" name="AutoShape 113"/>
              <p:cNvSpPr>
                <a:spLocks noChangeArrowheads="1"/>
              </p:cNvSpPr>
              <p:nvPr/>
            </p:nvSpPr>
            <p:spPr bwMode="auto">
              <a:xfrm>
                <a:off x="629" y="2583"/>
                <a:ext cx="690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55" name="Rectangle 114"/>
            <p:cNvSpPr>
              <a:spLocks noChangeArrowheads="1"/>
            </p:cNvSpPr>
            <p:nvPr/>
          </p:nvSpPr>
          <p:spPr bwMode="auto">
            <a:xfrm>
              <a:off x="4224" y="1019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56" name="Group 115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77" name="AutoShape 116"/>
              <p:cNvSpPr>
                <a:spLocks noChangeArrowheads="1"/>
              </p:cNvSpPr>
              <p:nvPr/>
            </p:nvSpPr>
            <p:spPr bwMode="auto">
              <a:xfrm>
                <a:off x="612" y="2566"/>
                <a:ext cx="730" cy="143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78" name="AutoShape 117"/>
              <p:cNvSpPr>
                <a:spLocks noChangeArrowheads="1"/>
              </p:cNvSpPr>
              <p:nvPr/>
            </p:nvSpPr>
            <p:spPr bwMode="auto">
              <a:xfrm>
                <a:off x="625" y="2583"/>
                <a:ext cx="697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57" name="Rectangle 118"/>
            <p:cNvSpPr>
              <a:spLocks noChangeArrowheads="1"/>
            </p:cNvSpPr>
            <p:nvPr/>
          </p:nvSpPr>
          <p:spPr bwMode="auto">
            <a:xfrm>
              <a:off x="4218" y="1359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58" name="Rectangle 119"/>
            <p:cNvSpPr>
              <a:spLocks noChangeArrowheads="1"/>
            </p:cNvSpPr>
            <p:nvPr/>
          </p:nvSpPr>
          <p:spPr bwMode="auto">
            <a:xfrm>
              <a:off x="4229" y="1656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59" name="Group 120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75" name="AutoShape 121"/>
              <p:cNvSpPr>
                <a:spLocks noChangeArrowheads="1"/>
              </p:cNvSpPr>
              <p:nvPr/>
            </p:nvSpPr>
            <p:spPr bwMode="auto">
              <a:xfrm>
                <a:off x="614" y="2570"/>
                <a:ext cx="722" cy="137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76" name="AutoShape 122"/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83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60" name="Freeform 123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1" name="Group 124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73" name="AutoShape 125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74" name="AutoShape 126"/>
              <p:cNvSpPr>
                <a:spLocks noChangeArrowheads="1"/>
              </p:cNvSpPr>
              <p:nvPr/>
            </p:nvSpPr>
            <p:spPr bwMode="auto">
              <a:xfrm>
                <a:off x="629" y="2584"/>
                <a:ext cx="689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62" name="Rectangle 127"/>
            <p:cNvSpPr>
              <a:spLocks noChangeArrowheads="1"/>
            </p:cNvSpPr>
            <p:nvPr/>
          </p:nvSpPr>
          <p:spPr bwMode="auto">
            <a:xfrm>
              <a:off x="5252" y="429"/>
              <a:ext cx="68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3" name="Freeform 128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Freeform 129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" name="Oval 130"/>
            <p:cNvSpPr>
              <a:spLocks noChangeArrowheads="1"/>
            </p:cNvSpPr>
            <p:nvPr/>
          </p:nvSpPr>
          <p:spPr bwMode="auto">
            <a:xfrm>
              <a:off x="5518" y="2612"/>
              <a:ext cx="47" cy="96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6" name="Freeform 131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AutoShape 132"/>
            <p:cNvSpPr>
              <a:spLocks noChangeArrowheads="1"/>
            </p:cNvSpPr>
            <p:nvPr/>
          </p:nvSpPr>
          <p:spPr bwMode="auto">
            <a:xfrm>
              <a:off x="4140" y="2676"/>
              <a:ext cx="1201" cy="149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8" name="AutoShape 133"/>
            <p:cNvSpPr>
              <a:spLocks noChangeArrowheads="1"/>
            </p:cNvSpPr>
            <p:nvPr/>
          </p:nvSpPr>
          <p:spPr bwMode="auto">
            <a:xfrm>
              <a:off x="4208" y="2713"/>
              <a:ext cx="1070" cy="80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9" name="Oval 134"/>
            <p:cNvSpPr>
              <a:spLocks noChangeArrowheads="1"/>
            </p:cNvSpPr>
            <p:nvPr/>
          </p:nvSpPr>
          <p:spPr bwMode="auto">
            <a:xfrm>
              <a:off x="4307" y="2384"/>
              <a:ext cx="157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70" name="Oval 135"/>
            <p:cNvSpPr>
              <a:spLocks noChangeArrowheads="1"/>
            </p:cNvSpPr>
            <p:nvPr/>
          </p:nvSpPr>
          <p:spPr bwMode="auto">
            <a:xfrm>
              <a:off x="4485" y="2384"/>
              <a:ext cx="162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71" name="Oval 136"/>
            <p:cNvSpPr>
              <a:spLocks noChangeArrowheads="1"/>
            </p:cNvSpPr>
            <p:nvPr/>
          </p:nvSpPr>
          <p:spPr bwMode="auto">
            <a:xfrm>
              <a:off x="4662" y="2379"/>
              <a:ext cx="157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72" name="Rectangle 137"/>
            <p:cNvSpPr>
              <a:spLocks noChangeArrowheads="1"/>
            </p:cNvSpPr>
            <p:nvPr/>
          </p:nvSpPr>
          <p:spPr bwMode="auto">
            <a:xfrm>
              <a:off x="5064" y="1837"/>
              <a:ext cx="84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81" name="Rectangle 3"/>
          <p:cNvSpPr txBox="1">
            <a:spLocks noChangeArrowheads="1"/>
          </p:cNvSpPr>
          <p:nvPr/>
        </p:nvSpPr>
        <p:spPr>
          <a:xfrm>
            <a:off x="794606" y="2233994"/>
            <a:ext cx="4908362" cy="37623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3680" marR="0" lvl="0" indent="-23368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user configures browser to point to a (local)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Web cache</a:t>
            </a:r>
            <a:endParaRPr kumimoji="0" lang="en-US" altLang="en-US" sz="2800" b="0" i="1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233680" marR="0" lvl="0" indent="-23368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browser sends all HTTP requests to cache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if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object in cache: cache returns object to client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else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cache requests object from origin server, caches received object, then returns object to client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" name="Rectangle 4"/>
          <p:cNvSpPr>
            <a:spLocks noChangeArrowheads="1"/>
          </p:cNvSpPr>
          <p:nvPr/>
        </p:nvSpPr>
        <p:spPr bwMode="auto">
          <a:xfrm>
            <a:off x="865380" y="1333500"/>
            <a:ext cx="10292615" cy="59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Goal: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satisfy client requests without involving origin server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" name="Text Box 6"/>
          <p:cNvSpPr txBox="1">
            <a:spLocks noChangeArrowheads="1"/>
          </p:cNvSpPr>
          <p:nvPr/>
        </p:nvSpPr>
        <p:spPr bwMode="auto">
          <a:xfrm>
            <a:off x="6416675" y="3118188"/>
            <a:ext cx="6572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client</a:t>
            </a: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8270000" y="2687749"/>
            <a:ext cx="786882" cy="1235302"/>
            <a:chOff x="8270000" y="2687749"/>
            <a:chExt cx="786882" cy="1235302"/>
          </a:xfrm>
        </p:grpSpPr>
        <p:grpSp>
          <p:nvGrpSpPr>
            <p:cNvPr id="15" name="Group 138"/>
            <p:cNvGrpSpPr/>
            <p:nvPr/>
          </p:nvGrpSpPr>
          <p:grpSpPr bwMode="auto">
            <a:xfrm>
              <a:off x="8475663" y="3207088"/>
              <a:ext cx="400050" cy="715963"/>
              <a:chOff x="4140" y="429"/>
              <a:chExt cx="1425" cy="2396"/>
            </a:xfrm>
          </p:grpSpPr>
          <p:sp>
            <p:nvSpPr>
              <p:cNvPr id="16" name="Freeform 139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" name="Rectangle 140"/>
              <p:cNvSpPr>
                <a:spLocks noChangeArrowheads="1"/>
              </p:cNvSpPr>
              <p:nvPr/>
            </p:nvSpPr>
            <p:spPr bwMode="auto">
              <a:xfrm>
                <a:off x="4208" y="429"/>
                <a:ext cx="1046" cy="2284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8" name="Freeform 141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Freeform 142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" name="Rectangle 143"/>
              <p:cNvSpPr>
                <a:spLocks noChangeArrowheads="1"/>
              </p:cNvSpPr>
              <p:nvPr/>
            </p:nvSpPr>
            <p:spPr bwMode="auto">
              <a:xfrm>
                <a:off x="4214" y="695"/>
                <a:ext cx="594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21" name="Group 144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46" name="AutoShape 145"/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0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" name="AutoShape 146"/>
                <p:cNvSpPr>
                  <a:spLocks noChangeArrowheads="1"/>
                </p:cNvSpPr>
                <p:nvPr/>
              </p:nvSpPr>
              <p:spPr bwMode="auto">
                <a:xfrm>
                  <a:off x="630" y="2583"/>
                  <a:ext cx="670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2" name="Rectangle 147"/>
              <p:cNvSpPr>
                <a:spLocks noChangeArrowheads="1"/>
              </p:cNvSpPr>
              <p:nvPr/>
            </p:nvSpPr>
            <p:spPr bwMode="auto">
              <a:xfrm>
                <a:off x="4225" y="1019"/>
                <a:ext cx="594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23" name="Group 148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44" name="AutoShape 149"/>
                <p:cNvSpPr>
                  <a:spLocks noChangeArrowheads="1"/>
                </p:cNvSpPr>
                <p:nvPr/>
              </p:nvSpPr>
              <p:spPr bwMode="auto">
                <a:xfrm>
                  <a:off x="612" y="2566"/>
                  <a:ext cx="727" cy="14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5" name="AutoShape 150"/>
                <p:cNvSpPr>
                  <a:spLocks noChangeArrowheads="1"/>
                </p:cNvSpPr>
                <p:nvPr/>
              </p:nvSpPr>
              <p:spPr bwMode="auto">
                <a:xfrm>
                  <a:off x="626" y="2583"/>
                  <a:ext cx="692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4" name="Rectangle 151"/>
              <p:cNvSpPr>
                <a:spLocks noChangeArrowheads="1"/>
              </p:cNvSpPr>
              <p:nvPr/>
            </p:nvSpPr>
            <p:spPr bwMode="auto">
              <a:xfrm>
                <a:off x="4219" y="1359"/>
                <a:ext cx="594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5" name="Rectangle 152"/>
              <p:cNvSpPr>
                <a:spLocks noChangeArrowheads="1"/>
              </p:cNvSpPr>
              <p:nvPr/>
            </p:nvSpPr>
            <p:spPr bwMode="auto">
              <a:xfrm>
                <a:off x="4230" y="1656"/>
                <a:ext cx="594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26" name="Group 153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42" name="AutoShape 154"/>
                <p:cNvSpPr>
                  <a:spLocks noChangeArrowheads="1"/>
                </p:cNvSpPr>
                <p:nvPr/>
              </p:nvSpPr>
              <p:spPr bwMode="auto">
                <a:xfrm>
                  <a:off x="612" y="2570"/>
                  <a:ext cx="726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3" name="AutoShape 155"/>
                <p:cNvSpPr>
                  <a:spLocks noChangeArrowheads="1"/>
                </p:cNvSpPr>
                <p:nvPr/>
              </p:nvSpPr>
              <p:spPr bwMode="auto">
                <a:xfrm>
                  <a:off x="627" y="2585"/>
                  <a:ext cx="690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7" name="Freeform 156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8" name="Group 157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40" name="AutoShape 158"/>
                <p:cNvSpPr>
                  <a:spLocks noChangeArrowheads="1"/>
                </p:cNvSpPr>
                <p:nvPr/>
              </p:nvSpPr>
              <p:spPr bwMode="auto">
                <a:xfrm>
                  <a:off x="615" y="2568"/>
                  <a:ext cx="726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1" name="AutoShape 159"/>
                <p:cNvSpPr>
                  <a:spLocks noChangeArrowheads="1"/>
                </p:cNvSpPr>
                <p:nvPr/>
              </p:nvSpPr>
              <p:spPr bwMode="auto">
                <a:xfrm>
                  <a:off x="629" y="2584"/>
                  <a:ext cx="690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9" name="Rectangle 160"/>
              <p:cNvSpPr>
                <a:spLocks noChangeArrowheads="1"/>
              </p:cNvSpPr>
              <p:nvPr/>
            </p:nvSpPr>
            <p:spPr bwMode="auto">
              <a:xfrm>
                <a:off x="5248" y="429"/>
                <a:ext cx="68" cy="2290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0" name="Freeform 161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Freeform 162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Oval 163"/>
              <p:cNvSpPr>
                <a:spLocks noChangeArrowheads="1"/>
              </p:cNvSpPr>
              <p:nvPr/>
            </p:nvSpPr>
            <p:spPr bwMode="auto">
              <a:xfrm>
                <a:off x="5520" y="2612"/>
                <a:ext cx="45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3" name="Freeform 164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" name="AutoShape 165"/>
              <p:cNvSpPr>
                <a:spLocks noChangeArrowheads="1"/>
              </p:cNvSpPr>
              <p:nvPr/>
            </p:nvSpPr>
            <p:spPr bwMode="auto">
              <a:xfrm>
                <a:off x="4140" y="2676"/>
                <a:ext cx="1199" cy="149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5" name="AutoShape 166"/>
              <p:cNvSpPr>
                <a:spLocks noChangeArrowheads="1"/>
              </p:cNvSpPr>
              <p:nvPr/>
            </p:nvSpPr>
            <p:spPr bwMode="auto">
              <a:xfrm>
                <a:off x="4208" y="2713"/>
                <a:ext cx="1069" cy="8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6" name="Oval 167"/>
              <p:cNvSpPr>
                <a:spLocks noChangeArrowheads="1"/>
              </p:cNvSpPr>
              <p:nvPr/>
            </p:nvSpPr>
            <p:spPr bwMode="auto">
              <a:xfrm>
                <a:off x="4310" y="2384"/>
                <a:ext cx="158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7" name="Oval 168"/>
              <p:cNvSpPr>
                <a:spLocks noChangeArrowheads="1"/>
              </p:cNvSpPr>
              <p:nvPr/>
            </p:nvSpPr>
            <p:spPr bwMode="auto">
              <a:xfrm>
                <a:off x="4485" y="2384"/>
                <a:ext cx="158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8" name="Oval 169"/>
              <p:cNvSpPr>
                <a:spLocks noChangeArrowheads="1"/>
              </p:cNvSpPr>
              <p:nvPr/>
            </p:nvSpPr>
            <p:spPr bwMode="auto">
              <a:xfrm>
                <a:off x="4660" y="2379"/>
                <a:ext cx="158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9" name="Rectangle 170"/>
              <p:cNvSpPr>
                <a:spLocks noChangeArrowheads="1"/>
              </p:cNvSpPr>
              <p:nvPr/>
            </p:nvSpPr>
            <p:spPr bwMode="auto">
              <a:xfrm>
                <a:off x="5062" y="1837"/>
                <a:ext cx="85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84" name="Text Box 8"/>
            <p:cNvSpPr txBox="1">
              <a:spLocks noChangeArrowheads="1"/>
            </p:cNvSpPr>
            <p:nvPr/>
          </p:nvSpPr>
          <p:spPr bwMode="auto">
            <a:xfrm>
              <a:off x="8270000" y="2687749"/>
              <a:ext cx="786882" cy="5909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Web </a:t>
              </a:r>
              <a:endPara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cache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85" name="Text Box 21"/>
          <p:cNvSpPr txBox="1">
            <a:spLocks noChangeArrowheads="1"/>
          </p:cNvSpPr>
          <p:nvPr/>
        </p:nvSpPr>
        <p:spPr bwMode="auto">
          <a:xfrm>
            <a:off x="6538913" y="5089863"/>
            <a:ext cx="6572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client</a:t>
            </a: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86" name="Group 53"/>
          <p:cNvGrpSpPr/>
          <p:nvPr/>
        </p:nvGrpSpPr>
        <p:grpSpPr bwMode="auto">
          <a:xfrm>
            <a:off x="6915150" y="3845263"/>
            <a:ext cx="1490663" cy="760413"/>
            <a:chOff x="2942" y="2580"/>
            <a:chExt cx="939" cy="479"/>
          </a:xfrm>
        </p:grpSpPr>
        <p:sp>
          <p:nvSpPr>
            <p:cNvPr id="87" name="Line 19"/>
            <p:cNvSpPr>
              <a:spLocks noChangeShapeType="1"/>
            </p:cNvSpPr>
            <p:nvPr/>
          </p:nvSpPr>
          <p:spPr bwMode="auto">
            <a:xfrm flipV="1">
              <a:off x="2998" y="2580"/>
              <a:ext cx="883" cy="479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Text Box 23"/>
            <p:cNvSpPr txBox="1">
              <a:spLocks noChangeArrowheads="1"/>
            </p:cNvSpPr>
            <p:nvPr/>
          </p:nvSpPr>
          <p:spPr bwMode="auto">
            <a:xfrm rot="19907361">
              <a:off x="2942" y="2645"/>
              <a:ext cx="821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HTTP request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93" name="Group 54"/>
          <p:cNvGrpSpPr/>
          <p:nvPr/>
        </p:nvGrpSpPr>
        <p:grpSpPr bwMode="auto">
          <a:xfrm>
            <a:off x="7054850" y="3932576"/>
            <a:ext cx="1487488" cy="785812"/>
            <a:chOff x="3030" y="2635"/>
            <a:chExt cx="937" cy="495"/>
          </a:xfrm>
        </p:grpSpPr>
        <p:sp>
          <p:nvSpPr>
            <p:cNvPr id="94" name="Line 20"/>
            <p:cNvSpPr>
              <a:spLocks noChangeShapeType="1"/>
            </p:cNvSpPr>
            <p:nvPr/>
          </p:nvSpPr>
          <p:spPr bwMode="auto">
            <a:xfrm flipH="1">
              <a:off x="3030" y="2635"/>
              <a:ext cx="884" cy="495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5" name="Text Box 25"/>
            <p:cNvSpPr txBox="1">
              <a:spLocks noChangeArrowheads="1"/>
            </p:cNvSpPr>
            <p:nvPr/>
          </p:nvSpPr>
          <p:spPr bwMode="auto">
            <a:xfrm rot="19862217">
              <a:off x="3069" y="2846"/>
              <a:ext cx="898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HTTP response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96" name="Group 49"/>
          <p:cNvGrpSpPr/>
          <p:nvPr/>
        </p:nvGrpSpPr>
        <p:grpSpPr bwMode="auto">
          <a:xfrm>
            <a:off x="7010400" y="2873713"/>
            <a:ext cx="3251200" cy="730250"/>
            <a:chOff x="3002" y="1979"/>
            <a:chExt cx="2048" cy="460"/>
          </a:xfrm>
        </p:grpSpPr>
        <p:sp>
          <p:nvSpPr>
            <p:cNvPr id="97" name="Freeform 18"/>
            <p:cNvSpPr/>
            <p:nvPr/>
          </p:nvSpPr>
          <p:spPr bwMode="auto">
            <a:xfrm>
              <a:off x="3002" y="1979"/>
              <a:ext cx="2048" cy="460"/>
            </a:xfrm>
            <a:custGeom>
              <a:avLst/>
              <a:gdLst>
                <a:gd name="T0" fmla="*/ 0 w 2048"/>
                <a:gd name="T1" fmla="*/ 2 h 460"/>
                <a:gd name="T2" fmla="*/ 1011 w 2048"/>
                <a:gd name="T3" fmla="*/ 460 h 460"/>
                <a:gd name="T4" fmla="*/ 2048 w 2048"/>
                <a:gd name="T5" fmla="*/ 0 h 460"/>
                <a:gd name="T6" fmla="*/ 0 60000 65536"/>
                <a:gd name="T7" fmla="*/ 0 60000 65536"/>
                <a:gd name="T8" fmla="*/ 0 60000 65536"/>
                <a:gd name="T9" fmla="*/ 0 w 2048"/>
                <a:gd name="T10" fmla="*/ 0 h 460"/>
                <a:gd name="T11" fmla="*/ 2048 w 2048"/>
                <a:gd name="T12" fmla="*/ 460 h 46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48" h="460">
                  <a:moveTo>
                    <a:pt x="0" y="2"/>
                  </a:moveTo>
                  <a:lnTo>
                    <a:pt x="1011" y="460"/>
                  </a:lnTo>
                  <a:lnTo>
                    <a:pt x="2048" y="0"/>
                  </a:lnTo>
                </a:path>
              </a:pathLst>
            </a:custGeom>
            <a:noFill/>
            <a:ln w="28575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8" name="Text Box 22"/>
            <p:cNvSpPr txBox="1">
              <a:spLocks noChangeArrowheads="1"/>
            </p:cNvSpPr>
            <p:nvPr/>
          </p:nvSpPr>
          <p:spPr bwMode="auto">
            <a:xfrm rot="1422049">
              <a:off x="3129" y="2005"/>
              <a:ext cx="821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HTTP request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99" name="Text Box 45"/>
            <p:cNvSpPr txBox="1">
              <a:spLocks noChangeArrowheads="1"/>
            </p:cNvSpPr>
            <p:nvPr/>
          </p:nvSpPr>
          <p:spPr bwMode="auto">
            <a:xfrm rot="20180032">
              <a:off x="4160" y="2015"/>
              <a:ext cx="821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HTTP request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101" name="Text Box 48"/>
          <p:cNvSpPr txBox="1">
            <a:spLocks noChangeArrowheads="1"/>
          </p:cNvSpPr>
          <p:nvPr/>
        </p:nvSpPr>
        <p:spPr bwMode="auto">
          <a:xfrm>
            <a:off x="10281826" y="3292132"/>
            <a:ext cx="708848" cy="5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origin 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server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pic>
        <p:nvPicPr>
          <p:cNvPr id="103" name="Picture 5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2588" y="2381588"/>
            <a:ext cx="527050" cy="433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4" name="Group 60"/>
          <p:cNvGrpSpPr/>
          <p:nvPr/>
        </p:nvGrpSpPr>
        <p:grpSpPr bwMode="auto">
          <a:xfrm>
            <a:off x="6237288" y="2421276"/>
            <a:ext cx="4110038" cy="1814512"/>
            <a:chOff x="2515" y="1687"/>
            <a:chExt cx="2589" cy="1143"/>
          </a:xfrm>
        </p:grpSpPr>
        <p:sp>
          <p:nvSpPr>
            <p:cNvPr id="105" name="Freeform 44"/>
            <p:cNvSpPr/>
            <p:nvPr/>
          </p:nvSpPr>
          <p:spPr bwMode="auto">
            <a:xfrm>
              <a:off x="2985" y="2026"/>
              <a:ext cx="2119" cy="476"/>
            </a:xfrm>
            <a:custGeom>
              <a:avLst/>
              <a:gdLst>
                <a:gd name="T0" fmla="*/ 2119 w 2119"/>
                <a:gd name="T1" fmla="*/ 0 h 476"/>
                <a:gd name="T2" fmla="*/ 1020 w 2119"/>
                <a:gd name="T3" fmla="*/ 476 h 476"/>
                <a:gd name="T4" fmla="*/ 0 w 2119"/>
                <a:gd name="T5" fmla="*/ 8 h 476"/>
                <a:gd name="T6" fmla="*/ 0 60000 65536"/>
                <a:gd name="T7" fmla="*/ 0 60000 65536"/>
                <a:gd name="T8" fmla="*/ 0 60000 65536"/>
                <a:gd name="T9" fmla="*/ 0 w 2119"/>
                <a:gd name="T10" fmla="*/ 0 h 476"/>
                <a:gd name="T11" fmla="*/ 2119 w 2119"/>
                <a:gd name="T12" fmla="*/ 476 h 47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19" h="476">
                  <a:moveTo>
                    <a:pt x="2119" y="0"/>
                  </a:moveTo>
                  <a:lnTo>
                    <a:pt x="1020" y="476"/>
                  </a:lnTo>
                  <a:lnTo>
                    <a:pt x="0" y="8"/>
                  </a:lnTo>
                </a:path>
              </a:pathLst>
            </a:custGeom>
            <a:noFill/>
            <a:ln w="28575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Text Box 24"/>
            <p:cNvSpPr txBox="1">
              <a:spLocks noChangeArrowheads="1"/>
            </p:cNvSpPr>
            <p:nvPr/>
          </p:nvSpPr>
          <p:spPr bwMode="auto">
            <a:xfrm rot="1411598">
              <a:off x="2963" y="2243"/>
              <a:ext cx="898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HTTP response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7" name="Text Box 46"/>
            <p:cNvSpPr txBox="1">
              <a:spLocks noChangeArrowheads="1"/>
            </p:cNvSpPr>
            <p:nvPr/>
          </p:nvSpPr>
          <p:spPr bwMode="auto">
            <a:xfrm rot="20184211">
              <a:off x="4193" y="2231"/>
              <a:ext cx="898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HTTP response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pic>
          <p:nvPicPr>
            <p:cNvPr id="108" name="Picture 5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79" y="2557"/>
              <a:ext cx="332" cy="2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9" name="Picture 59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5" y="1687"/>
              <a:ext cx="332" cy="2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10" name="Picture 6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4913" y="4362788"/>
            <a:ext cx="527050" cy="433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0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sz="4400" dirty="0">
                <a:ea typeface="MS PGothic" panose="020B0600070205080204" pitchFamily="34" charset="-128"/>
              </a:rPr>
              <a:t>Web caches (aka proxy servers)</a:t>
            </a:r>
            <a:endParaRPr lang="en-US" sz="4400" dirty="0"/>
          </a:p>
        </p:txBody>
      </p:sp>
      <p:sp>
        <p:nvSpPr>
          <p:cNvPr id="144" name="Rectangle 3"/>
          <p:cNvSpPr txBox="1">
            <a:spLocks noChangeArrowheads="1"/>
          </p:cNvSpPr>
          <p:nvPr/>
        </p:nvSpPr>
        <p:spPr>
          <a:xfrm>
            <a:off x="600308" y="1534695"/>
            <a:ext cx="4752277" cy="2134937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8305" marR="0" lvl="0" indent="-27813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Web cache acts as both client and server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server for original requesting client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client to origin server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5" name="Rectangle 4"/>
          <p:cNvSpPr txBox="1">
            <a:spLocks noChangeArrowheads="1"/>
          </p:cNvSpPr>
          <p:nvPr/>
        </p:nvSpPr>
        <p:spPr>
          <a:xfrm>
            <a:off x="5544015" y="1534695"/>
            <a:ext cx="6047678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Why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Web caching?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08305" marR="0" lvl="0" indent="-28765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reduce response time for client request 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751205" marR="0" lvl="1" indent="-28765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cache is closer to client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08305" marR="0" lvl="0" indent="-28765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reduce traffic on an institution</a:t>
            </a:r>
            <a:r>
              <a:rPr kumimoji="0" lang="en-US" altLang="ja-JP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’s access link</a:t>
            </a:r>
            <a:endParaRPr kumimoji="0" lang="en-US" altLang="ja-JP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08305" marR="0" lvl="0" indent="-28765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Internet is dense with caches 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751205" marR="0" lvl="1" indent="-28765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enables “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poor” content providers to more effectively deliver content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32391" y="3810000"/>
            <a:ext cx="4798594" cy="2217821"/>
            <a:chOff x="632391" y="3810000"/>
            <a:chExt cx="4798594" cy="221782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065462" y="5015497"/>
              <a:ext cx="4324685" cy="452126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66130" y="5587331"/>
              <a:ext cx="4364855" cy="440490"/>
            </a:xfrm>
            <a:prstGeom prst="rect">
              <a:avLst/>
            </a:prstGeom>
          </p:spPr>
        </p:pic>
        <p:sp>
          <p:nvSpPr>
            <p:cNvPr id="8" name="Rectangle 3"/>
            <p:cNvSpPr txBox="1">
              <a:spLocks noChangeArrowheads="1"/>
            </p:cNvSpPr>
            <p:nvPr/>
          </p:nvSpPr>
          <p:spPr>
            <a:xfrm>
              <a:off x="632391" y="3810000"/>
              <a:ext cx="4757756" cy="1327484"/>
            </a:xfrm>
            <a:prstGeom prst="rect">
              <a:avLst/>
            </a:prstGeom>
          </p:spPr>
          <p:txBody>
            <a:bodyPr/>
            <a:lstStyle>
              <a:lvl1pPr marL="352425" indent="-2222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A3"/>
                </a:buClr>
                <a:buFont typeface="Wingdings" panose="05000000000000000000" pitchFamily="2" charset="2"/>
                <a:buChar char="§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95325" indent="-23177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00A8"/>
                </a:buClr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08305" marR="0" lvl="0" indent="-27813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A3"/>
                </a:buClr>
                <a:buSzTx/>
                <a:buFont typeface="Wingdings" panose="05000000000000000000" pitchFamily="2" charset="2"/>
                <a:buChar char="§"/>
                <a:defRPr/>
              </a:pPr>
              <a:r>
                <a:rPr kumimoji="0" lang="en-US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server tells cache about object’s allowable caching in response header:</a:t>
              </a:r>
              <a:endPara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10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 uiExpand="1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51600" y="3598333"/>
            <a:ext cx="1255183" cy="1030679"/>
          </a:xfrm>
          <a:prstGeom prst="rect">
            <a:avLst/>
          </a:prstGeom>
        </p:spPr>
      </p:pic>
      <p:pic>
        <p:nvPicPr>
          <p:cNvPr id="1026" name="Picture 2" descr="Image result for hot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0660" y="3598333"/>
            <a:ext cx="721782" cy="72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sz="4800" dirty="0">
                <a:ea typeface="MS PGothic" panose="020B0600070205080204" pitchFamily="34" charset="-128"/>
              </a:rPr>
              <a:t>Caching example</a:t>
            </a:r>
            <a:endParaRPr lang="en-US" sz="4800" dirty="0"/>
          </a:p>
        </p:txBody>
      </p:sp>
      <p:sp>
        <p:nvSpPr>
          <p:cNvPr id="254" name="Line 2"/>
          <p:cNvSpPr>
            <a:spLocks noChangeShapeType="1"/>
          </p:cNvSpPr>
          <p:nvPr/>
        </p:nvSpPr>
        <p:spPr bwMode="auto">
          <a:xfrm>
            <a:off x="8083455" y="2487883"/>
            <a:ext cx="285750" cy="11430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5" name="Text Box 50"/>
          <p:cNvSpPr txBox="1">
            <a:spLocks noChangeArrowheads="1"/>
          </p:cNvSpPr>
          <p:nvPr/>
        </p:nvSpPr>
        <p:spPr bwMode="auto">
          <a:xfrm>
            <a:off x="10512330" y="1902096"/>
            <a:ext cx="9334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origin</a:t>
            </a: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servers</a:t>
            </a: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6" name="Line 51"/>
          <p:cNvSpPr>
            <a:spLocks noChangeShapeType="1"/>
          </p:cNvSpPr>
          <p:nvPr/>
        </p:nvSpPr>
        <p:spPr bwMode="auto">
          <a:xfrm>
            <a:off x="8893080" y="2106883"/>
            <a:ext cx="66675" cy="2762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7" name="Line 52"/>
          <p:cNvSpPr>
            <a:spLocks noChangeShapeType="1"/>
          </p:cNvSpPr>
          <p:nvPr/>
        </p:nvSpPr>
        <p:spPr bwMode="auto">
          <a:xfrm flipH="1">
            <a:off x="9521730" y="2144983"/>
            <a:ext cx="9525" cy="2381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8" name="Line 53"/>
          <p:cNvSpPr>
            <a:spLocks noChangeShapeType="1"/>
          </p:cNvSpPr>
          <p:nvPr/>
        </p:nvSpPr>
        <p:spPr bwMode="auto">
          <a:xfrm flipH="1">
            <a:off x="9978930" y="2306908"/>
            <a:ext cx="133350" cy="20955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9" name="Line 54"/>
          <p:cNvSpPr>
            <a:spLocks noChangeShapeType="1"/>
          </p:cNvSpPr>
          <p:nvPr/>
        </p:nvSpPr>
        <p:spPr bwMode="auto">
          <a:xfrm flipH="1" flipV="1">
            <a:off x="10140855" y="3068908"/>
            <a:ext cx="247650" cy="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0" name="Freeform 55"/>
          <p:cNvSpPr/>
          <p:nvPr/>
        </p:nvSpPr>
        <p:spPr bwMode="auto">
          <a:xfrm>
            <a:off x="8158067" y="2111064"/>
            <a:ext cx="2174875" cy="1581150"/>
          </a:xfrm>
          <a:custGeom>
            <a:avLst/>
            <a:gdLst>
              <a:gd name="T0" fmla="*/ 2147483647 w 2135"/>
              <a:gd name="T1" fmla="*/ 2147483647 h 1662"/>
              <a:gd name="T2" fmla="*/ 2147483647 w 2135"/>
              <a:gd name="T3" fmla="*/ 2147483647 h 1662"/>
              <a:gd name="T4" fmla="*/ 2147483647 w 2135"/>
              <a:gd name="T5" fmla="*/ 2147483647 h 1662"/>
              <a:gd name="T6" fmla="*/ 2147483647 w 2135"/>
              <a:gd name="T7" fmla="*/ 2147483647 h 1662"/>
              <a:gd name="T8" fmla="*/ 2147483647 w 2135"/>
              <a:gd name="T9" fmla="*/ 2147483647 h 1662"/>
              <a:gd name="T10" fmla="*/ 2147483647 w 2135"/>
              <a:gd name="T11" fmla="*/ 2147483647 h 1662"/>
              <a:gd name="T12" fmla="*/ 2147483647 w 2135"/>
              <a:gd name="T13" fmla="*/ 2147483647 h 1662"/>
              <a:gd name="T14" fmla="*/ 2147483647 w 2135"/>
              <a:gd name="T15" fmla="*/ 2147483647 h 1662"/>
              <a:gd name="T16" fmla="*/ 2147483647 w 2135"/>
              <a:gd name="T17" fmla="*/ 2147483647 h 1662"/>
              <a:gd name="T18" fmla="*/ 2147483647 w 2135"/>
              <a:gd name="T19" fmla="*/ 2147483647 h 1662"/>
              <a:gd name="T20" fmla="*/ 2147483647 w 2135"/>
              <a:gd name="T21" fmla="*/ 2147483647 h 166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135"/>
              <a:gd name="T34" fmla="*/ 0 h 1662"/>
              <a:gd name="T35" fmla="*/ 2135 w 2135"/>
              <a:gd name="T36" fmla="*/ 1662 h 1662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135" h="1662">
                <a:moveTo>
                  <a:pt x="27" y="652"/>
                </a:moveTo>
                <a:cubicBezTo>
                  <a:pt x="14" y="487"/>
                  <a:pt x="0" y="152"/>
                  <a:pt x="105" y="76"/>
                </a:cubicBezTo>
                <a:cubicBezTo>
                  <a:pt x="210" y="0"/>
                  <a:pt x="473" y="192"/>
                  <a:pt x="657" y="196"/>
                </a:cubicBezTo>
                <a:cubicBezTo>
                  <a:pt x="841" y="200"/>
                  <a:pt x="985" y="65"/>
                  <a:pt x="1209" y="100"/>
                </a:cubicBezTo>
                <a:cubicBezTo>
                  <a:pt x="1433" y="135"/>
                  <a:pt x="1867" y="232"/>
                  <a:pt x="2001" y="406"/>
                </a:cubicBezTo>
                <a:cubicBezTo>
                  <a:pt x="2135" y="580"/>
                  <a:pt x="2083" y="945"/>
                  <a:pt x="2013" y="1144"/>
                </a:cubicBezTo>
                <a:cubicBezTo>
                  <a:pt x="1943" y="1343"/>
                  <a:pt x="1781" y="1538"/>
                  <a:pt x="1581" y="1600"/>
                </a:cubicBezTo>
                <a:cubicBezTo>
                  <a:pt x="1381" y="1662"/>
                  <a:pt x="993" y="1571"/>
                  <a:pt x="813" y="1516"/>
                </a:cubicBezTo>
                <a:cubicBezTo>
                  <a:pt x="633" y="1461"/>
                  <a:pt x="606" y="1345"/>
                  <a:pt x="501" y="1270"/>
                </a:cubicBezTo>
                <a:cubicBezTo>
                  <a:pt x="396" y="1195"/>
                  <a:pt x="262" y="1169"/>
                  <a:pt x="183" y="1066"/>
                </a:cubicBezTo>
                <a:cubicBezTo>
                  <a:pt x="104" y="963"/>
                  <a:pt x="25" y="819"/>
                  <a:pt x="27" y="65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1" name="Text Box 70"/>
          <p:cNvSpPr txBox="1">
            <a:spLocks noChangeArrowheads="1"/>
          </p:cNvSpPr>
          <p:nvPr/>
        </p:nvSpPr>
        <p:spPr bwMode="auto">
          <a:xfrm>
            <a:off x="8874030" y="2432321"/>
            <a:ext cx="9318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public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Internet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2" name="Freeform 71"/>
          <p:cNvSpPr/>
          <p:nvPr/>
        </p:nvSpPr>
        <p:spPr bwMode="auto">
          <a:xfrm>
            <a:off x="7762780" y="4516708"/>
            <a:ext cx="2965450" cy="1390650"/>
          </a:xfrm>
          <a:custGeom>
            <a:avLst/>
            <a:gdLst>
              <a:gd name="T0" fmla="*/ 2147483647 w 1868"/>
              <a:gd name="T1" fmla="*/ 2147483647 h 876"/>
              <a:gd name="T2" fmla="*/ 2147483647 w 1868"/>
              <a:gd name="T3" fmla="*/ 2147483647 h 876"/>
              <a:gd name="T4" fmla="*/ 2147483647 w 1868"/>
              <a:gd name="T5" fmla="*/ 2147483647 h 876"/>
              <a:gd name="T6" fmla="*/ 2147483647 w 1868"/>
              <a:gd name="T7" fmla="*/ 2147483647 h 876"/>
              <a:gd name="T8" fmla="*/ 2147483647 w 1868"/>
              <a:gd name="T9" fmla="*/ 2147483647 h 876"/>
              <a:gd name="T10" fmla="*/ 2147483647 w 1868"/>
              <a:gd name="T11" fmla="*/ 2147483647 h 876"/>
              <a:gd name="T12" fmla="*/ 2147483647 w 1868"/>
              <a:gd name="T13" fmla="*/ 2147483647 h 876"/>
              <a:gd name="T14" fmla="*/ 2147483647 w 1868"/>
              <a:gd name="T15" fmla="*/ 2147483647 h 876"/>
              <a:gd name="T16" fmla="*/ 2147483647 w 1868"/>
              <a:gd name="T17" fmla="*/ 2147483647 h 876"/>
              <a:gd name="T18" fmla="*/ 2147483647 w 1868"/>
              <a:gd name="T19" fmla="*/ 2147483647 h 876"/>
              <a:gd name="T20" fmla="*/ 2147483647 w 1868"/>
              <a:gd name="T21" fmla="*/ 2147483647 h 87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868"/>
              <a:gd name="T34" fmla="*/ 0 h 876"/>
              <a:gd name="T35" fmla="*/ 1868 w 1868"/>
              <a:gd name="T36" fmla="*/ 876 h 87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868" h="876">
                <a:moveTo>
                  <a:pt x="31" y="327"/>
                </a:moveTo>
                <a:cubicBezTo>
                  <a:pt x="20" y="237"/>
                  <a:pt x="0" y="189"/>
                  <a:pt x="103" y="137"/>
                </a:cubicBezTo>
                <a:cubicBezTo>
                  <a:pt x="206" y="85"/>
                  <a:pt x="476" y="34"/>
                  <a:pt x="649" y="17"/>
                </a:cubicBezTo>
                <a:cubicBezTo>
                  <a:pt x="822" y="0"/>
                  <a:pt x="955" y="18"/>
                  <a:pt x="1141" y="35"/>
                </a:cubicBezTo>
                <a:cubicBezTo>
                  <a:pt x="1327" y="52"/>
                  <a:pt x="1658" y="3"/>
                  <a:pt x="1763" y="121"/>
                </a:cubicBezTo>
                <a:cubicBezTo>
                  <a:pt x="1868" y="239"/>
                  <a:pt x="1840" y="621"/>
                  <a:pt x="1774" y="741"/>
                </a:cubicBezTo>
                <a:cubicBezTo>
                  <a:pt x="1708" y="861"/>
                  <a:pt x="1534" y="827"/>
                  <a:pt x="1369" y="845"/>
                </a:cubicBezTo>
                <a:cubicBezTo>
                  <a:pt x="1204" y="863"/>
                  <a:pt x="935" y="851"/>
                  <a:pt x="781" y="851"/>
                </a:cubicBezTo>
                <a:cubicBezTo>
                  <a:pt x="627" y="851"/>
                  <a:pt x="549" y="876"/>
                  <a:pt x="447" y="847"/>
                </a:cubicBezTo>
                <a:cubicBezTo>
                  <a:pt x="345" y="818"/>
                  <a:pt x="237" y="762"/>
                  <a:pt x="168" y="676"/>
                </a:cubicBezTo>
                <a:cubicBezTo>
                  <a:pt x="98" y="589"/>
                  <a:pt x="29" y="468"/>
                  <a:pt x="31" y="327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3" name="Line 77"/>
          <p:cNvSpPr>
            <a:spLocks noChangeShapeType="1"/>
          </p:cNvSpPr>
          <p:nvPr/>
        </p:nvSpPr>
        <p:spPr bwMode="auto">
          <a:xfrm flipH="1">
            <a:off x="8197755" y="4780233"/>
            <a:ext cx="855662" cy="4318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4" name="Line 78"/>
          <p:cNvSpPr>
            <a:spLocks noChangeShapeType="1"/>
          </p:cNvSpPr>
          <p:nvPr/>
        </p:nvSpPr>
        <p:spPr bwMode="auto">
          <a:xfrm flipH="1">
            <a:off x="8707342" y="4827858"/>
            <a:ext cx="563563" cy="3937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5" name="Line 79"/>
          <p:cNvSpPr>
            <a:spLocks noChangeShapeType="1"/>
          </p:cNvSpPr>
          <p:nvPr/>
        </p:nvSpPr>
        <p:spPr bwMode="auto">
          <a:xfrm flipH="1">
            <a:off x="9245505" y="4834208"/>
            <a:ext cx="149225" cy="38258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7" name="Line 95"/>
          <p:cNvSpPr>
            <a:spLocks noChangeShapeType="1"/>
          </p:cNvSpPr>
          <p:nvPr/>
        </p:nvSpPr>
        <p:spPr bwMode="auto">
          <a:xfrm>
            <a:off x="9407430" y="3545158"/>
            <a:ext cx="0" cy="106203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8" name="Text Box 97"/>
          <p:cNvSpPr txBox="1">
            <a:spLocks noChangeArrowheads="1"/>
          </p:cNvSpPr>
          <p:nvPr/>
        </p:nvSpPr>
        <p:spPr bwMode="auto">
          <a:xfrm>
            <a:off x="7775480" y="4357958"/>
            <a:ext cx="11985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institutional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network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9" name="Text Box 98"/>
          <p:cNvSpPr txBox="1">
            <a:spLocks noChangeArrowheads="1"/>
          </p:cNvSpPr>
          <p:nvPr/>
        </p:nvSpPr>
        <p:spPr bwMode="auto">
          <a:xfrm>
            <a:off x="9783667" y="4738958"/>
            <a:ext cx="129063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1 Gbps LAN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70" name="Text Box 99"/>
          <p:cNvSpPr txBox="1">
            <a:spLocks noChangeArrowheads="1"/>
          </p:cNvSpPr>
          <p:nvPr/>
        </p:nvSpPr>
        <p:spPr bwMode="auto">
          <a:xfrm>
            <a:off x="9409017" y="3734071"/>
            <a:ext cx="119062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1.54 Mbps 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access link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90" name="Oval 137"/>
          <p:cNvSpPr>
            <a:spLocks noChangeArrowheads="1"/>
          </p:cNvSpPr>
          <p:nvPr/>
        </p:nvSpPr>
        <p:spPr bwMode="auto">
          <a:xfrm>
            <a:off x="3943717" y="4370340"/>
            <a:ext cx="940980" cy="509975"/>
          </a:xfrm>
          <a:prstGeom prst="ellipse">
            <a:avLst/>
          </a:prstGeom>
          <a:noFill/>
          <a:ln w="19050">
            <a:solidFill>
              <a:srgbClr val="CC0000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alt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292" name="Group 139"/>
          <p:cNvGrpSpPr/>
          <p:nvPr/>
        </p:nvGrpSpPr>
        <p:grpSpPr bwMode="auto">
          <a:xfrm>
            <a:off x="7735792" y="2035446"/>
            <a:ext cx="377825" cy="576262"/>
            <a:chOff x="4140" y="429"/>
            <a:chExt cx="1425" cy="2396"/>
          </a:xfrm>
        </p:grpSpPr>
        <p:sp>
          <p:nvSpPr>
            <p:cNvPr id="293" name="Freeform 140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4" name="Rectangle 141"/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5" name="Freeform 142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6" name="Freeform 143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7" name="Rectangle 144"/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98" name="Group 145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23" name="AutoShape 146"/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4" name="AutoShape 147"/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99" name="Rectangle 148"/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00" name="Group 149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21" name="AutoShape 150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2" name="AutoShape 151"/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1" name="Rectangle 152"/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2" name="Rectangle 153"/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03" name="Group 154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19" name="AutoShape 155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0" name="AutoShape 156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4" name="Freeform 157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05" name="Group 158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17" name="AutoShape 159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8" name="AutoShape 160"/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6" name="Rectangle 161"/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7" name="Freeform 162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8" name="Freeform 163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9" name="Oval 164"/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0" name="Freeform 165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1" name="AutoShape 166"/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2" name="AutoShape 167"/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3" name="Oval 168"/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4" name="Oval 169"/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15" name="Oval 170"/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6" name="Rectangle 171"/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325" name="Group 172"/>
          <p:cNvGrpSpPr/>
          <p:nvPr/>
        </p:nvGrpSpPr>
        <p:grpSpPr bwMode="auto">
          <a:xfrm>
            <a:off x="7885017" y="5148533"/>
            <a:ext cx="525463" cy="557213"/>
            <a:chOff x="-44" y="1473"/>
            <a:chExt cx="981" cy="1105"/>
          </a:xfrm>
        </p:grpSpPr>
        <p:pic>
          <p:nvPicPr>
            <p:cNvPr id="326" name="Picture 173" descr="desktop_computer_stylized_medium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7" name="Freeform 174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328" name="Group 175"/>
          <p:cNvGrpSpPr/>
          <p:nvPr/>
        </p:nvGrpSpPr>
        <p:grpSpPr bwMode="auto">
          <a:xfrm>
            <a:off x="8650192" y="1557608"/>
            <a:ext cx="377825" cy="576263"/>
            <a:chOff x="4140" y="429"/>
            <a:chExt cx="1425" cy="2396"/>
          </a:xfrm>
        </p:grpSpPr>
        <p:sp>
          <p:nvSpPr>
            <p:cNvPr id="329" name="Freeform 176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0" name="Rectangle 177"/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1" name="Freeform 178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2" name="Freeform 179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3" name="Rectangle 180"/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34" name="Group 181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59" name="AutoShape 182"/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60" name="AutoShape 183"/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5" name="Rectangle 184"/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36" name="Group 185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57" name="AutoShape 186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58" name="AutoShape 187"/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7" name="Rectangle 188"/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8" name="Rectangle 189"/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39" name="Group 190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55" name="AutoShape 191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56" name="AutoShape 192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40" name="Freeform 193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41" name="Group 194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53" name="AutoShape 195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54" name="AutoShape 196"/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42" name="Rectangle 197"/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3" name="Freeform 198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4" name="Freeform 199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5" name="Oval 200"/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6" name="Freeform 201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7" name="AutoShape 202"/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8" name="AutoShape 203"/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9" name="Oval 204"/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0" name="Oval 205"/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51" name="Oval 206"/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2" name="Rectangle 207"/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361" name="Group 208"/>
          <p:cNvGrpSpPr/>
          <p:nvPr/>
        </p:nvGrpSpPr>
        <p:grpSpPr bwMode="auto">
          <a:xfrm>
            <a:off x="9402667" y="1589358"/>
            <a:ext cx="377825" cy="576263"/>
            <a:chOff x="4140" y="429"/>
            <a:chExt cx="1425" cy="2396"/>
          </a:xfrm>
        </p:grpSpPr>
        <p:sp>
          <p:nvSpPr>
            <p:cNvPr id="362" name="Freeform 209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3" name="Rectangle 210"/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4" name="Freeform 211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5" name="Freeform 212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6" name="Rectangle 213"/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67" name="Group 214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92" name="AutoShape 215"/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93" name="AutoShape 216"/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68" name="Rectangle 217"/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69" name="Group 218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90" name="AutoShape 219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91" name="AutoShape 220"/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0" name="Rectangle 221"/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1" name="Rectangle 222"/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72" name="Group 223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88" name="AutoShape 224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89" name="AutoShape 225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3" name="Freeform 226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74" name="Group 227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86" name="AutoShape 228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87" name="AutoShape 229"/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5" name="Rectangle 230"/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6" name="Freeform 231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7" name="Freeform 232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8" name="Oval 233"/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9" name="Freeform 234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0" name="AutoShape 235"/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1" name="AutoShape 236"/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2" name="Oval 237"/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3" name="Oval 238"/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84" name="Oval 239"/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5" name="Rectangle 240"/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394" name="Group 241"/>
          <p:cNvGrpSpPr/>
          <p:nvPr/>
        </p:nvGrpSpPr>
        <p:grpSpPr bwMode="auto">
          <a:xfrm>
            <a:off x="10012267" y="1741758"/>
            <a:ext cx="377825" cy="576263"/>
            <a:chOff x="4140" y="429"/>
            <a:chExt cx="1425" cy="2396"/>
          </a:xfrm>
        </p:grpSpPr>
        <p:sp>
          <p:nvSpPr>
            <p:cNvPr id="395" name="Freeform 242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96" name="Rectangle 243"/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97" name="Freeform 244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98" name="Freeform 245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99" name="Rectangle 246"/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00" name="Group 247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25" name="AutoShape 248"/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6" name="AutoShape 249"/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1" name="Rectangle 250"/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02" name="Group 251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23" name="AutoShape 252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4" name="AutoShape 253"/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3" name="Rectangle 254"/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04" name="Rectangle 255"/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05" name="Group 256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21" name="AutoShape 257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2" name="AutoShape 258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6" name="Freeform 259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07" name="Group 260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19" name="AutoShape 261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0" name="AutoShape 262"/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8" name="Rectangle 263"/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09" name="Freeform 264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0" name="Freeform 265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1" name="Oval 266"/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2" name="Freeform 267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3" name="AutoShape 268"/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4" name="AutoShape 269"/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5" name="Oval 270"/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6" name="Oval 271"/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17" name="Oval 272"/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8" name="Rectangle 273"/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427" name="Group 274"/>
          <p:cNvGrpSpPr/>
          <p:nvPr/>
        </p:nvGrpSpPr>
        <p:grpSpPr bwMode="auto">
          <a:xfrm>
            <a:off x="10340880" y="2687908"/>
            <a:ext cx="377825" cy="576263"/>
            <a:chOff x="4140" y="429"/>
            <a:chExt cx="1425" cy="2396"/>
          </a:xfrm>
        </p:grpSpPr>
        <p:sp>
          <p:nvSpPr>
            <p:cNvPr id="428" name="Freeform 275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29" name="Rectangle 276"/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0" name="Freeform 277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1" name="Freeform 278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2" name="Rectangle 279"/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33" name="Group 280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58" name="AutoShape 281"/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59" name="AutoShape 282"/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4" name="Rectangle 283"/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35" name="Group 284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56" name="AutoShape 285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57" name="AutoShape 286"/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6" name="Rectangle 287"/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7" name="Rectangle 288"/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38" name="Group 289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54" name="AutoShape 290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55" name="AutoShape 291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9" name="Freeform 292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40" name="Group 293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52" name="AutoShape 294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53" name="AutoShape 295"/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41" name="Rectangle 296"/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2" name="Freeform 297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3" name="Freeform 298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4" name="Oval 299"/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5" name="Freeform 300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6" name="AutoShape 301"/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7" name="AutoShape 302"/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8" name="Oval 303"/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9" name="Oval 304"/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50" name="Oval 305"/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51" name="Rectangle 306"/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493" name="Group 340"/>
          <p:cNvGrpSpPr/>
          <p:nvPr/>
        </p:nvGrpSpPr>
        <p:grpSpPr bwMode="auto">
          <a:xfrm>
            <a:off x="8396192" y="5170758"/>
            <a:ext cx="525463" cy="557213"/>
            <a:chOff x="-44" y="1473"/>
            <a:chExt cx="981" cy="1105"/>
          </a:xfrm>
        </p:grpSpPr>
        <p:pic>
          <p:nvPicPr>
            <p:cNvPr id="494" name="Picture 341" descr="desktop_computer_stylized_medium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5" name="Freeform 342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496" name="Group 343"/>
          <p:cNvGrpSpPr/>
          <p:nvPr/>
        </p:nvGrpSpPr>
        <p:grpSpPr bwMode="auto">
          <a:xfrm>
            <a:off x="8920067" y="5159646"/>
            <a:ext cx="525463" cy="557212"/>
            <a:chOff x="-44" y="1473"/>
            <a:chExt cx="981" cy="1105"/>
          </a:xfrm>
        </p:grpSpPr>
        <p:pic>
          <p:nvPicPr>
            <p:cNvPr id="497" name="Picture 344" descr="desktop_computer_stylized_medium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8" name="Freeform 345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502" name="Group 501"/>
          <p:cNvGrpSpPr/>
          <p:nvPr/>
        </p:nvGrpSpPr>
        <p:grpSpPr>
          <a:xfrm>
            <a:off x="8967576" y="4437217"/>
            <a:ext cx="889089" cy="466491"/>
            <a:chOff x="7493876" y="2774731"/>
            <a:chExt cx="1481958" cy="894622"/>
          </a:xfrm>
        </p:grpSpPr>
        <p:sp>
          <p:nvSpPr>
            <p:cNvPr id="511" name="Freeform 510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2" name="Oval 511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13" name="Group 512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14" name="Freeform 513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5" name="Freeform 514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6" name="Freeform 515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7" name="Freeform 516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1" name="Group 520"/>
          <p:cNvGrpSpPr/>
          <p:nvPr/>
        </p:nvGrpSpPr>
        <p:grpSpPr>
          <a:xfrm>
            <a:off x="8988913" y="3095664"/>
            <a:ext cx="889089" cy="466491"/>
            <a:chOff x="7493876" y="2774731"/>
            <a:chExt cx="1481958" cy="894622"/>
          </a:xfrm>
        </p:grpSpPr>
        <p:sp>
          <p:nvSpPr>
            <p:cNvPr id="522" name="Freeform 521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3" name="Oval 522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4" name="Group 523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25" name="Freeform 524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6" name="Freeform 525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7" name="Freeform 526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8" name="Freeform 527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529" name="Rectangle 4"/>
          <p:cNvSpPr>
            <a:spLocks noChangeArrowheads="1"/>
          </p:cNvSpPr>
          <p:nvPr/>
        </p:nvSpPr>
        <p:spPr bwMode="auto">
          <a:xfrm>
            <a:off x="829733" y="4064001"/>
            <a:ext cx="6403933" cy="2297982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45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panose="05000000000000000000" charset="0"/>
              <a:buNone/>
              <a:defRPr/>
            </a:pP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Performance:</a:t>
            </a:r>
            <a:endParaRPr kumimoji="0" lang="en-US" sz="24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access link utilization =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.97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6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LAN utilization: .0015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6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end-end delay  =  Internet delay +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85000"/>
              </a:lnSpc>
              <a:spcBef>
                <a:spcPts val="0"/>
              </a:spcBef>
              <a:spcAft>
                <a:spcPct val="0"/>
              </a:spcAft>
              <a:buClr>
                <a:srgbClr val="000099"/>
              </a:buClr>
              <a:buSzPct val="100000"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                                    access link delay + LAN delay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85000"/>
              </a:lnSpc>
              <a:spcBef>
                <a:spcPts val="600"/>
              </a:spcBef>
              <a:spcAft>
                <a:spcPct val="0"/>
              </a:spcAft>
              <a:buClr>
                <a:srgbClr val="000099"/>
              </a:buClr>
              <a:buSzPct val="100000"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                                =  2 sec + minutes +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usecs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panose="05000000000000000000" charset="0"/>
              <a:buChar char="v"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530" name="Rectangle 4"/>
          <p:cNvSpPr>
            <a:spLocks noChangeArrowheads="1"/>
          </p:cNvSpPr>
          <p:nvPr/>
        </p:nvSpPr>
        <p:spPr bwMode="auto">
          <a:xfrm>
            <a:off x="870724" y="1362307"/>
            <a:ext cx="6123957" cy="251926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panose="05000000000000000000" charset="0"/>
              <a:buNone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Scenario:</a:t>
            </a:r>
            <a:endParaRPr kumimoji="0" lang="en-US" sz="28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access link rate: 1.54 Mbps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RTT from institutional router to server: 2 sec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web object size: 100K bits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average request rate from browsers to origin servers: 15/sec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800100" marR="0" lvl="1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avg data rate to browsers: 1.50 Mbps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214" name="Oval 137"/>
          <p:cNvSpPr>
            <a:spLocks noChangeArrowheads="1"/>
          </p:cNvSpPr>
          <p:nvPr/>
        </p:nvSpPr>
        <p:spPr bwMode="auto">
          <a:xfrm>
            <a:off x="4316250" y="5809673"/>
            <a:ext cx="1119350" cy="591127"/>
          </a:xfrm>
          <a:prstGeom prst="ellipse">
            <a:avLst/>
          </a:prstGeom>
          <a:noFill/>
          <a:ln w="19050">
            <a:solidFill>
              <a:srgbClr val="CC0000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alt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91" name="Text Box 138"/>
          <p:cNvSpPr txBox="1">
            <a:spLocks noChangeArrowheads="1"/>
          </p:cNvSpPr>
          <p:nvPr/>
        </p:nvSpPr>
        <p:spPr bwMode="auto">
          <a:xfrm>
            <a:off x="4884698" y="4320866"/>
            <a:ext cx="212570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9525" marR="0" lvl="0" indent="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r>
              <a:rPr kumimoji="0" lang="en-US" altLang="en-US" sz="20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problem: </a:t>
            </a: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large queueing delays at high utilization!</a:t>
            </a:r>
            <a:endParaRPr kumimoji="0" lang="en-US" altLang="en-US" sz="2000" b="0" i="0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1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5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5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5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0" grpId="0" animBg="1"/>
      <p:bldP spid="214" grpId="0" animBg="1"/>
      <p:bldP spid="29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Rectangle 4"/>
          <p:cNvSpPr>
            <a:spLocks noChangeArrowheads="1"/>
          </p:cNvSpPr>
          <p:nvPr/>
        </p:nvSpPr>
        <p:spPr bwMode="auto">
          <a:xfrm>
            <a:off x="829733" y="4064001"/>
            <a:ext cx="6403933" cy="2297982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45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panose="05000000000000000000" charset="0"/>
              <a:buNone/>
              <a:defRPr/>
            </a:pP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Performance:</a:t>
            </a:r>
            <a:endParaRPr kumimoji="0" lang="en-US" sz="24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access link utilization =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.97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6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LAN utilization: .0015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6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end-end delay  =  Internet delay +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85000"/>
              </a:lnSpc>
              <a:spcBef>
                <a:spcPts val="0"/>
              </a:spcBef>
              <a:spcAft>
                <a:spcPct val="0"/>
              </a:spcAft>
              <a:buClr>
                <a:srgbClr val="000099"/>
              </a:buClr>
              <a:buSzPct val="100000"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                                    access link delay + LAN delay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85000"/>
              </a:lnSpc>
              <a:spcBef>
                <a:spcPts val="600"/>
              </a:spcBef>
              <a:spcAft>
                <a:spcPct val="0"/>
              </a:spcAft>
              <a:buClr>
                <a:srgbClr val="000099"/>
              </a:buClr>
              <a:buSzPct val="100000"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                                =  2 sec + minutes +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usecs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panose="05000000000000000000" charset="0"/>
              <a:buChar char="v"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sz="4400" dirty="0">
                <a:ea typeface="MS PGothic" panose="020B0600070205080204" pitchFamily="34" charset="-128"/>
              </a:rPr>
              <a:t>Option 1: buy a faster access link</a:t>
            </a:r>
            <a:endParaRPr lang="en-US" sz="4400" dirty="0"/>
          </a:p>
        </p:txBody>
      </p:sp>
      <p:sp>
        <p:nvSpPr>
          <p:cNvPr id="254" name="Line 2"/>
          <p:cNvSpPr>
            <a:spLocks noChangeShapeType="1"/>
          </p:cNvSpPr>
          <p:nvPr/>
        </p:nvSpPr>
        <p:spPr bwMode="auto">
          <a:xfrm>
            <a:off x="8083455" y="2487883"/>
            <a:ext cx="285750" cy="11430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5" name="Text Box 50"/>
          <p:cNvSpPr txBox="1">
            <a:spLocks noChangeArrowheads="1"/>
          </p:cNvSpPr>
          <p:nvPr/>
        </p:nvSpPr>
        <p:spPr bwMode="auto">
          <a:xfrm>
            <a:off x="10512330" y="1902096"/>
            <a:ext cx="9334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origin</a:t>
            </a: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servers</a:t>
            </a: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6" name="Line 51"/>
          <p:cNvSpPr>
            <a:spLocks noChangeShapeType="1"/>
          </p:cNvSpPr>
          <p:nvPr/>
        </p:nvSpPr>
        <p:spPr bwMode="auto">
          <a:xfrm>
            <a:off x="8893080" y="2106883"/>
            <a:ext cx="66675" cy="2762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7" name="Line 52"/>
          <p:cNvSpPr>
            <a:spLocks noChangeShapeType="1"/>
          </p:cNvSpPr>
          <p:nvPr/>
        </p:nvSpPr>
        <p:spPr bwMode="auto">
          <a:xfrm flipH="1">
            <a:off x="9521730" y="2144983"/>
            <a:ext cx="9525" cy="2381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8" name="Line 53"/>
          <p:cNvSpPr>
            <a:spLocks noChangeShapeType="1"/>
          </p:cNvSpPr>
          <p:nvPr/>
        </p:nvSpPr>
        <p:spPr bwMode="auto">
          <a:xfrm flipH="1">
            <a:off x="9978930" y="2306908"/>
            <a:ext cx="133350" cy="20955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9" name="Line 54"/>
          <p:cNvSpPr>
            <a:spLocks noChangeShapeType="1"/>
          </p:cNvSpPr>
          <p:nvPr/>
        </p:nvSpPr>
        <p:spPr bwMode="auto">
          <a:xfrm flipH="1" flipV="1">
            <a:off x="10140855" y="3068908"/>
            <a:ext cx="247650" cy="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0" name="Freeform 55"/>
          <p:cNvSpPr/>
          <p:nvPr/>
        </p:nvSpPr>
        <p:spPr bwMode="auto">
          <a:xfrm>
            <a:off x="8158067" y="2111064"/>
            <a:ext cx="2174875" cy="1581150"/>
          </a:xfrm>
          <a:custGeom>
            <a:avLst/>
            <a:gdLst>
              <a:gd name="T0" fmla="*/ 2147483647 w 2135"/>
              <a:gd name="T1" fmla="*/ 2147483647 h 1662"/>
              <a:gd name="T2" fmla="*/ 2147483647 w 2135"/>
              <a:gd name="T3" fmla="*/ 2147483647 h 1662"/>
              <a:gd name="T4" fmla="*/ 2147483647 w 2135"/>
              <a:gd name="T5" fmla="*/ 2147483647 h 1662"/>
              <a:gd name="T6" fmla="*/ 2147483647 w 2135"/>
              <a:gd name="T7" fmla="*/ 2147483647 h 1662"/>
              <a:gd name="T8" fmla="*/ 2147483647 w 2135"/>
              <a:gd name="T9" fmla="*/ 2147483647 h 1662"/>
              <a:gd name="T10" fmla="*/ 2147483647 w 2135"/>
              <a:gd name="T11" fmla="*/ 2147483647 h 1662"/>
              <a:gd name="T12" fmla="*/ 2147483647 w 2135"/>
              <a:gd name="T13" fmla="*/ 2147483647 h 1662"/>
              <a:gd name="T14" fmla="*/ 2147483647 w 2135"/>
              <a:gd name="T15" fmla="*/ 2147483647 h 1662"/>
              <a:gd name="T16" fmla="*/ 2147483647 w 2135"/>
              <a:gd name="T17" fmla="*/ 2147483647 h 1662"/>
              <a:gd name="T18" fmla="*/ 2147483647 w 2135"/>
              <a:gd name="T19" fmla="*/ 2147483647 h 1662"/>
              <a:gd name="T20" fmla="*/ 2147483647 w 2135"/>
              <a:gd name="T21" fmla="*/ 2147483647 h 166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135"/>
              <a:gd name="T34" fmla="*/ 0 h 1662"/>
              <a:gd name="T35" fmla="*/ 2135 w 2135"/>
              <a:gd name="T36" fmla="*/ 1662 h 1662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135" h="1662">
                <a:moveTo>
                  <a:pt x="27" y="652"/>
                </a:moveTo>
                <a:cubicBezTo>
                  <a:pt x="14" y="487"/>
                  <a:pt x="0" y="152"/>
                  <a:pt x="105" y="76"/>
                </a:cubicBezTo>
                <a:cubicBezTo>
                  <a:pt x="210" y="0"/>
                  <a:pt x="473" y="192"/>
                  <a:pt x="657" y="196"/>
                </a:cubicBezTo>
                <a:cubicBezTo>
                  <a:pt x="841" y="200"/>
                  <a:pt x="985" y="65"/>
                  <a:pt x="1209" y="100"/>
                </a:cubicBezTo>
                <a:cubicBezTo>
                  <a:pt x="1433" y="135"/>
                  <a:pt x="1867" y="232"/>
                  <a:pt x="2001" y="406"/>
                </a:cubicBezTo>
                <a:cubicBezTo>
                  <a:pt x="2135" y="580"/>
                  <a:pt x="2083" y="945"/>
                  <a:pt x="2013" y="1144"/>
                </a:cubicBezTo>
                <a:cubicBezTo>
                  <a:pt x="1943" y="1343"/>
                  <a:pt x="1781" y="1538"/>
                  <a:pt x="1581" y="1600"/>
                </a:cubicBezTo>
                <a:cubicBezTo>
                  <a:pt x="1381" y="1662"/>
                  <a:pt x="993" y="1571"/>
                  <a:pt x="813" y="1516"/>
                </a:cubicBezTo>
                <a:cubicBezTo>
                  <a:pt x="633" y="1461"/>
                  <a:pt x="606" y="1345"/>
                  <a:pt x="501" y="1270"/>
                </a:cubicBezTo>
                <a:cubicBezTo>
                  <a:pt x="396" y="1195"/>
                  <a:pt x="262" y="1169"/>
                  <a:pt x="183" y="1066"/>
                </a:cubicBezTo>
                <a:cubicBezTo>
                  <a:pt x="104" y="963"/>
                  <a:pt x="25" y="819"/>
                  <a:pt x="27" y="65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1" name="Text Box 70"/>
          <p:cNvSpPr txBox="1">
            <a:spLocks noChangeArrowheads="1"/>
          </p:cNvSpPr>
          <p:nvPr/>
        </p:nvSpPr>
        <p:spPr bwMode="auto">
          <a:xfrm>
            <a:off x="8874030" y="2432321"/>
            <a:ext cx="9318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public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Internet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2" name="Freeform 71"/>
          <p:cNvSpPr/>
          <p:nvPr/>
        </p:nvSpPr>
        <p:spPr bwMode="auto">
          <a:xfrm>
            <a:off x="7762780" y="4516708"/>
            <a:ext cx="2965450" cy="1390650"/>
          </a:xfrm>
          <a:custGeom>
            <a:avLst/>
            <a:gdLst>
              <a:gd name="T0" fmla="*/ 2147483647 w 1868"/>
              <a:gd name="T1" fmla="*/ 2147483647 h 876"/>
              <a:gd name="T2" fmla="*/ 2147483647 w 1868"/>
              <a:gd name="T3" fmla="*/ 2147483647 h 876"/>
              <a:gd name="T4" fmla="*/ 2147483647 w 1868"/>
              <a:gd name="T5" fmla="*/ 2147483647 h 876"/>
              <a:gd name="T6" fmla="*/ 2147483647 w 1868"/>
              <a:gd name="T7" fmla="*/ 2147483647 h 876"/>
              <a:gd name="T8" fmla="*/ 2147483647 w 1868"/>
              <a:gd name="T9" fmla="*/ 2147483647 h 876"/>
              <a:gd name="T10" fmla="*/ 2147483647 w 1868"/>
              <a:gd name="T11" fmla="*/ 2147483647 h 876"/>
              <a:gd name="T12" fmla="*/ 2147483647 w 1868"/>
              <a:gd name="T13" fmla="*/ 2147483647 h 876"/>
              <a:gd name="T14" fmla="*/ 2147483647 w 1868"/>
              <a:gd name="T15" fmla="*/ 2147483647 h 876"/>
              <a:gd name="T16" fmla="*/ 2147483647 w 1868"/>
              <a:gd name="T17" fmla="*/ 2147483647 h 876"/>
              <a:gd name="T18" fmla="*/ 2147483647 w 1868"/>
              <a:gd name="T19" fmla="*/ 2147483647 h 876"/>
              <a:gd name="T20" fmla="*/ 2147483647 w 1868"/>
              <a:gd name="T21" fmla="*/ 2147483647 h 87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868"/>
              <a:gd name="T34" fmla="*/ 0 h 876"/>
              <a:gd name="T35" fmla="*/ 1868 w 1868"/>
              <a:gd name="T36" fmla="*/ 876 h 87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868" h="876">
                <a:moveTo>
                  <a:pt x="31" y="327"/>
                </a:moveTo>
                <a:cubicBezTo>
                  <a:pt x="20" y="237"/>
                  <a:pt x="0" y="189"/>
                  <a:pt x="103" y="137"/>
                </a:cubicBezTo>
                <a:cubicBezTo>
                  <a:pt x="206" y="85"/>
                  <a:pt x="476" y="34"/>
                  <a:pt x="649" y="17"/>
                </a:cubicBezTo>
                <a:cubicBezTo>
                  <a:pt x="822" y="0"/>
                  <a:pt x="955" y="18"/>
                  <a:pt x="1141" y="35"/>
                </a:cubicBezTo>
                <a:cubicBezTo>
                  <a:pt x="1327" y="52"/>
                  <a:pt x="1658" y="3"/>
                  <a:pt x="1763" y="121"/>
                </a:cubicBezTo>
                <a:cubicBezTo>
                  <a:pt x="1868" y="239"/>
                  <a:pt x="1840" y="621"/>
                  <a:pt x="1774" y="741"/>
                </a:cubicBezTo>
                <a:cubicBezTo>
                  <a:pt x="1708" y="861"/>
                  <a:pt x="1534" y="827"/>
                  <a:pt x="1369" y="845"/>
                </a:cubicBezTo>
                <a:cubicBezTo>
                  <a:pt x="1204" y="863"/>
                  <a:pt x="935" y="851"/>
                  <a:pt x="781" y="851"/>
                </a:cubicBezTo>
                <a:cubicBezTo>
                  <a:pt x="627" y="851"/>
                  <a:pt x="549" y="876"/>
                  <a:pt x="447" y="847"/>
                </a:cubicBezTo>
                <a:cubicBezTo>
                  <a:pt x="345" y="818"/>
                  <a:pt x="237" y="762"/>
                  <a:pt x="168" y="676"/>
                </a:cubicBezTo>
                <a:cubicBezTo>
                  <a:pt x="98" y="589"/>
                  <a:pt x="29" y="468"/>
                  <a:pt x="31" y="327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3" name="Line 77"/>
          <p:cNvSpPr>
            <a:spLocks noChangeShapeType="1"/>
          </p:cNvSpPr>
          <p:nvPr/>
        </p:nvSpPr>
        <p:spPr bwMode="auto">
          <a:xfrm flipH="1">
            <a:off x="8197755" y="4780233"/>
            <a:ext cx="855662" cy="4318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4" name="Line 78"/>
          <p:cNvSpPr>
            <a:spLocks noChangeShapeType="1"/>
          </p:cNvSpPr>
          <p:nvPr/>
        </p:nvSpPr>
        <p:spPr bwMode="auto">
          <a:xfrm flipH="1">
            <a:off x="8707342" y="4827858"/>
            <a:ext cx="563563" cy="3937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5" name="Line 79"/>
          <p:cNvSpPr>
            <a:spLocks noChangeShapeType="1"/>
          </p:cNvSpPr>
          <p:nvPr/>
        </p:nvSpPr>
        <p:spPr bwMode="auto">
          <a:xfrm flipH="1">
            <a:off x="9245505" y="4834208"/>
            <a:ext cx="149225" cy="38258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7" name="Line 95"/>
          <p:cNvSpPr>
            <a:spLocks noChangeShapeType="1"/>
          </p:cNvSpPr>
          <p:nvPr/>
        </p:nvSpPr>
        <p:spPr bwMode="auto">
          <a:xfrm>
            <a:off x="9407430" y="3545158"/>
            <a:ext cx="0" cy="106203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8" name="Text Box 97"/>
          <p:cNvSpPr txBox="1">
            <a:spLocks noChangeArrowheads="1"/>
          </p:cNvSpPr>
          <p:nvPr/>
        </p:nvSpPr>
        <p:spPr bwMode="auto">
          <a:xfrm>
            <a:off x="7775480" y="4357958"/>
            <a:ext cx="11985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institutional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network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9" name="Text Box 98"/>
          <p:cNvSpPr txBox="1">
            <a:spLocks noChangeArrowheads="1"/>
          </p:cNvSpPr>
          <p:nvPr/>
        </p:nvSpPr>
        <p:spPr bwMode="auto">
          <a:xfrm>
            <a:off x="9783667" y="4738958"/>
            <a:ext cx="129063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1 Gbps LAN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70" name="Text Box 99"/>
          <p:cNvSpPr txBox="1">
            <a:spLocks noChangeArrowheads="1"/>
          </p:cNvSpPr>
          <p:nvPr/>
        </p:nvSpPr>
        <p:spPr bwMode="auto">
          <a:xfrm>
            <a:off x="9409017" y="3734071"/>
            <a:ext cx="119062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1.54 Mbps 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access link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292" name="Group 139"/>
          <p:cNvGrpSpPr/>
          <p:nvPr/>
        </p:nvGrpSpPr>
        <p:grpSpPr bwMode="auto">
          <a:xfrm>
            <a:off x="7735792" y="2035446"/>
            <a:ext cx="377825" cy="576262"/>
            <a:chOff x="4140" y="429"/>
            <a:chExt cx="1425" cy="2396"/>
          </a:xfrm>
        </p:grpSpPr>
        <p:sp>
          <p:nvSpPr>
            <p:cNvPr id="293" name="Freeform 140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4" name="Rectangle 141"/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5" name="Freeform 142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6" name="Freeform 143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7" name="Rectangle 144"/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98" name="Group 145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23" name="AutoShape 146"/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4" name="AutoShape 147"/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99" name="Rectangle 148"/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00" name="Group 149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21" name="AutoShape 150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2" name="AutoShape 151"/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1" name="Rectangle 152"/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2" name="Rectangle 153"/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03" name="Group 154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19" name="AutoShape 155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0" name="AutoShape 156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4" name="Freeform 157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05" name="Group 158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17" name="AutoShape 159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8" name="AutoShape 160"/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6" name="Rectangle 161"/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7" name="Freeform 162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8" name="Freeform 163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9" name="Oval 164"/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0" name="Freeform 165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1" name="AutoShape 166"/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2" name="AutoShape 167"/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3" name="Oval 168"/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4" name="Oval 169"/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15" name="Oval 170"/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6" name="Rectangle 171"/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325" name="Group 172"/>
          <p:cNvGrpSpPr/>
          <p:nvPr/>
        </p:nvGrpSpPr>
        <p:grpSpPr bwMode="auto">
          <a:xfrm>
            <a:off x="7885017" y="5148533"/>
            <a:ext cx="525463" cy="557213"/>
            <a:chOff x="-44" y="1473"/>
            <a:chExt cx="981" cy="1105"/>
          </a:xfrm>
        </p:grpSpPr>
        <p:pic>
          <p:nvPicPr>
            <p:cNvPr id="326" name="Picture 173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7" name="Freeform 174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328" name="Group 175"/>
          <p:cNvGrpSpPr/>
          <p:nvPr/>
        </p:nvGrpSpPr>
        <p:grpSpPr bwMode="auto">
          <a:xfrm>
            <a:off x="8650192" y="1557608"/>
            <a:ext cx="377825" cy="576263"/>
            <a:chOff x="4140" y="429"/>
            <a:chExt cx="1425" cy="2396"/>
          </a:xfrm>
        </p:grpSpPr>
        <p:sp>
          <p:nvSpPr>
            <p:cNvPr id="329" name="Freeform 176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0" name="Rectangle 177"/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1" name="Freeform 178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2" name="Freeform 179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3" name="Rectangle 180"/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34" name="Group 181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59" name="AutoShape 182"/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60" name="AutoShape 183"/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5" name="Rectangle 184"/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36" name="Group 185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57" name="AutoShape 186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58" name="AutoShape 187"/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7" name="Rectangle 188"/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8" name="Rectangle 189"/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39" name="Group 190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55" name="AutoShape 191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56" name="AutoShape 192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40" name="Freeform 193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41" name="Group 194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53" name="AutoShape 195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54" name="AutoShape 196"/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42" name="Rectangle 197"/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3" name="Freeform 198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4" name="Freeform 199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5" name="Oval 200"/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6" name="Freeform 201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7" name="AutoShape 202"/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8" name="AutoShape 203"/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9" name="Oval 204"/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0" name="Oval 205"/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51" name="Oval 206"/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2" name="Rectangle 207"/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361" name="Group 208"/>
          <p:cNvGrpSpPr/>
          <p:nvPr/>
        </p:nvGrpSpPr>
        <p:grpSpPr bwMode="auto">
          <a:xfrm>
            <a:off x="9402667" y="1589358"/>
            <a:ext cx="377825" cy="576263"/>
            <a:chOff x="4140" y="429"/>
            <a:chExt cx="1425" cy="2396"/>
          </a:xfrm>
        </p:grpSpPr>
        <p:sp>
          <p:nvSpPr>
            <p:cNvPr id="362" name="Freeform 209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3" name="Rectangle 210"/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4" name="Freeform 211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5" name="Freeform 212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6" name="Rectangle 213"/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67" name="Group 214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92" name="AutoShape 215"/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93" name="AutoShape 216"/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68" name="Rectangle 217"/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69" name="Group 218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90" name="AutoShape 219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91" name="AutoShape 220"/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0" name="Rectangle 221"/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1" name="Rectangle 222"/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72" name="Group 223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88" name="AutoShape 224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89" name="AutoShape 225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3" name="Freeform 226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74" name="Group 227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86" name="AutoShape 228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87" name="AutoShape 229"/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5" name="Rectangle 230"/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6" name="Freeform 231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7" name="Freeform 232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8" name="Oval 233"/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9" name="Freeform 234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0" name="AutoShape 235"/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1" name="AutoShape 236"/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2" name="Oval 237"/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3" name="Oval 238"/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84" name="Oval 239"/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5" name="Rectangle 240"/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394" name="Group 241"/>
          <p:cNvGrpSpPr/>
          <p:nvPr/>
        </p:nvGrpSpPr>
        <p:grpSpPr bwMode="auto">
          <a:xfrm>
            <a:off x="10012267" y="1741758"/>
            <a:ext cx="377825" cy="576263"/>
            <a:chOff x="4140" y="429"/>
            <a:chExt cx="1425" cy="2396"/>
          </a:xfrm>
        </p:grpSpPr>
        <p:sp>
          <p:nvSpPr>
            <p:cNvPr id="395" name="Freeform 242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96" name="Rectangle 243"/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97" name="Freeform 244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98" name="Freeform 245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99" name="Rectangle 246"/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00" name="Group 247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25" name="AutoShape 248"/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6" name="AutoShape 249"/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1" name="Rectangle 250"/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02" name="Group 251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23" name="AutoShape 252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4" name="AutoShape 253"/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3" name="Rectangle 254"/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04" name="Rectangle 255"/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05" name="Group 256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21" name="AutoShape 257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2" name="AutoShape 258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6" name="Freeform 259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07" name="Group 260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19" name="AutoShape 261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0" name="AutoShape 262"/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8" name="Rectangle 263"/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09" name="Freeform 264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0" name="Freeform 265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1" name="Oval 266"/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2" name="Freeform 267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3" name="AutoShape 268"/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4" name="AutoShape 269"/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5" name="Oval 270"/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6" name="Oval 271"/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17" name="Oval 272"/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8" name="Rectangle 273"/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427" name="Group 274"/>
          <p:cNvGrpSpPr/>
          <p:nvPr/>
        </p:nvGrpSpPr>
        <p:grpSpPr bwMode="auto">
          <a:xfrm>
            <a:off x="10340880" y="2687908"/>
            <a:ext cx="377825" cy="576263"/>
            <a:chOff x="4140" y="429"/>
            <a:chExt cx="1425" cy="2396"/>
          </a:xfrm>
        </p:grpSpPr>
        <p:sp>
          <p:nvSpPr>
            <p:cNvPr id="428" name="Freeform 275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29" name="Rectangle 276"/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0" name="Freeform 277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1" name="Freeform 278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2" name="Rectangle 279"/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33" name="Group 280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58" name="AutoShape 281"/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59" name="AutoShape 282"/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4" name="Rectangle 283"/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35" name="Group 284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56" name="AutoShape 285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57" name="AutoShape 286"/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6" name="Rectangle 287"/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7" name="Rectangle 288"/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38" name="Group 289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54" name="AutoShape 290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55" name="AutoShape 291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9" name="Freeform 292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40" name="Group 293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52" name="AutoShape 294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53" name="AutoShape 295"/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41" name="Rectangle 296"/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2" name="Freeform 297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3" name="Freeform 298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4" name="Oval 299"/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5" name="Freeform 300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6" name="AutoShape 301"/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7" name="AutoShape 302"/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8" name="Oval 303"/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9" name="Oval 304"/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50" name="Oval 305"/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51" name="Rectangle 306"/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493" name="Group 340"/>
          <p:cNvGrpSpPr/>
          <p:nvPr/>
        </p:nvGrpSpPr>
        <p:grpSpPr bwMode="auto">
          <a:xfrm>
            <a:off x="8396192" y="5170758"/>
            <a:ext cx="525463" cy="557213"/>
            <a:chOff x="-44" y="1473"/>
            <a:chExt cx="981" cy="1105"/>
          </a:xfrm>
        </p:grpSpPr>
        <p:pic>
          <p:nvPicPr>
            <p:cNvPr id="494" name="Picture 341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5" name="Freeform 342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496" name="Group 343"/>
          <p:cNvGrpSpPr/>
          <p:nvPr/>
        </p:nvGrpSpPr>
        <p:grpSpPr bwMode="auto">
          <a:xfrm>
            <a:off x="8920067" y="5159646"/>
            <a:ext cx="525463" cy="557212"/>
            <a:chOff x="-44" y="1473"/>
            <a:chExt cx="981" cy="1105"/>
          </a:xfrm>
        </p:grpSpPr>
        <p:pic>
          <p:nvPicPr>
            <p:cNvPr id="497" name="Picture 344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8" name="Freeform 345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502" name="Group 501"/>
          <p:cNvGrpSpPr/>
          <p:nvPr/>
        </p:nvGrpSpPr>
        <p:grpSpPr>
          <a:xfrm>
            <a:off x="8967576" y="4437217"/>
            <a:ext cx="889089" cy="466491"/>
            <a:chOff x="7493876" y="2774731"/>
            <a:chExt cx="1481958" cy="894622"/>
          </a:xfrm>
        </p:grpSpPr>
        <p:sp>
          <p:nvSpPr>
            <p:cNvPr id="511" name="Freeform 510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2" name="Oval 511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13" name="Group 512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14" name="Freeform 513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5" name="Freeform 514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6" name="Freeform 515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7" name="Freeform 516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1" name="Group 520"/>
          <p:cNvGrpSpPr/>
          <p:nvPr/>
        </p:nvGrpSpPr>
        <p:grpSpPr>
          <a:xfrm>
            <a:off x="8988913" y="3095664"/>
            <a:ext cx="889089" cy="466491"/>
            <a:chOff x="7493876" y="2774731"/>
            <a:chExt cx="1481958" cy="894622"/>
          </a:xfrm>
        </p:grpSpPr>
        <p:sp>
          <p:nvSpPr>
            <p:cNvPr id="522" name="Freeform 521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3" name="Oval 522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4" name="Group 523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25" name="Freeform 524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6" name="Freeform 525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7" name="Freeform 526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8" name="Freeform 527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530" name="Rectangle 4"/>
          <p:cNvSpPr>
            <a:spLocks noChangeArrowheads="1"/>
          </p:cNvSpPr>
          <p:nvPr/>
        </p:nvSpPr>
        <p:spPr bwMode="auto">
          <a:xfrm>
            <a:off x="870724" y="1362307"/>
            <a:ext cx="6123957" cy="251926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panose="05000000000000000000" charset="0"/>
              <a:buNone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Scenario:</a:t>
            </a:r>
            <a:endParaRPr kumimoji="0" lang="en-US" sz="28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access link rate: 1.54 Mbps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RTT from institutional router to server: 2 sec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web object size: 100K bits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average request rate from browsers to origin servers: 15/sec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800100" marR="0" lvl="1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avg data rate to browsers: 1.50 Mbps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269205" y="1370475"/>
            <a:ext cx="7974440" cy="2642996"/>
            <a:chOff x="3269205" y="1370475"/>
            <a:chExt cx="7974440" cy="2642996"/>
          </a:xfrm>
        </p:grpSpPr>
        <p:grpSp>
          <p:nvGrpSpPr>
            <p:cNvPr id="214" name="Group 213"/>
            <p:cNvGrpSpPr/>
            <p:nvPr/>
          </p:nvGrpSpPr>
          <p:grpSpPr>
            <a:xfrm>
              <a:off x="3269205" y="1370475"/>
              <a:ext cx="2248984" cy="736408"/>
              <a:chOff x="4785771" y="3827302"/>
              <a:chExt cx="2248984" cy="736408"/>
            </a:xfrm>
          </p:grpSpPr>
          <p:sp>
            <p:nvSpPr>
              <p:cNvPr id="215" name="Text Box 52"/>
              <p:cNvSpPr txBox="1">
                <a:spLocks noChangeArrowheads="1"/>
              </p:cNvSpPr>
              <p:nvPr/>
            </p:nvSpPr>
            <p:spPr bwMode="auto">
              <a:xfrm>
                <a:off x="5449268" y="3827302"/>
                <a:ext cx="1585487" cy="4616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marL="342900" indent="-3429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154 Mbps</a:t>
                </a:r>
                <a:endPara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16" name="Rectangle 215"/>
              <p:cNvSpPr/>
              <p:nvPr/>
            </p:nvSpPr>
            <p:spPr>
              <a:xfrm>
                <a:off x="4785771" y="4223523"/>
                <a:ext cx="611420" cy="340187"/>
              </a:xfrm>
              <a:prstGeom prst="rect">
                <a:avLst/>
              </a:prstGeom>
              <a:solidFill>
                <a:schemeClr val="bg1">
                  <a:alpha val="6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7" name="Line 51"/>
              <p:cNvSpPr>
                <a:spLocks noChangeShapeType="1"/>
              </p:cNvSpPr>
              <p:nvPr/>
            </p:nvSpPr>
            <p:spPr bwMode="auto">
              <a:xfrm flipV="1">
                <a:off x="4828478" y="4140660"/>
                <a:ext cx="680225" cy="423048"/>
              </a:xfrm>
              <a:prstGeom prst="line">
                <a:avLst/>
              </a:prstGeom>
              <a:noFill/>
              <a:ln w="38100">
                <a:solidFill>
                  <a:srgbClr val="CC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8" name="Group 217"/>
            <p:cNvGrpSpPr/>
            <p:nvPr/>
          </p:nvGrpSpPr>
          <p:grpSpPr>
            <a:xfrm>
              <a:off x="9113107" y="3496571"/>
              <a:ext cx="2130538" cy="516900"/>
              <a:chOff x="4352719" y="3567941"/>
              <a:chExt cx="2130538" cy="516900"/>
            </a:xfrm>
          </p:grpSpPr>
          <p:sp>
            <p:nvSpPr>
              <p:cNvPr id="219" name="Text Box 52"/>
              <p:cNvSpPr txBox="1">
                <a:spLocks noChangeArrowheads="1"/>
              </p:cNvSpPr>
              <p:nvPr/>
            </p:nvSpPr>
            <p:spPr bwMode="auto">
              <a:xfrm>
                <a:off x="4897770" y="3567941"/>
                <a:ext cx="1585487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marL="342900" indent="-3429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rPr>
                  <a:t>154 Mbps</a:t>
                </a:r>
                <a:endPara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20" name="Rectangle 219"/>
              <p:cNvSpPr/>
              <p:nvPr/>
            </p:nvSpPr>
            <p:spPr>
              <a:xfrm>
                <a:off x="4352719" y="3822059"/>
                <a:ext cx="527164" cy="262782"/>
              </a:xfrm>
              <a:prstGeom prst="rect">
                <a:avLst/>
              </a:prstGeom>
              <a:solidFill>
                <a:schemeClr val="bg1">
                  <a:alpha val="6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1" name="Line 51"/>
              <p:cNvSpPr>
                <a:spLocks noChangeShapeType="1"/>
              </p:cNvSpPr>
              <p:nvPr/>
            </p:nvSpPr>
            <p:spPr bwMode="auto">
              <a:xfrm flipV="1">
                <a:off x="4459229" y="3805441"/>
                <a:ext cx="554004" cy="237118"/>
              </a:xfrm>
              <a:prstGeom prst="line">
                <a:avLst/>
              </a:prstGeom>
              <a:noFill/>
              <a:ln w="38100">
                <a:solidFill>
                  <a:srgbClr val="CC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22" name="Group 221"/>
          <p:cNvGrpSpPr/>
          <p:nvPr/>
        </p:nvGrpSpPr>
        <p:grpSpPr>
          <a:xfrm>
            <a:off x="4067394" y="4387359"/>
            <a:ext cx="2583033" cy="461665"/>
            <a:chOff x="4114801" y="3880785"/>
            <a:chExt cx="2583033" cy="461665"/>
          </a:xfrm>
        </p:grpSpPr>
        <p:sp>
          <p:nvSpPr>
            <p:cNvPr id="223" name="Text Box 52"/>
            <p:cNvSpPr txBox="1">
              <a:spLocks noChangeArrowheads="1"/>
            </p:cNvSpPr>
            <p:nvPr/>
          </p:nvSpPr>
          <p:spPr bwMode="auto">
            <a:xfrm>
              <a:off x="5112347" y="3880785"/>
              <a:ext cx="1585487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.0097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24" name="Rectangle 223"/>
            <p:cNvSpPr/>
            <p:nvPr/>
          </p:nvSpPr>
          <p:spPr>
            <a:xfrm>
              <a:off x="4114801" y="3955100"/>
              <a:ext cx="498412" cy="340187"/>
            </a:xfrm>
            <a:prstGeom prst="rect">
              <a:avLst/>
            </a:prstGeom>
            <a:solidFill>
              <a:schemeClr val="bg1">
                <a:alpha val="6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5" name="Line 51"/>
            <p:cNvSpPr>
              <a:spLocks noChangeShapeType="1"/>
            </p:cNvSpPr>
            <p:nvPr/>
          </p:nvSpPr>
          <p:spPr bwMode="auto">
            <a:xfrm>
              <a:off x="4234070" y="4117024"/>
              <a:ext cx="936703" cy="1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26" name="Group 225"/>
          <p:cNvGrpSpPr/>
          <p:nvPr/>
        </p:nvGrpSpPr>
        <p:grpSpPr>
          <a:xfrm>
            <a:off x="4351868" y="5927346"/>
            <a:ext cx="3101886" cy="698305"/>
            <a:chOff x="3557204" y="3415545"/>
            <a:chExt cx="3101886" cy="698305"/>
          </a:xfrm>
        </p:grpSpPr>
        <p:sp>
          <p:nvSpPr>
            <p:cNvPr id="227" name="Text Box 52"/>
            <p:cNvSpPr txBox="1">
              <a:spLocks noChangeArrowheads="1"/>
            </p:cNvSpPr>
            <p:nvPr/>
          </p:nvSpPr>
          <p:spPr bwMode="auto">
            <a:xfrm>
              <a:off x="5555973" y="3652185"/>
              <a:ext cx="1103117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msecs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28" name="Rectangle 227"/>
            <p:cNvSpPr/>
            <p:nvPr/>
          </p:nvSpPr>
          <p:spPr>
            <a:xfrm>
              <a:off x="3557204" y="3415545"/>
              <a:ext cx="1041334" cy="337988"/>
            </a:xfrm>
            <a:prstGeom prst="rect">
              <a:avLst/>
            </a:prstGeom>
            <a:solidFill>
              <a:schemeClr val="bg1">
                <a:alpha val="6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9" name="Line 51"/>
            <p:cNvSpPr>
              <a:spLocks noChangeShapeType="1"/>
            </p:cNvSpPr>
            <p:nvPr/>
          </p:nvSpPr>
          <p:spPr bwMode="auto">
            <a:xfrm>
              <a:off x="3662316" y="3504654"/>
              <a:ext cx="1983056" cy="461665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30" name="Text Box 83"/>
          <p:cNvSpPr txBox="1">
            <a:spLocks noChangeArrowheads="1"/>
          </p:cNvSpPr>
          <p:nvPr/>
        </p:nvSpPr>
        <p:spPr bwMode="auto">
          <a:xfrm>
            <a:off x="870724" y="6212256"/>
            <a:ext cx="45657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Cost: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faster access link (expensive!)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31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Some </a:t>
            </a:r>
            <a:r>
              <a:rPr lang="en-US" altLang="en-US" dirty="0">
                <a:ea typeface="MS PGothic" panose="020B0600070205080204" pitchFamily="34" charset="-128"/>
              </a:rPr>
              <a:t>n</a:t>
            </a:r>
            <a:r>
              <a:rPr lang="en-US" altLang="en-US" sz="4400" dirty="0">
                <a:ea typeface="MS PGothic" panose="020B0600070205080204" pitchFamily="34" charset="-128"/>
              </a:rPr>
              <a:t>etwork apps</a:t>
            </a:r>
            <a:endParaRPr lang="en-US" sz="4400" dirty="0"/>
          </a:p>
        </p:txBody>
      </p:sp>
      <p:sp>
        <p:nvSpPr>
          <p:cNvPr id="10" name="Content Placeholder 3"/>
          <p:cNvSpPr txBox="1"/>
          <p:nvPr/>
        </p:nvSpPr>
        <p:spPr>
          <a:xfrm>
            <a:off x="914400" y="1456928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6075" marR="0" lvl="0" indent="-3321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social networking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3321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Web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3321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text messaging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3321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e-mail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3321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multi-user network games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3321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streaming stored video (YouTube, Hulu, Netflix) 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3321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P2P file sharing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ontent Placeholder 3"/>
          <p:cNvSpPr txBox="1"/>
          <p:nvPr/>
        </p:nvSpPr>
        <p:spPr>
          <a:xfrm>
            <a:off x="6468101" y="1456928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6075" marR="0" lvl="0" indent="-3321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voice over IP (e.g., Skype)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3321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real-time video conferencing (e.g., Zoom)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3321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Internet search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3321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remote login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3321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…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1397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946490" y="5161935"/>
            <a:ext cx="35987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3600" b="0" i="1" u="sng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Q:</a:t>
            </a:r>
            <a:r>
              <a:rPr kumimoji="0" lang="en-US" sz="3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your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favorites?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6" grpId="0" build="p"/>
      <p:bldP spid="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Rectangle 4"/>
          <p:cNvSpPr>
            <a:spLocks noChangeArrowheads="1"/>
          </p:cNvSpPr>
          <p:nvPr/>
        </p:nvSpPr>
        <p:spPr bwMode="auto">
          <a:xfrm>
            <a:off x="922868" y="4719957"/>
            <a:ext cx="6361287" cy="230242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45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panose="05000000000000000000" charset="0"/>
              <a:buNone/>
              <a:defRPr/>
            </a:pP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Performance:</a:t>
            </a:r>
            <a:endParaRPr kumimoji="0" lang="en-US" sz="24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LAN utilization: .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?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access link utilization =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?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average end-end delay  =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?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sz="4400" dirty="0">
                <a:ea typeface="MS PGothic" panose="020B0600070205080204" pitchFamily="34" charset="-128"/>
              </a:rPr>
              <a:t>Option 2: install a web cache</a:t>
            </a:r>
            <a:endParaRPr lang="en-US" sz="4400" dirty="0"/>
          </a:p>
        </p:txBody>
      </p:sp>
      <p:sp>
        <p:nvSpPr>
          <p:cNvPr id="254" name="Line 2"/>
          <p:cNvSpPr>
            <a:spLocks noChangeShapeType="1"/>
          </p:cNvSpPr>
          <p:nvPr/>
        </p:nvSpPr>
        <p:spPr bwMode="auto">
          <a:xfrm>
            <a:off x="8083455" y="2487883"/>
            <a:ext cx="285750" cy="11430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5" name="Text Box 50"/>
          <p:cNvSpPr txBox="1">
            <a:spLocks noChangeArrowheads="1"/>
          </p:cNvSpPr>
          <p:nvPr/>
        </p:nvSpPr>
        <p:spPr bwMode="auto">
          <a:xfrm>
            <a:off x="10512330" y="1902096"/>
            <a:ext cx="9334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origin</a:t>
            </a: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servers</a:t>
            </a: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6" name="Line 51"/>
          <p:cNvSpPr>
            <a:spLocks noChangeShapeType="1"/>
          </p:cNvSpPr>
          <p:nvPr/>
        </p:nvSpPr>
        <p:spPr bwMode="auto">
          <a:xfrm>
            <a:off x="8893080" y="2106883"/>
            <a:ext cx="66675" cy="2762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7" name="Line 52"/>
          <p:cNvSpPr>
            <a:spLocks noChangeShapeType="1"/>
          </p:cNvSpPr>
          <p:nvPr/>
        </p:nvSpPr>
        <p:spPr bwMode="auto">
          <a:xfrm flipH="1">
            <a:off x="9521730" y="2144983"/>
            <a:ext cx="9525" cy="2381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8" name="Line 53"/>
          <p:cNvSpPr>
            <a:spLocks noChangeShapeType="1"/>
          </p:cNvSpPr>
          <p:nvPr/>
        </p:nvSpPr>
        <p:spPr bwMode="auto">
          <a:xfrm flipH="1">
            <a:off x="9978930" y="2306908"/>
            <a:ext cx="133350" cy="20955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9" name="Line 54"/>
          <p:cNvSpPr>
            <a:spLocks noChangeShapeType="1"/>
          </p:cNvSpPr>
          <p:nvPr/>
        </p:nvSpPr>
        <p:spPr bwMode="auto">
          <a:xfrm flipH="1" flipV="1">
            <a:off x="10140855" y="3068908"/>
            <a:ext cx="247650" cy="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0" name="Freeform 55"/>
          <p:cNvSpPr/>
          <p:nvPr/>
        </p:nvSpPr>
        <p:spPr bwMode="auto">
          <a:xfrm>
            <a:off x="8158067" y="2111064"/>
            <a:ext cx="2174875" cy="1581150"/>
          </a:xfrm>
          <a:custGeom>
            <a:avLst/>
            <a:gdLst>
              <a:gd name="T0" fmla="*/ 2147483647 w 2135"/>
              <a:gd name="T1" fmla="*/ 2147483647 h 1662"/>
              <a:gd name="T2" fmla="*/ 2147483647 w 2135"/>
              <a:gd name="T3" fmla="*/ 2147483647 h 1662"/>
              <a:gd name="T4" fmla="*/ 2147483647 w 2135"/>
              <a:gd name="T5" fmla="*/ 2147483647 h 1662"/>
              <a:gd name="T6" fmla="*/ 2147483647 w 2135"/>
              <a:gd name="T7" fmla="*/ 2147483647 h 1662"/>
              <a:gd name="T8" fmla="*/ 2147483647 w 2135"/>
              <a:gd name="T9" fmla="*/ 2147483647 h 1662"/>
              <a:gd name="T10" fmla="*/ 2147483647 w 2135"/>
              <a:gd name="T11" fmla="*/ 2147483647 h 1662"/>
              <a:gd name="T12" fmla="*/ 2147483647 w 2135"/>
              <a:gd name="T13" fmla="*/ 2147483647 h 1662"/>
              <a:gd name="T14" fmla="*/ 2147483647 w 2135"/>
              <a:gd name="T15" fmla="*/ 2147483647 h 1662"/>
              <a:gd name="T16" fmla="*/ 2147483647 w 2135"/>
              <a:gd name="T17" fmla="*/ 2147483647 h 1662"/>
              <a:gd name="T18" fmla="*/ 2147483647 w 2135"/>
              <a:gd name="T19" fmla="*/ 2147483647 h 1662"/>
              <a:gd name="T20" fmla="*/ 2147483647 w 2135"/>
              <a:gd name="T21" fmla="*/ 2147483647 h 166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135"/>
              <a:gd name="T34" fmla="*/ 0 h 1662"/>
              <a:gd name="T35" fmla="*/ 2135 w 2135"/>
              <a:gd name="T36" fmla="*/ 1662 h 1662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135" h="1662">
                <a:moveTo>
                  <a:pt x="27" y="652"/>
                </a:moveTo>
                <a:cubicBezTo>
                  <a:pt x="14" y="487"/>
                  <a:pt x="0" y="152"/>
                  <a:pt x="105" y="76"/>
                </a:cubicBezTo>
                <a:cubicBezTo>
                  <a:pt x="210" y="0"/>
                  <a:pt x="473" y="192"/>
                  <a:pt x="657" y="196"/>
                </a:cubicBezTo>
                <a:cubicBezTo>
                  <a:pt x="841" y="200"/>
                  <a:pt x="985" y="65"/>
                  <a:pt x="1209" y="100"/>
                </a:cubicBezTo>
                <a:cubicBezTo>
                  <a:pt x="1433" y="135"/>
                  <a:pt x="1867" y="232"/>
                  <a:pt x="2001" y="406"/>
                </a:cubicBezTo>
                <a:cubicBezTo>
                  <a:pt x="2135" y="580"/>
                  <a:pt x="2083" y="945"/>
                  <a:pt x="2013" y="1144"/>
                </a:cubicBezTo>
                <a:cubicBezTo>
                  <a:pt x="1943" y="1343"/>
                  <a:pt x="1781" y="1538"/>
                  <a:pt x="1581" y="1600"/>
                </a:cubicBezTo>
                <a:cubicBezTo>
                  <a:pt x="1381" y="1662"/>
                  <a:pt x="993" y="1571"/>
                  <a:pt x="813" y="1516"/>
                </a:cubicBezTo>
                <a:cubicBezTo>
                  <a:pt x="633" y="1461"/>
                  <a:pt x="606" y="1345"/>
                  <a:pt x="501" y="1270"/>
                </a:cubicBezTo>
                <a:cubicBezTo>
                  <a:pt x="396" y="1195"/>
                  <a:pt x="262" y="1169"/>
                  <a:pt x="183" y="1066"/>
                </a:cubicBezTo>
                <a:cubicBezTo>
                  <a:pt x="104" y="963"/>
                  <a:pt x="25" y="819"/>
                  <a:pt x="27" y="65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1" name="Text Box 70"/>
          <p:cNvSpPr txBox="1">
            <a:spLocks noChangeArrowheads="1"/>
          </p:cNvSpPr>
          <p:nvPr/>
        </p:nvSpPr>
        <p:spPr bwMode="auto">
          <a:xfrm>
            <a:off x="8874030" y="2432321"/>
            <a:ext cx="9318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public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Internet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2" name="Freeform 71"/>
          <p:cNvSpPr/>
          <p:nvPr/>
        </p:nvSpPr>
        <p:spPr bwMode="auto">
          <a:xfrm>
            <a:off x="7763006" y="4514213"/>
            <a:ext cx="2965450" cy="1390650"/>
          </a:xfrm>
          <a:custGeom>
            <a:avLst/>
            <a:gdLst>
              <a:gd name="T0" fmla="*/ 2147483647 w 1868"/>
              <a:gd name="T1" fmla="*/ 2147483647 h 876"/>
              <a:gd name="T2" fmla="*/ 2147483647 w 1868"/>
              <a:gd name="T3" fmla="*/ 2147483647 h 876"/>
              <a:gd name="T4" fmla="*/ 2147483647 w 1868"/>
              <a:gd name="T5" fmla="*/ 2147483647 h 876"/>
              <a:gd name="T6" fmla="*/ 2147483647 w 1868"/>
              <a:gd name="T7" fmla="*/ 2147483647 h 876"/>
              <a:gd name="T8" fmla="*/ 2147483647 w 1868"/>
              <a:gd name="T9" fmla="*/ 2147483647 h 876"/>
              <a:gd name="T10" fmla="*/ 2147483647 w 1868"/>
              <a:gd name="T11" fmla="*/ 2147483647 h 876"/>
              <a:gd name="T12" fmla="*/ 2147483647 w 1868"/>
              <a:gd name="T13" fmla="*/ 2147483647 h 876"/>
              <a:gd name="T14" fmla="*/ 2147483647 w 1868"/>
              <a:gd name="T15" fmla="*/ 2147483647 h 876"/>
              <a:gd name="T16" fmla="*/ 2147483647 w 1868"/>
              <a:gd name="T17" fmla="*/ 2147483647 h 876"/>
              <a:gd name="T18" fmla="*/ 2147483647 w 1868"/>
              <a:gd name="T19" fmla="*/ 2147483647 h 876"/>
              <a:gd name="T20" fmla="*/ 2147483647 w 1868"/>
              <a:gd name="T21" fmla="*/ 2147483647 h 87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868"/>
              <a:gd name="T34" fmla="*/ 0 h 876"/>
              <a:gd name="T35" fmla="*/ 1868 w 1868"/>
              <a:gd name="T36" fmla="*/ 876 h 87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868" h="876">
                <a:moveTo>
                  <a:pt x="31" y="327"/>
                </a:moveTo>
                <a:cubicBezTo>
                  <a:pt x="20" y="237"/>
                  <a:pt x="0" y="189"/>
                  <a:pt x="103" y="137"/>
                </a:cubicBezTo>
                <a:cubicBezTo>
                  <a:pt x="206" y="85"/>
                  <a:pt x="476" y="34"/>
                  <a:pt x="649" y="17"/>
                </a:cubicBezTo>
                <a:cubicBezTo>
                  <a:pt x="822" y="0"/>
                  <a:pt x="955" y="18"/>
                  <a:pt x="1141" y="35"/>
                </a:cubicBezTo>
                <a:cubicBezTo>
                  <a:pt x="1327" y="52"/>
                  <a:pt x="1658" y="3"/>
                  <a:pt x="1763" y="121"/>
                </a:cubicBezTo>
                <a:cubicBezTo>
                  <a:pt x="1868" y="239"/>
                  <a:pt x="1840" y="621"/>
                  <a:pt x="1774" y="741"/>
                </a:cubicBezTo>
                <a:cubicBezTo>
                  <a:pt x="1708" y="861"/>
                  <a:pt x="1534" y="827"/>
                  <a:pt x="1369" y="845"/>
                </a:cubicBezTo>
                <a:cubicBezTo>
                  <a:pt x="1204" y="863"/>
                  <a:pt x="935" y="851"/>
                  <a:pt x="781" y="851"/>
                </a:cubicBezTo>
                <a:cubicBezTo>
                  <a:pt x="627" y="851"/>
                  <a:pt x="549" y="876"/>
                  <a:pt x="447" y="847"/>
                </a:cubicBezTo>
                <a:cubicBezTo>
                  <a:pt x="345" y="818"/>
                  <a:pt x="237" y="762"/>
                  <a:pt x="168" y="676"/>
                </a:cubicBezTo>
                <a:cubicBezTo>
                  <a:pt x="98" y="589"/>
                  <a:pt x="29" y="468"/>
                  <a:pt x="31" y="327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3" name="Line 77"/>
          <p:cNvSpPr>
            <a:spLocks noChangeShapeType="1"/>
          </p:cNvSpPr>
          <p:nvPr/>
        </p:nvSpPr>
        <p:spPr bwMode="auto">
          <a:xfrm flipH="1">
            <a:off x="8197755" y="4780233"/>
            <a:ext cx="855662" cy="4318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4" name="Line 78"/>
          <p:cNvSpPr>
            <a:spLocks noChangeShapeType="1"/>
          </p:cNvSpPr>
          <p:nvPr/>
        </p:nvSpPr>
        <p:spPr bwMode="auto">
          <a:xfrm flipH="1">
            <a:off x="8707342" y="4827858"/>
            <a:ext cx="563563" cy="3937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5" name="Line 79"/>
          <p:cNvSpPr>
            <a:spLocks noChangeShapeType="1"/>
          </p:cNvSpPr>
          <p:nvPr/>
        </p:nvSpPr>
        <p:spPr bwMode="auto">
          <a:xfrm flipH="1">
            <a:off x="9245505" y="4834208"/>
            <a:ext cx="149225" cy="38258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7" name="Line 95"/>
          <p:cNvSpPr>
            <a:spLocks noChangeShapeType="1"/>
          </p:cNvSpPr>
          <p:nvPr/>
        </p:nvSpPr>
        <p:spPr bwMode="auto">
          <a:xfrm>
            <a:off x="9407430" y="3545158"/>
            <a:ext cx="0" cy="106203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8" name="Text Box 97"/>
          <p:cNvSpPr txBox="1">
            <a:spLocks noChangeArrowheads="1"/>
          </p:cNvSpPr>
          <p:nvPr/>
        </p:nvSpPr>
        <p:spPr bwMode="auto">
          <a:xfrm>
            <a:off x="7775480" y="4357958"/>
            <a:ext cx="11985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institutional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network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9" name="Text Box 98"/>
          <p:cNvSpPr txBox="1">
            <a:spLocks noChangeArrowheads="1"/>
          </p:cNvSpPr>
          <p:nvPr/>
        </p:nvSpPr>
        <p:spPr bwMode="auto">
          <a:xfrm>
            <a:off x="9783667" y="4738958"/>
            <a:ext cx="129063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1 Gbps LAN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70" name="Text Box 99"/>
          <p:cNvSpPr txBox="1">
            <a:spLocks noChangeArrowheads="1"/>
          </p:cNvSpPr>
          <p:nvPr/>
        </p:nvSpPr>
        <p:spPr bwMode="auto">
          <a:xfrm>
            <a:off x="9409017" y="3734071"/>
            <a:ext cx="119062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1.54 Mbps 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access link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292" name="Group 139"/>
          <p:cNvGrpSpPr/>
          <p:nvPr/>
        </p:nvGrpSpPr>
        <p:grpSpPr bwMode="auto">
          <a:xfrm>
            <a:off x="7735792" y="2035446"/>
            <a:ext cx="377825" cy="576262"/>
            <a:chOff x="4140" y="429"/>
            <a:chExt cx="1425" cy="2396"/>
          </a:xfrm>
        </p:grpSpPr>
        <p:sp>
          <p:nvSpPr>
            <p:cNvPr id="293" name="Freeform 140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4" name="Rectangle 141"/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5" name="Freeform 142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6" name="Freeform 143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7" name="Rectangle 144"/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98" name="Group 145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23" name="AutoShape 146"/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4" name="AutoShape 147"/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99" name="Rectangle 148"/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00" name="Group 149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21" name="AutoShape 150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2" name="AutoShape 151"/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1" name="Rectangle 152"/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2" name="Rectangle 153"/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03" name="Group 154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19" name="AutoShape 155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0" name="AutoShape 156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4" name="Freeform 157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05" name="Group 158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17" name="AutoShape 159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8" name="AutoShape 160"/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6" name="Rectangle 161"/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7" name="Freeform 162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8" name="Freeform 163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9" name="Oval 164"/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0" name="Freeform 165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1" name="AutoShape 166"/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2" name="AutoShape 167"/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3" name="Oval 168"/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4" name="Oval 169"/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15" name="Oval 170"/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6" name="Rectangle 171"/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325" name="Group 172"/>
          <p:cNvGrpSpPr/>
          <p:nvPr/>
        </p:nvGrpSpPr>
        <p:grpSpPr bwMode="auto">
          <a:xfrm>
            <a:off x="7885017" y="5148533"/>
            <a:ext cx="525463" cy="557213"/>
            <a:chOff x="-44" y="1473"/>
            <a:chExt cx="981" cy="1105"/>
          </a:xfrm>
        </p:grpSpPr>
        <p:pic>
          <p:nvPicPr>
            <p:cNvPr id="326" name="Picture 173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7" name="Freeform 174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328" name="Group 175"/>
          <p:cNvGrpSpPr/>
          <p:nvPr/>
        </p:nvGrpSpPr>
        <p:grpSpPr bwMode="auto">
          <a:xfrm>
            <a:off x="8650192" y="1557608"/>
            <a:ext cx="377825" cy="576263"/>
            <a:chOff x="4140" y="429"/>
            <a:chExt cx="1425" cy="2396"/>
          </a:xfrm>
        </p:grpSpPr>
        <p:sp>
          <p:nvSpPr>
            <p:cNvPr id="329" name="Freeform 176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0" name="Rectangle 177"/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1" name="Freeform 178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2" name="Freeform 179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3" name="Rectangle 180"/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34" name="Group 181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59" name="AutoShape 182"/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60" name="AutoShape 183"/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5" name="Rectangle 184"/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36" name="Group 185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57" name="AutoShape 186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58" name="AutoShape 187"/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7" name="Rectangle 188"/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8" name="Rectangle 189"/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39" name="Group 190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55" name="AutoShape 191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56" name="AutoShape 192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40" name="Freeform 193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41" name="Group 194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53" name="AutoShape 195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54" name="AutoShape 196"/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42" name="Rectangle 197"/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3" name="Freeform 198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4" name="Freeform 199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5" name="Oval 200"/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6" name="Freeform 201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7" name="AutoShape 202"/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8" name="AutoShape 203"/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9" name="Oval 204"/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0" name="Oval 205"/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51" name="Oval 206"/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2" name="Rectangle 207"/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361" name="Group 208"/>
          <p:cNvGrpSpPr/>
          <p:nvPr/>
        </p:nvGrpSpPr>
        <p:grpSpPr bwMode="auto">
          <a:xfrm>
            <a:off x="9402667" y="1589358"/>
            <a:ext cx="377825" cy="576263"/>
            <a:chOff x="4140" y="429"/>
            <a:chExt cx="1425" cy="2396"/>
          </a:xfrm>
        </p:grpSpPr>
        <p:sp>
          <p:nvSpPr>
            <p:cNvPr id="362" name="Freeform 209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3" name="Rectangle 210"/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4" name="Freeform 211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5" name="Freeform 212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6" name="Rectangle 213"/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67" name="Group 214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92" name="AutoShape 215"/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93" name="AutoShape 216"/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68" name="Rectangle 217"/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69" name="Group 218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90" name="AutoShape 219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91" name="AutoShape 220"/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0" name="Rectangle 221"/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1" name="Rectangle 222"/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72" name="Group 223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88" name="AutoShape 224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89" name="AutoShape 225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3" name="Freeform 226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74" name="Group 227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86" name="AutoShape 228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87" name="AutoShape 229"/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5" name="Rectangle 230"/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6" name="Freeform 231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7" name="Freeform 232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8" name="Oval 233"/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9" name="Freeform 234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0" name="AutoShape 235"/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1" name="AutoShape 236"/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2" name="Oval 237"/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3" name="Oval 238"/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84" name="Oval 239"/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5" name="Rectangle 240"/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394" name="Group 241"/>
          <p:cNvGrpSpPr/>
          <p:nvPr/>
        </p:nvGrpSpPr>
        <p:grpSpPr bwMode="auto">
          <a:xfrm>
            <a:off x="10012267" y="1741758"/>
            <a:ext cx="377825" cy="576263"/>
            <a:chOff x="4140" y="429"/>
            <a:chExt cx="1425" cy="2396"/>
          </a:xfrm>
        </p:grpSpPr>
        <p:sp>
          <p:nvSpPr>
            <p:cNvPr id="395" name="Freeform 242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96" name="Rectangle 243"/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97" name="Freeform 244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98" name="Freeform 245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99" name="Rectangle 246"/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00" name="Group 247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25" name="AutoShape 248"/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6" name="AutoShape 249"/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1" name="Rectangle 250"/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02" name="Group 251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23" name="AutoShape 252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4" name="AutoShape 253"/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3" name="Rectangle 254"/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04" name="Rectangle 255"/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05" name="Group 256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21" name="AutoShape 257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2" name="AutoShape 258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6" name="Freeform 259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07" name="Group 260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19" name="AutoShape 261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0" name="AutoShape 262"/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8" name="Rectangle 263"/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09" name="Freeform 264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0" name="Freeform 265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1" name="Oval 266"/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2" name="Freeform 267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3" name="AutoShape 268"/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4" name="AutoShape 269"/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5" name="Oval 270"/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6" name="Oval 271"/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17" name="Oval 272"/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8" name="Rectangle 273"/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427" name="Group 274"/>
          <p:cNvGrpSpPr/>
          <p:nvPr/>
        </p:nvGrpSpPr>
        <p:grpSpPr bwMode="auto">
          <a:xfrm>
            <a:off x="10340880" y="2687908"/>
            <a:ext cx="377825" cy="576263"/>
            <a:chOff x="4140" y="429"/>
            <a:chExt cx="1425" cy="2396"/>
          </a:xfrm>
        </p:grpSpPr>
        <p:sp>
          <p:nvSpPr>
            <p:cNvPr id="428" name="Freeform 275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29" name="Rectangle 276"/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0" name="Freeform 277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1" name="Freeform 278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2" name="Rectangle 279"/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33" name="Group 280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58" name="AutoShape 281"/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59" name="AutoShape 282"/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4" name="Rectangle 283"/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35" name="Group 284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56" name="AutoShape 285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57" name="AutoShape 286"/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6" name="Rectangle 287"/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7" name="Rectangle 288"/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38" name="Group 289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54" name="AutoShape 290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55" name="AutoShape 291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9" name="Freeform 292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40" name="Group 293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52" name="AutoShape 294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53" name="AutoShape 295"/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41" name="Rectangle 296"/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2" name="Freeform 297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3" name="Freeform 298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4" name="Oval 299"/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5" name="Freeform 300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6" name="AutoShape 301"/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7" name="AutoShape 302"/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8" name="Oval 303"/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9" name="Oval 304"/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50" name="Oval 305"/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51" name="Rectangle 306"/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493" name="Group 340"/>
          <p:cNvGrpSpPr/>
          <p:nvPr/>
        </p:nvGrpSpPr>
        <p:grpSpPr bwMode="auto">
          <a:xfrm>
            <a:off x="8396192" y="5170758"/>
            <a:ext cx="525463" cy="557213"/>
            <a:chOff x="-44" y="1473"/>
            <a:chExt cx="981" cy="1105"/>
          </a:xfrm>
        </p:grpSpPr>
        <p:pic>
          <p:nvPicPr>
            <p:cNvPr id="494" name="Picture 341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5" name="Freeform 342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496" name="Group 343"/>
          <p:cNvGrpSpPr/>
          <p:nvPr/>
        </p:nvGrpSpPr>
        <p:grpSpPr bwMode="auto">
          <a:xfrm>
            <a:off x="8920067" y="5159646"/>
            <a:ext cx="525463" cy="557212"/>
            <a:chOff x="-44" y="1473"/>
            <a:chExt cx="981" cy="1105"/>
          </a:xfrm>
        </p:grpSpPr>
        <p:pic>
          <p:nvPicPr>
            <p:cNvPr id="497" name="Picture 344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8" name="Freeform 345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521" name="Group 520"/>
          <p:cNvGrpSpPr/>
          <p:nvPr/>
        </p:nvGrpSpPr>
        <p:grpSpPr>
          <a:xfrm>
            <a:off x="8988913" y="3095664"/>
            <a:ext cx="889089" cy="466491"/>
            <a:chOff x="7493876" y="2774731"/>
            <a:chExt cx="1481958" cy="894622"/>
          </a:xfrm>
        </p:grpSpPr>
        <p:sp>
          <p:nvSpPr>
            <p:cNvPr id="522" name="Freeform 521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3" name="Oval 522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4" name="Group 523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25" name="Freeform 524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6" name="Freeform 525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7" name="Freeform 526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8" name="Freeform 527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530" name="Rectangle 4"/>
          <p:cNvSpPr>
            <a:spLocks noChangeArrowheads="1"/>
          </p:cNvSpPr>
          <p:nvPr/>
        </p:nvSpPr>
        <p:spPr bwMode="auto">
          <a:xfrm>
            <a:off x="870724" y="1362307"/>
            <a:ext cx="6123957" cy="251926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panose="05000000000000000000" charset="0"/>
              <a:buNone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Scenario:</a:t>
            </a:r>
            <a:endParaRPr kumimoji="0" lang="en-US" sz="28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access link rate: 1.54 Mbps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RTT from institutional router to server: 2 sec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web object size: 100K bits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average request rate from browsers to origin servers: 15/sec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800100" marR="0" lvl="1" indent="-342900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avg data rate to browsers: 1.50 Mbps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grpSp>
        <p:nvGrpSpPr>
          <p:cNvPr id="502" name="Group 501"/>
          <p:cNvGrpSpPr/>
          <p:nvPr/>
        </p:nvGrpSpPr>
        <p:grpSpPr>
          <a:xfrm>
            <a:off x="8967576" y="4437217"/>
            <a:ext cx="889089" cy="466491"/>
            <a:chOff x="7493876" y="2774731"/>
            <a:chExt cx="1481958" cy="894622"/>
          </a:xfrm>
        </p:grpSpPr>
        <p:sp>
          <p:nvSpPr>
            <p:cNvPr id="511" name="Freeform 510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2" name="Oval 511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13" name="Group 512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14" name="Freeform 513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5" name="Freeform 514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6" name="Freeform 515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7" name="Freeform 516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8" name="Group 7"/>
          <p:cNvGrpSpPr/>
          <p:nvPr/>
        </p:nvGrpSpPr>
        <p:grpSpPr>
          <a:xfrm>
            <a:off x="9339961" y="4807753"/>
            <a:ext cx="811212" cy="1033463"/>
            <a:chOff x="9001301" y="5550914"/>
            <a:chExt cx="811212" cy="1033463"/>
          </a:xfrm>
        </p:grpSpPr>
        <p:sp>
          <p:nvSpPr>
            <p:cNvPr id="5" name="Oval 4"/>
            <p:cNvSpPr/>
            <p:nvPr/>
          </p:nvSpPr>
          <p:spPr>
            <a:xfrm>
              <a:off x="9001301" y="5550914"/>
              <a:ext cx="811212" cy="1033463"/>
            </a:xfrm>
            <a:prstGeom prst="ellipse">
              <a:avLst/>
            </a:prstGeom>
            <a:solidFill>
              <a:srgbClr val="C00000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9256094" y="5631762"/>
              <a:ext cx="377825" cy="800176"/>
              <a:chOff x="10907888" y="5189290"/>
              <a:chExt cx="377825" cy="800176"/>
            </a:xfrm>
          </p:grpSpPr>
          <p:sp>
            <p:nvSpPr>
              <p:cNvPr id="266" name="Line 80"/>
              <p:cNvSpPr>
                <a:spLocks noChangeShapeType="1"/>
              </p:cNvSpPr>
              <p:nvPr/>
            </p:nvSpPr>
            <p:spPr bwMode="auto">
              <a:xfrm>
                <a:off x="10966625" y="5189290"/>
                <a:ext cx="76200" cy="322262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460" name="Group 307"/>
              <p:cNvGrpSpPr/>
              <p:nvPr/>
            </p:nvGrpSpPr>
            <p:grpSpPr bwMode="auto">
              <a:xfrm>
                <a:off x="10907888" y="5413204"/>
                <a:ext cx="377825" cy="576262"/>
                <a:chOff x="4140" y="429"/>
                <a:chExt cx="1425" cy="2396"/>
              </a:xfrm>
            </p:grpSpPr>
            <p:sp>
              <p:nvSpPr>
                <p:cNvPr id="461" name="Freeform 308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2 w 354"/>
                    <a:gd name="T1" fmla="*/ 0 h 2742"/>
                    <a:gd name="T2" fmla="*/ 12 w 354"/>
                    <a:gd name="T3" fmla="*/ 23 h 2742"/>
                    <a:gd name="T4" fmla="*/ 12 w 354"/>
                    <a:gd name="T5" fmla="*/ 171 h 2742"/>
                    <a:gd name="T6" fmla="*/ 0 w 354"/>
                    <a:gd name="T7" fmla="*/ 179 h 2742"/>
                    <a:gd name="T8" fmla="*/ 2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62" name="Rectangle 309"/>
                <p:cNvSpPr>
                  <a:spLocks noChangeArrowheads="1"/>
                </p:cNvSpPr>
                <p:nvPr/>
              </p:nvSpPr>
              <p:spPr bwMode="auto">
                <a:xfrm>
                  <a:off x="4206" y="429"/>
                  <a:ext cx="1048" cy="2284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63" name="Freeform 310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7 w 211"/>
                    <a:gd name="T3" fmla="*/ 15 h 2537"/>
                    <a:gd name="T4" fmla="*/ 2 w 211"/>
                    <a:gd name="T5" fmla="*/ 163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64" name="Freeform 311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9 h 226"/>
                    <a:gd name="T4" fmla="*/ 11 w 328"/>
                    <a:gd name="T5" fmla="*/ 16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65" name="Rectangle 312"/>
                <p:cNvSpPr>
                  <a:spLocks noChangeArrowheads="1"/>
                </p:cNvSpPr>
                <p:nvPr/>
              </p:nvSpPr>
              <p:spPr bwMode="auto">
                <a:xfrm>
                  <a:off x="4212" y="693"/>
                  <a:ext cx="599" cy="46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466" name="Group 313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491" name="AutoShape 314"/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67"/>
                    <a:ext cx="725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492" name="AutoShape 315"/>
                  <p:cNvSpPr>
                    <a:spLocks noChangeArrowheads="1"/>
                  </p:cNvSpPr>
                  <p:nvPr/>
                </p:nvSpPr>
                <p:spPr bwMode="auto">
                  <a:xfrm>
                    <a:off x="631" y="2586"/>
                    <a:ext cx="695" cy="101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467" name="Rectangle 316"/>
                <p:cNvSpPr>
                  <a:spLocks noChangeArrowheads="1"/>
                </p:cNvSpPr>
                <p:nvPr/>
              </p:nvSpPr>
              <p:spPr bwMode="auto">
                <a:xfrm>
                  <a:off x="4224" y="1016"/>
                  <a:ext cx="599" cy="53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468" name="Group 317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489" name="AutoShape 318"/>
                  <p:cNvSpPr>
                    <a:spLocks noChangeArrowheads="1"/>
                  </p:cNvSpPr>
                  <p:nvPr/>
                </p:nvSpPr>
                <p:spPr bwMode="auto">
                  <a:xfrm>
                    <a:off x="611" y="2571"/>
                    <a:ext cx="725" cy="137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490" name="AutoShape 319"/>
                  <p:cNvSpPr>
                    <a:spLocks noChangeArrowheads="1"/>
                  </p:cNvSpPr>
                  <p:nvPr/>
                </p:nvSpPr>
                <p:spPr bwMode="auto">
                  <a:xfrm>
                    <a:off x="626" y="2584"/>
                    <a:ext cx="695" cy="110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469" name="Rectangle 320"/>
                <p:cNvSpPr>
                  <a:spLocks noChangeArrowheads="1"/>
                </p:cNvSpPr>
                <p:nvPr/>
              </p:nvSpPr>
              <p:spPr bwMode="auto">
                <a:xfrm>
                  <a:off x="4218" y="1360"/>
                  <a:ext cx="593" cy="46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0" name="Rectangle 321"/>
                <p:cNvSpPr>
                  <a:spLocks noChangeArrowheads="1"/>
                </p:cNvSpPr>
                <p:nvPr/>
              </p:nvSpPr>
              <p:spPr bwMode="auto">
                <a:xfrm>
                  <a:off x="4230" y="1657"/>
                  <a:ext cx="593" cy="46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471" name="Group 322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487" name="AutoShape 323"/>
                  <p:cNvSpPr>
                    <a:spLocks noChangeArrowheads="1"/>
                  </p:cNvSpPr>
                  <p:nvPr/>
                </p:nvSpPr>
                <p:spPr bwMode="auto">
                  <a:xfrm>
                    <a:off x="611" y="2571"/>
                    <a:ext cx="731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488" name="AutoShape 324"/>
                  <p:cNvSpPr>
                    <a:spLocks noChangeArrowheads="1"/>
                  </p:cNvSpPr>
                  <p:nvPr/>
                </p:nvSpPr>
                <p:spPr bwMode="auto">
                  <a:xfrm>
                    <a:off x="626" y="2589"/>
                    <a:ext cx="701" cy="9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472" name="Freeform 325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8 h 226"/>
                    <a:gd name="T4" fmla="*/ 11 w 328"/>
                    <a:gd name="T5" fmla="*/ 14 h 226"/>
                    <a:gd name="T6" fmla="*/ 0 w 328"/>
                    <a:gd name="T7" fmla="*/ 6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473" name="Group 326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485" name="AutoShape 327"/>
                  <p:cNvSpPr>
                    <a:spLocks noChangeArrowheads="1"/>
                  </p:cNvSpPr>
                  <p:nvPr/>
                </p:nvSpPr>
                <p:spPr bwMode="auto">
                  <a:xfrm>
                    <a:off x="614" y="2568"/>
                    <a:ext cx="723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486" name="AutoShape 328"/>
                  <p:cNvSpPr>
                    <a:spLocks noChangeArrowheads="1"/>
                  </p:cNvSpPr>
                  <p:nvPr/>
                </p:nvSpPr>
                <p:spPr bwMode="auto">
                  <a:xfrm>
                    <a:off x="629" y="2581"/>
                    <a:ext cx="694" cy="10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474" name="Rectangle 329"/>
                <p:cNvSpPr>
                  <a:spLocks noChangeArrowheads="1"/>
                </p:cNvSpPr>
                <p:nvPr/>
              </p:nvSpPr>
              <p:spPr bwMode="auto">
                <a:xfrm>
                  <a:off x="5248" y="429"/>
                  <a:ext cx="72" cy="2290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5" name="Freeform 330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1 w 296"/>
                    <a:gd name="T3" fmla="*/ 8 h 256"/>
                    <a:gd name="T4" fmla="*/ 11 w 296"/>
                    <a:gd name="T5" fmla="*/ 16 h 256"/>
                    <a:gd name="T6" fmla="*/ 0 w 296"/>
                    <a:gd name="T7" fmla="*/ 6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6" name="Freeform 331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1 w 304"/>
                    <a:gd name="T3" fmla="*/ 11 h 288"/>
                    <a:gd name="T4" fmla="*/ 10 w 304"/>
                    <a:gd name="T5" fmla="*/ 19 h 288"/>
                    <a:gd name="T6" fmla="*/ 2 w 304"/>
                    <a:gd name="T7" fmla="*/ 8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7" name="Oval 332"/>
                <p:cNvSpPr>
                  <a:spLocks noChangeArrowheads="1"/>
                </p:cNvSpPr>
                <p:nvPr/>
              </p:nvSpPr>
              <p:spPr bwMode="auto">
                <a:xfrm>
                  <a:off x="5517" y="2614"/>
                  <a:ext cx="48" cy="92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8" name="Freeform 333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8 h 240"/>
                    <a:gd name="T2" fmla="*/ 2 w 306"/>
                    <a:gd name="T3" fmla="*/ 16 h 240"/>
                    <a:gd name="T4" fmla="*/ 11 w 306"/>
                    <a:gd name="T5" fmla="*/ 8 h 240"/>
                    <a:gd name="T6" fmla="*/ 11 w 306"/>
                    <a:gd name="T7" fmla="*/ 0 h 240"/>
                    <a:gd name="T8" fmla="*/ 0 w 306"/>
                    <a:gd name="T9" fmla="*/ 8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9" name="AutoShape 334"/>
                <p:cNvSpPr>
                  <a:spLocks noChangeArrowheads="1"/>
                </p:cNvSpPr>
                <p:nvPr/>
              </p:nvSpPr>
              <p:spPr bwMode="auto">
                <a:xfrm>
                  <a:off x="4140" y="2680"/>
                  <a:ext cx="1197" cy="14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80" name="AutoShape 335"/>
                <p:cNvSpPr>
                  <a:spLocks noChangeArrowheads="1"/>
                </p:cNvSpPr>
                <p:nvPr/>
              </p:nvSpPr>
              <p:spPr bwMode="auto">
                <a:xfrm>
                  <a:off x="4206" y="2713"/>
                  <a:ext cx="1072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00"/>
                    </a:gs>
                    <a:gs pos="100000">
                      <a:srgbClr val="808080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81" name="Oval 336"/>
                <p:cNvSpPr>
                  <a:spLocks noChangeArrowheads="1"/>
                </p:cNvSpPr>
                <p:nvPr/>
              </p:nvSpPr>
              <p:spPr bwMode="auto">
                <a:xfrm>
                  <a:off x="4308" y="2383"/>
                  <a:ext cx="156" cy="145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82" name="Oval 337"/>
                <p:cNvSpPr>
                  <a:spLocks noChangeArrowheads="1"/>
                </p:cNvSpPr>
                <p:nvPr/>
              </p:nvSpPr>
              <p:spPr bwMode="auto">
                <a:xfrm>
                  <a:off x="4487" y="2383"/>
                  <a:ext cx="162" cy="145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83" name="Oval 338"/>
                <p:cNvSpPr>
                  <a:spLocks noChangeArrowheads="1"/>
                </p:cNvSpPr>
                <p:nvPr/>
              </p:nvSpPr>
              <p:spPr bwMode="auto">
                <a:xfrm>
                  <a:off x="4661" y="2383"/>
                  <a:ext cx="162" cy="139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84" name="Rectangle 339"/>
                <p:cNvSpPr>
                  <a:spLocks noChangeArrowheads="1"/>
                </p:cNvSpPr>
                <p:nvPr/>
              </p:nvSpPr>
              <p:spPr bwMode="auto">
                <a:xfrm>
                  <a:off x="5062" y="1835"/>
                  <a:ext cx="84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</p:grpSp>
      </p:grpSp>
      <p:sp>
        <p:nvSpPr>
          <p:cNvPr id="281" name="Text Box 76"/>
          <p:cNvSpPr txBox="1">
            <a:spLocks noChangeArrowheads="1"/>
          </p:cNvSpPr>
          <p:nvPr/>
        </p:nvSpPr>
        <p:spPr bwMode="auto">
          <a:xfrm>
            <a:off x="4483372" y="5180762"/>
            <a:ext cx="2818464" cy="690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ctr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How to compute link 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utilization, delay?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82" name="Text Box 83"/>
          <p:cNvSpPr txBox="1">
            <a:spLocks noChangeArrowheads="1"/>
          </p:cNvSpPr>
          <p:nvPr/>
        </p:nvSpPr>
        <p:spPr bwMode="auto">
          <a:xfrm>
            <a:off x="853791" y="4053039"/>
            <a:ext cx="330661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Cost: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web cache (cheap!)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1" name="Text Box 98"/>
          <p:cNvSpPr txBox="1">
            <a:spLocks noChangeArrowheads="1"/>
          </p:cNvSpPr>
          <p:nvPr/>
        </p:nvSpPr>
        <p:spPr bwMode="auto">
          <a:xfrm>
            <a:off x="9443782" y="5793184"/>
            <a:ext cx="164179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local web cache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9" grpId="0"/>
      <p:bldP spid="282" grpId="0"/>
      <p:bldP spid="251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 fontScale="90000"/>
          </a:bodyPr>
          <a:lstStyle/>
          <a:p>
            <a:r>
              <a:rPr lang="en-US" dirty="0">
                <a:ea typeface="MS PGothic" panose="020B0600070205080204" pitchFamily="34" charset="-128"/>
              </a:rPr>
              <a:t>Calculating access link utilization, end-end delay with cache:</a:t>
            </a:r>
            <a:endParaRPr lang="en-US" dirty="0">
              <a:ea typeface="MS PGothic" panose="020B0600070205080204" pitchFamily="34" charset="-128"/>
            </a:endParaRPr>
          </a:p>
        </p:txBody>
      </p:sp>
      <p:sp>
        <p:nvSpPr>
          <p:cNvPr id="254" name="Line 2"/>
          <p:cNvSpPr>
            <a:spLocks noChangeShapeType="1"/>
          </p:cNvSpPr>
          <p:nvPr/>
        </p:nvSpPr>
        <p:spPr bwMode="auto">
          <a:xfrm>
            <a:off x="8083455" y="2487883"/>
            <a:ext cx="285750" cy="11430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5" name="Text Box 50"/>
          <p:cNvSpPr txBox="1">
            <a:spLocks noChangeArrowheads="1"/>
          </p:cNvSpPr>
          <p:nvPr/>
        </p:nvSpPr>
        <p:spPr bwMode="auto">
          <a:xfrm>
            <a:off x="10512330" y="1902096"/>
            <a:ext cx="9334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origin</a:t>
            </a: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servers</a:t>
            </a:r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6" name="Line 51"/>
          <p:cNvSpPr>
            <a:spLocks noChangeShapeType="1"/>
          </p:cNvSpPr>
          <p:nvPr/>
        </p:nvSpPr>
        <p:spPr bwMode="auto">
          <a:xfrm>
            <a:off x="8893080" y="2106883"/>
            <a:ext cx="66675" cy="2762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7" name="Line 52"/>
          <p:cNvSpPr>
            <a:spLocks noChangeShapeType="1"/>
          </p:cNvSpPr>
          <p:nvPr/>
        </p:nvSpPr>
        <p:spPr bwMode="auto">
          <a:xfrm flipH="1">
            <a:off x="9521730" y="2144983"/>
            <a:ext cx="9525" cy="238125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8" name="Line 53"/>
          <p:cNvSpPr>
            <a:spLocks noChangeShapeType="1"/>
          </p:cNvSpPr>
          <p:nvPr/>
        </p:nvSpPr>
        <p:spPr bwMode="auto">
          <a:xfrm flipH="1">
            <a:off x="9978930" y="2306908"/>
            <a:ext cx="133350" cy="20955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9" name="Line 54"/>
          <p:cNvSpPr>
            <a:spLocks noChangeShapeType="1"/>
          </p:cNvSpPr>
          <p:nvPr/>
        </p:nvSpPr>
        <p:spPr bwMode="auto">
          <a:xfrm flipH="1" flipV="1">
            <a:off x="10140855" y="3068908"/>
            <a:ext cx="247650" cy="0"/>
          </a:xfrm>
          <a:prstGeom prst="line">
            <a:avLst/>
          </a:prstGeom>
          <a:noFill/>
          <a:ln w="28575">
            <a:solidFill>
              <a:srgbClr val="3333CC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0" name="Freeform 55"/>
          <p:cNvSpPr/>
          <p:nvPr/>
        </p:nvSpPr>
        <p:spPr bwMode="auto">
          <a:xfrm>
            <a:off x="8158067" y="2111064"/>
            <a:ext cx="2174875" cy="1581150"/>
          </a:xfrm>
          <a:custGeom>
            <a:avLst/>
            <a:gdLst>
              <a:gd name="T0" fmla="*/ 2147483647 w 2135"/>
              <a:gd name="T1" fmla="*/ 2147483647 h 1662"/>
              <a:gd name="T2" fmla="*/ 2147483647 w 2135"/>
              <a:gd name="T3" fmla="*/ 2147483647 h 1662"/>
              <a:gd name="T4" fmla="*/ 2147483647 w 2135"/>
              <a:gd name="T5" fmla="*/ 2147483647 h 1662"/>
              <a:gd name="T6" fmla="*/ 2147483647 w 2135"/>
              <a:gd name="T7" fmla="*/ 2147483647 h 1662"/>
              <a:gd name="T8" fmla="*/ 2147483647 w 2135"/>
              <a:gd name="T9" fmla="*/ 2147483647 h 1662"/>
              <a:gd name="T10" fmla="*/ 2147483647 w 2135"/>
              <a:gd name="T11" fmla="*/ 2147483647 h 1662"/>
              <a:gd name="T12" fmla="*/ 2147483647 w 2135"/>
              <a:gd name="T13" fmla="*/ 2147483647 h 1662"/>
              <a:gd name="T14" fmla="*/ 2147483647 w 2135"/>
              <a:gd name="T15" fmla="*/ 2147483647 h 1662"/>
              <a:gd name="T16" fmla="*/ 2147483647 w 2135"/>
              <a:gd name="T17" fmla="*/ 2147483647 h 1662"/>
              <a:gd name="T18" fmla="*/ 2147483647 w 2135"/>
              <a:gd name="T19" fmla="*/ 2147483647 h 1662"/>
              <a:gd name="T20" fmla="*/ 2147483647 w 2135"/>
              <a:gd name="T21" fmla="*/ 2147483647 h 166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135"/>
              <a:gd name="T34" fmla="*/ 0 h 1662"/>
              <a:gd name="T35" fmla="*/ 2135 w 2135"/>
              <a:gd name="T36" fmla="*/ 1662 h 1662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135" h="1662">
                <a:moveTo>
                  <a:pt x="27" y="652"/>
                </a:moveTo>
                <a:cubicBezTo>
                  <a:pt x="14" y="487"/>
                  <a:pt x="0" y="152"/>
                  <a:pt x="105" y="76"/>
                </a:cubicBezTo>
                <a:cubicBezTo>
                  <a:pt x="210" y="0"/>
                  <a:pt x="473" y="192"/>
                  <a:pt x="657" y="196"/>
                </a:cubicBezTo>
                <a:cubicBezTo>
                  <a:pt x="841" y="200"/>
                  <a:pt x="985" y="65"/>
                  <a:pt x="1209" y="100"/>
                </a:cubicBezTo>
                <a:cubicBezTo>
                  <a:pt x="1433" y="135"/>
                  <a:pt x="1867" y="232"/>
                  <a:pt x="2001" y="406"/>
                </a:cubicBezTo>
                <a:cubicBezTo>
                  <a:pt x="2135" y="580"/>
                  <a:pt x="2083" y="945"/>
                  <a:pt x="2013" y="1144"/>
                </a:cubicBezTo>
                <a:cubicBezTo>
                  <a:pt x="1943" y="1343"/>
                  <a:pt x="1781" y="1538"/>
                  <a:pt x="1581" y="1600"/>
                </a:cubicBezTo>
                <a:cubicBezTo>
                  <a:pt x="1381" y="1662"/>
                  <a:pt x="993" y="1571"/>
                  <a:pt x="813" y="1516"/>
                </a:cubicBezTo>
                <a:cubicBezTo>
                  <a:pt x="633" y="1461"/>
                  <a:pt x="606" y="1345"/>
                  <a:pt x="501" y="1270"/>
                </a:cubicBezTo>
                <a:cubicBezTo>
                  <a:pt x="396" y="1195"/>
                  <a:pt x="262" y="1169"/>
                  <a:pt x="183" y="1066"/>
                </a:cubicBezTo>
                <a:cubicBezTo>
                  <a:pt x="104" y="963"/>
                  <a:pt x="25" y="819"/>
                  <a:pt x="27" y="65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1" name="Text Box 70"/>
          <p:cNvSpPr txBox="1">
            <a:spLocks noChangeArrowheads="1"/>
          </p:cNvSpPr>
          <p:nvPr/>
        </p:nvSpPr>
        <p:spPr bwMode="auto">
          <a:xfrm>
            <a:off x="8874030" y="2432321"/>
            <a:ext cx="9318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public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Internet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2" name="Freeform 71"/>
          <p:cNvSpPr/>
          <p:nvPr/>
        </p:nvSpPr>
        <p:spPr bwMode="auto">
          <a:xfrm>
            <a:off x="7748492" y="4470671"/>
            <a:ext cx="2965450" cy="1390650"/>
          </a:xfrm>
          <a:custGeom>
            <a:avLst/>
            <a:gdLst>
              <a:gd name="T0" fmla="*/ 2147483647 w 1868"/>
              <a:gd name="T1" fmla="*/ 2147483647 h 876"/>
              <a:gd name="T2" fmla="*/ 2147483647 w 1868"/>
              <a:gd name="T3" fmla="*/ 2147483647 h 876"/>
              <a:gd name="T4" fmla="*/ 2147483647 w 1868"/>
              <a:gd name="T5" fmla="*/ 2147483647 h 876"/>
              <a:gd name="T6" fmla="*/ 2147483647 w 1868"/>
              <a:gd name="T7" fmla="*/ 2147483647 h 876"/>
              <a:gd name="T8" fmla="*/ 2147483647 w 1868"/>
              <a:gd name="T9" fmla="*/ 2147483647 h 876"/>
              <a:gd name="T10" fmla="*/ 2147483647 w 1868"/>
              <a:gd name="T11" fmla="*/ 2147483647 h 876"/>
              <a:gd name="T12" fmla="*/ 2147483647 w 1868"/>
              <a:gd name="T13" fmla="*/ 2147483647 h 876"/>
              <a:gd name="T14" fmla="*/ 2147483647 w 1868"/>
              <a:gd name="T15" fmla="*/ 2147483647 h 876"/>
              <a:gd name="T16" fmla="*/ 2147483647 w 1868"/>
              <a:gd name="T17" fmla="*/ 2147483647 h 876"/>
              <a:gd name="T18" fmla="*/ 2147483647 w 1868"/>
              <a:gd name="T19" fmla="*/ 2147483647 h 876"/>
              <a:gd name="T20" fmla="*/ 2147483647 w 1868"/>
              <a:gd name="T21" fmla="*/ 2147483647 h 87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868"/>
              <a:gd name="T34" fmla="*/ 0 h 876"/>
              <a:gd name="T35" fmla="*/ 1868 w 1868"/>
              <a:gd name="T36" fmla="*/ 876 h 87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868" h="876">
                <a:moveTo>
                  <a:pt x="31" y="327"/>
                </a:moveTo>
                <a:cubicBezTo>
                  <a:pt x="20" y="237"/>
                  <a:pt x="0" y="189"/>
                  <a:pt x="103" y="137"/>
                </a:cubicBezTo>
                <a:cubicBezTo>
                  <a:pt x="206" y="85"/>
                  <a:pt x="476" y="34"/>
                  <a:pt x="649" y="17"/>
                </a:cubicBezTo>
                <a:cubicBezTo>
                  <a:pt x="822" y="0"/>
                  <a:pt x="955" y="18"/>
                  <a:pt x="1141" y="35"/>
                </a:cubicBezTo>
                <a:cubicBezTo>
                  <a:pt x="1327" y="52"/>
                  <a:pt x="1658" y="3"/>
                  <a:pt x="1763" y="121"/>
                </a:cubicBezTo>
                <a:cubicBezTo>
                  <a:pt x="1868" y="239"/>
                  <a:pt x="1840" y="621"/>
                  <a:pt x="1774" y="741"/>
                </a:cubicBezTo>
                <a:cubicBezTo>
                  <a:pt x="1708" y="861"/>
                  <a:pt x="1534" y="827"/>
                  <a:pt x="1369" y="845"/>
                </a:cubicBezTo>
                <a:cubicBezTo>
                  <a:pt x="1204" y="863"/>
                  <a:pt x="935" y="851"/>
                  <a:pt x="781" y="851"/>
                </a:cubicBezTo>
                <a:cubicBezTo>
                  <a:pt x="627" y="851"/>
                  <a:pt x="549" y="876"/>
                  <a:pt x="447" y="847"/>
                </a:cubicBezTo>
                <a:cubicBezTo>
                  <a:pt x="345" y="818"/>
                  <a:pt x="237" y="762"/>
                  <a:pt x="168" y="676"/>
                </a:cubicBezTo>
                <a:cubicBezTo>
                  <a:pt x="98" y="589"/>
                  <a:pt x="29" y="468"/>
                  <a:pt x="31" y="327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3" name="Line 77"/>
          <p:cNvSpPr>
            <a:spLocks noChangeShapeType="1"/>
          </p:cNvSpPr>
          <p:nvPr/>
        </p:nvSpPr>
        <p:spPr bwMode="auto">
          <a:xfrm flipH="1">
            <a:off x="8197755" y="4780233"/>
            <a:ext cx="855662" cy="4318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4" name="Line 78"/>
          <p:cNvSpPr>
            <a:spLocks noChangeShapeType="1"/>
          </p:cNvSpPr>
          <p:nvPr/>
        </p:nvSpPr>
        <p:spPr bwMode="auto">
          <a:xfrm flipH="1">
            <a:off x="8707342" y="4827858"/>
            <a:ext cx="563563" cy="3937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5" name="Line 79"/>
          <p:cNvSpPr>
            <a:spLocks noChangeShapeType="1"/>
          </p:cNvSpPr>
          <p:nvPr/>
        </p:nvSpPr>
        <p:spPr bwMode="auto">
          <a:xfrm flipH="1">
            <a:off x="9245505" y="4834208"/>
            <a:ext cx="149225" cy="38258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7" name="Line 95"/>
          <p:cNvSpPr>
            <a:spLocks noChangeShapeType="1"/>
          </p:cNvSpPr>
          <p:nvPr/>
        </p:nvSpPr>
        <p:spPr bwMode="auto">
          <a:xfrm>
            <a:off x="9407430" y="3545158"/>
            <a:ext cx="0" cy="106203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8" name="Text Box 97"/>
          <p:cNvSpPr txBox="1">
            <a:spLocks noChangeArrowheads="1"/>
          </p:cNvSpPr>
          <p:nvPr/>
        </p:nvSpPr>
        <p:spPr bwMode="auto">
          <a:xfrm>
            <a:off x="7775480" y="4357958"/>
            <a:ext cx="11985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institutional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network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9" name="Text Box 98"/>
          <p:cNvSpPr txBox="1">
            <a:spLocks noChangeArrowheads="1"/>
          </p:cNvSpPr>
          <p:nvPr/>
        </p:nvSpPr>
        <p:spPr bwMode="auto">
          <a:xfrm>
            <a:off x="9783667" y="4738958"/>
            <a:ext cx="129063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1 Gbps LAN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70" name="Text Box 99"/>
          <p:cNvSpPr txBox="1">
            <a:spLocks noChangeArrowheads="1"/>
          </p:cNvSpPr>
          <p:nvPr/>
        </p:nvSpPr>
        <p:spPr bwMode="auto">
          <a:xfrm>
            <a:off x="9409017" y="3734071"/>
            <a:ext cx="119062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1.54 Mbps 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access link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292" name="Group 139"/>
          <p:cNvGrpSpPr/>
          <p:nvPr/>
        </p:nvGrpSpPr>
        <p:grpSpPr bwMode="auto">
          <a:xfrm>
            <a:off x="7735792" y="2035446"/>
            <a:ext cx="377825" cy="576262"/>
            <a:chOff x="4140" y="429"/>
            <a:chExt cx="1425" cy="2396"/>
          </a:xfrm>
        </p:grpSpPr>
        <p:sp>
          <p:nvSpPr>
            <p:cNvPr id="293" name="Freeform 140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4" name="Rectangle 141"/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5" name="Freeform 142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6" name="Freeform 143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7" name="Rectangle 144"/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98" name="Group 145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23" name="AutoShape 146"/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4" name="AutoShape 147"/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99" name="Rectangle 148"/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00" name="Group 149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21" name="AutoShape 150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2" name="AutoShape 151"/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1" name="Rectangle 152"/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2" name="Rectangle 153"/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03" name="Group 154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19" name="AutoShape 155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0" name="AutoShape 156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4" name="Freeform 157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05" name="Group 158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17" name="AutoShape 159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8" name="AutoShape 160"/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6" name="Rectangle 161"/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7" name="Freeform 162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8" name="Freeform 163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9" name="Oval 164"/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0" name="Freeform 165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1" name="AutoShape 166"/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2" name="AutoShape 167"/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3" name="Oval 168"/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4" name="Oval 169"/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15" name="Oval 170"/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6" name="Rectangle 171"/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325" name="Group 172"/>
          <p:cNvGrpSpPr/>
          <p:nvPr/>
        </p:nvGrpSpPr>
        <p:grpSpPr bwMode="auto">
          <a:xfrm>
            <a:off x="7885017" y="5148533"/>
            <a:ext cx="525463" cy="557213"/>
            <a:chOff x="-44" y="1473"/>
            <a:chExt cx="981" cy="1105"/>
          </a:xfrm>
        </p:grpSpPr>
        <p:pic>
          <p:nvPicPr>
            <p:cNvPr id="326" name="Picture 173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7" name="Freeform 174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328" name="Group 175"/>
          <p:cNvGrpSpPr/>
          <p:nvPr/>
        </p:nvGrpSpPr>
        <p:grpSpPr bwMode="auto">
          <a:xfrm>
            <a:off x="8650192" y="1557608"/>
            <a:ext cx="377825" cy="576263"/>
            <a:chOff x="4140" y="429"/>
            <a:chExt cx="1425" cy="2396"/>
          </a:xfrm>
        </p:grpSpPr>
        <p:sp>
          <p:nvSpPr>
            <p:cNvPr id="329" name="Freeform 176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0" name="Rectangle 177"/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1" name="Freeform 178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2" name="Freeform 179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3" name="Rectangle 180"/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34" name="Group 181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59" name="AutoShape 182"/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60" name="AutoShape 183"/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5" name="Rectangle 184"/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36" name="Group 185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57" name="AutoShape 186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58" name="AutoShape 187"/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7" name="Rectangle 188"/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8" name="Rectangle 189"/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39" name="Group 190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55" name="AutoShape 191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56" name="AutoShape 192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40" name="Freeform 193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41" name="Group 194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53" name="AutoShape 195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54" name="AutoShape 196"/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42" name="Rectangle 197"/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3" name="Freeform 198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4" name="Freeform 199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5" name="Oval 200"/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6" name="Freeform 201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7" name="AutoShape 202"/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8" name="AutoShape 203"/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9" name="Oval 204"/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0" name="Oval 205"/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51" name="Oval 206"/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2" name="Rectangle 207"/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361" name="Group 208"/>
          <p:cNvGrpSpPr/>
          <p:nvPr/>
        </p:nvGrpSpPr>
        <p:grpSpPr bwMode="auto">
          <a:xfrm>
            <a:off x="9402667" y="1589358"/>
            <a:ext cx="377825" cy="576263"/>
            <a:chOff x="4140" y="429"/>
            <a:chExt cx="1425" cy="2396"/>
          </a:xfrm>
        </p:grpSpPr>
        <p:sp>
          <p:nvSpPr>
            <p:cNvPr id="362" name="Freeform 209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3" name="Rectangle 210"/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4" name="Freeform 211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5" name="Freeform 212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6" name="Rectangle 213"/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67" name="Group 214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92" name="AutoShape 215"/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93" name="AutoShape 216"/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68" name="Rectangle 217"/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69" name="Group 218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90" name="AutoShape 219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91" name="AutoShape 220"/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0" name="Rectangle 221"/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1" name="Rectangle 222"/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72" name="Group 223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88" name="AutoShape 224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89" name="AutoShape 225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3" name="Freeform 226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74" name="Group 227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86" name="AutoShape 228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87" name="AutoShape 229"/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5" name="Rectangle 230"/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6" name="Freeform 231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7" name="Freeform 232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8" name="Oval 233"/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9" name="Freeform 234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0" name="AutoShape 235"/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1" name="AutoShape 236"/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2" name="Oval 237"/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3" name="Oval 238"/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84" name="Oval 239"/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85" name="Rectangle 240"/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394" name="Group 241"/>
          <p:cNvGrpSpPr/>
          <p:nvPr/>
        </p:nvGrpSpPr>
        <p:grpSpPr bwMode="auto">
          <a:xfrm>
            <a:off x="10012267" y="1741758"/>
            <a:ext cx="377825" cy="576263"/>
            <a:chOff x="4140" y="429"/>
            <a:chExt cx="1425" cy="2396"/>
          </a:xfrm>
        </p:grpSpPr>
        <p:sp>
          <p:nvSpPr>
            <p:cNvPr id="395" name="Freeform 242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96" name="Rectangle 243"/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97" name="Freeform 244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98" name="Freeform 245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99" name="Rectangle 246"/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00" name="Group 247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25" name="AutoShape 248"/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6" name="AutoShape 249"/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1" name="Rectangle 250"/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02" name="Group 251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23" name="AutoShape 252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4" name="AutoShape 253"/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3" name="Rectangle 254"/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04" name="Rectangle 255"/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05" name="Group 256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21" name="AutoShape 257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2" name="AutoShape 258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6" name="Freeform 259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07" name="Group 260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19" name="AutoShape 261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0" name="AutoShape 262"/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08" name="Rectangle 263"/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09" name="Freeform 264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0" name="Freeform 265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1" name="Oval 266"/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2" name="Freeform 267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3" name="AutoShape 268"/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4" name="AutoShape 269"/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5" name="Oval 270"/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6" name="Oval 271"/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17" name="Oval 272"/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18" name="Rectangle 273"/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427" name="Group 274"/>
          <p:cNvGrpSpPr/>
          <p:nvPr/>
        </p:nvGrpSpPr>
        <p:grpSpPr bwMode="auto">
          <a:xfrm>
            <a:off x="10340880" y="2687908"/>
            <a:ext cx="377825" cy="576263"/>
            <a:chOff x="4140" y="429"/>
            <a:chExt cx="1425" cy="2396"/>
          </a:xfrm>
        </p:grpSpPr>
        <p:sp>
          <p:nvSpPr>
            <p:cNvPr id="428" name="Freeform 275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29" name="Rectangle 276"/>
            <p:cNvSpPr>
              <a:spLocks noChangeArrowheads="1"/>
            </p:cNvSpPr>
            <p:nvPr/>
          </p:nvSpPr>
          <p:spPr bwMode="auto">
            <a:xfrm>
              <a:off x="4206" y="429"/>
              <a:ext cx="1048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0" name="Freeform 277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1" name="Freeform 278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2" name="Rectangle 279"/>
            <p:cNvSpPr>
              <a:spLocks noChangeArrowheads="1"/>
            </p:cNvSpPr>
            <p:nvPr/>
          </p:nvSpPr>
          <p:spPr bwMode="auto">
            <a:xfrm>
              <a:off x="4212" y="693"/>
              <a:ext cx="599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33" name="Group 280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58" name="AutoShape 281"/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59" name="AutoShape 282"/>
              <p:cNvSpPr>
                <a:spLocks noChangeArrowheads="1"/>
              </p:cNvSpPr>
              <p:nvPr/>
            </p:nvSpPr>
            <p:spPr bwMode="auto">
              <a:xfrm>
                <a:off x="631" y="2586"/>
                <a:ext cx="695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4" name="Rectangle 283"/>
            <p:cNvSpPr>
              <a:spLocks noChangeArrowheads="1"/>
            </p:cNvSpPr>
            <p:nvPr/>
          </p:nvSpPr>
          <p:spPr bwMode="auto">
            <a:xfrm>
              <a:off x="4224" y="1016"/>
              <a:ext cx="599" cy="5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35" name="Group 284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56" name="AutoShape 285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57" name="AutoShape 286"/>
              <p:cNvSpPr>
                <a:spLocks noChangeArrowheads="1"/>
              </p:cNvSpPr>
              <p:nvPr/>
            </p:nvSpPr>
            <p:spPr bwMode="auto">
              <a:xfrm>
                <a:off x="626" y="2584"/>
                <a:ext cx="695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6" name="Rectangle 287"/>
            <p:cNvSpPr>
              <a:spLocks noChangeArrowheads="1"/>
            </p:cNvSpPr>
            <p:nvPr/>
          </p:nvSpPr>
          <p:spPr bwMode="auto">
            <a:xfrm>
              <a:off x="4218" y="1360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7" name="Rectangle 288"/>
            <p:cNvSpPr>
              <a:spLocks noChangeArrowheads="1"/>
            </p:cNvSpPr>
            <p:nvPr/>
          </p:nvSpPr>
          <p:spPr bwMode="auto">
            <a:xfrm>
              <a:off x="4230" y="1657"/>
              <a:ext cx="593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38" name="Group 289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54" name="AutoShape 290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55" name="AutoShape 291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701" cy="9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9" name="Freeform 292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40" name="Group 293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52" name="AutoShape 294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3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53" name="AutoShape 295"/>
              <p:cNvSpPr>
                <a:spLocks noChangeArrowheads="1"/>
              </p:cNvSpPr>
              <p:nvPr/>
            </p:nvSpPr>
            <p:spPr bwMode="auto">
              <a:xfrm>
                <a:off x="629" y="2581"/>
                <a:ext cx="694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41" name="Rectangle 296"/>
            <p:cNvSpPr>
              <a:spLocks noChangeArrowheads="1"/>
            </p:cNvSpPr>
            <p:nvPr/>
          </p:nvSpPr>
          <p:spPr bwMode="auto">
            <a:xfrm>
              <a:off x="5248" y="429"/>
              <a:ext cx="72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2" name="Freeform 297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3" name="Freeform 298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4" name="Oval 299"/>
            <p:cNvSpPr>
              <a:spLocks noChangeArrowheads="1"/>
            </p:cNvSpPr>
            <p:nvPr/>
          </p:nvSpPr>
          <p:spPr bwMode="auto">
            <a:xfrm>
              <a:off x="5517" y="2614"/>
              <a:ext cx="48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5" name="Freeform 300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6" name="AutoShape 301"/>
            <p:cNvSpPr>
              <a:spLocks noChangeArrowheads="1"/>
            </p:cNvSpPr>
            <p:nvPr/>
          </p:nvSpPr>
          <p:spPr bwMode="auto">
            <a:xfrm>
              <a:off x="4140" y="2680"/>
              <a:ext cx="1197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7" name="AutoShape 302"/>
            <p:cNvSpPr>
              <a:spLocks noChangeArrowheads="1"/>
            </p:cNvSpPr>
            <p:nvPr/>
          </p:nvSpPr>
          <p:spPr bwMode="auto">
            <a:xfrm>
              <a:off x="4206" y="2713"/>
              <a:ext cx="1072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8" name="Oval 303"/>
            <p:cNvSpPr>
              <a:spLocks noChangeArrowheads="1"/>
            </p:cNvSpPr>
            <p:nvPr/>
          </p:nvSpPr>
          <p:spPr bwMode="auto">
            <a:xfrm>
              <a:off x="4308" y="2383"/>
              <a:ext cx="156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49" name="Oval 304"/>
            <p:cNvSpPr>
              <a:spLocks noChangeArrowheads="1"/>
            </p:cNvSpPr>
            <p:nvPr/>
          </p:nvSpPr>
          <p:spPr bwMode="auto">
            <a:xfrm>
              <a:off x="4487" y="2383"/>
              <a:ext cx="162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50" name="Oval 305"/>
            <p:cNvSpPr>
              <a:spLocks noChangeArrowheads="1"/>
            </p:cNvSpPr>
            <p:nvPr/>
          </p:nvSpPr>
          <p:spPr bwMode="auto">
            <a:xfrm>
              <a:off x="4661" y="2383"/>
              <a:ext cx="162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51" name="Rectangle 306"/>
            <p:cNvSpPr>
              <a:spLocks noChangeArrowheads="1"/>
            </p:cNvSpPr>
            <p:nvPr/>
          </p:nvSpPr>
          <p:spPr bwMode="auto">
            <a:xfrm>
              <a:off x="5062" y="1835"/>
              <a:ext cx="84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493" name="Group 340"/>
          <p:cNvGrpSpPr/>
          <p:nvPr/>
        </p:nvGrpSpPr>
        <p:grpSpPr bwMode="auto">
          <a:xfrm>
            <a:off x="8396192" y="5170758"/>
            <a:ext cx="525463" cy="557213"/>
            <a:chOff x="-44" y="1473"/>
            <a:chExt cx="981" cy="1105"/>
          </a:xfrm>
        </p:grpSpPr>
        <p:pic>
          <p:nvPicPr>
            <p:cNvPr id="494" name="Picture 341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5" name="Freeform 342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496" name="Group 343"/>
          <p:cNvGrpSpPr/>
          <p:nvPr/>
        </p:nvGrpSpPr>
        <p:grpSpPr bwMode="auto">
          <a:xfrm>
            <a:off x="8920067" y="5159646"/>
            <a:ext cx="525463" cy="557212"/>
            <a:chOff x="-44" y="1473"/>
            <a:chExt cx="981" cy="1105"/>
          </a:xfrm>
        </p:grpSpPr>
        <p:pic>
          <p:nvPicPr>
            <p:cNvPr id="497" name="Picture 344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8" name="Freeform 345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521" name="Group 520"/>
          <p:cNvGrpSpPr/>
          <p:nvPr/>
        </p:nvGrpSpPr>
        <p:grpSpPr>
          <a:xfrm>
            <a:off x="8988913" y="3095664"/>
            <a:ext cx="889089" cy="466491"/>
            <a:chOff x="7493876" y="2774731"/>
            <a:chExt cx="1481958" cy="894622"/>
          </a:xfrm>
        </p:grpSpPr>
        <p:sp>
          <p:nvSpPr>
            <p:cNvPr id="522" name="Freeform 521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3" name="Oval 522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4" name="Group 523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25" name="Freeform 524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6" name="Freeform 525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7" name="Freeform 526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8" name="Freeform 527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02" name="Group 501"/>
          <p:cNvGrpSpPr/>
          <p:nvPr/>
        </p:nvGrpSpPr>
        <p:grpSpPr>
          <a:xfrm>
            <a:off x="8967576" y="4437217"/>
            <a:ext cx="889089" cy="466491"/>
            <a:chOff x="7493876" y="2774731"/>
            <a:chExt cx="1481958" cy="894622"/>
          </a:xfrm>
        </p:grpSpPr>
        <p:sp>
          <p:nvSpPr>
            <p:cNvPr id="511" name="Freeform 510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2" name="Oval 511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13" name="Group 512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14" name="Freeform 513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5" name="Freeform 514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6" name="Freeform 515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7" name="Freeform 516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8" name="Group 7"/>
          <p:cNvGrpSpPr/>
          <p:nvPr/>
        </p:nvGrpSpPr>
        <p:grpSpPr>
          <a:xfrm>
            <a:off x="9339961" y="4807753"/>
            <a:ext cx="811212" cy="1033463"/>
            <a:chOff x="9001301" y="5550914"/>
            <a:chExt cx="811212" cy="1033463"/>
          </a:xfrm>
        </p:grpSpPr>
        <p:sp>
          <p:nvSpPr>
            <p:cNvPr id="5" name="Oval 4"/>
            <p:cNvSpPr/>
            <p:nvPr/>
          </p:nvSpPr>
          <p:spPr>
            <a:xfrm>
              <a:off x="9001301" y="5550914"/>
              <a:ext cx="811212" cy="1033463"/>
            </a:xfrm>
            <a:prstGeom prst="ellipse">
              <a:avLst/>
            </a:prstGeom>
            <a:solidFill>
              <a:srgbClr val="C00000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9256094" y="5631762"/>
              <a:ext cx="377825" cy="800176"/>
              <a:chOff x="10907888" y="5189290"/>
              <a:chExt cx="377825" cy="800176"/>
            </a:xfrm>
          </p:grpSpPr>
          <p:sp>
            <p:nvSpPr>
              <p:cNvPr id="266" name="Line 80"/>
              <p:cNvSpPr>
                <a:spLocks noChangeShapeType="1"/>
              </p:cNvSpPr>
              <p:nvPr/>
            </p:nvSpPr>
            <p:spPr bwMode="auto">
              <a:xfrm>
                <a:off x="10966625" y="5189290"/>
                <a:ext cx="76200" cy="322262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460" name="Group 307"/>
              <p:cNvGrpSpPr/>
              <p:nvPr/>
            </p:nvGrpSpPr>
            <p:grpSpPr bwMode="auto">
              <a:xfrm>
                <a:off x="10907888" y="5413204"/>
                <a:ext cx="377825" cy="576262"/>
                <a:chOff x="4140" y="429"/>
                <a:chExt cx="1425" cy="2396"/>
              </a:xfrm>
            </p:grpSpPr>
            <p:sp>
              <p:nvSpPr>
                <p:cNvPr id="461" name="Freeform 308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2 w 354"/>
                    <a:gd name="T1" fmla="*/ 0 h 2742"/>
                    <a:gd name="T2" fmla="*/ 12 w 354"/>
                    <a:gd name="T3" fmla="*/ 23 h 2742"/>
                    <a:gd name="T4" fmla="*/ 12 w 354"/>
                    <a:gd name="T5" fmla="*/ 171 h 2742"/>
                    <a:gd name="T6" fmla="*/ 0 w 354"/>
                    <a:gd name="T7" fmla="*/ 179 h 2742"/>
                    <a:gd name="T8" fmla="*/ 2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62" name="Rectangle 309"/>
                <p:cNvSpPr>
                  <a:spLocks noChangeArrowheads="1"/>
                </p:cNvSpPr>
                <p:nvPr/>
              </p:nvSpPr>
              <p:spPr bwMode="auto">
                <a:xfrm>
                  <a:off x="4206" y="429"/>
                  <a:ext cx="1048" cy="2284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63" name="Freeform 310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7 w 211"/>
                    <a:gd name="T3" fmla="*/ 15 h 2537"/>
                    <a:gd name="T4" fmla="*/ 2 w 211"/>
                    <a:gd name="T5" fmla="*/ 163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64" name="Freeform 311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9 h 226"/>
                    <a:gd name="T4" fmla="*/ 11 w 328"/>
                    <a:gd name="T5" fmla="*/ 16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65" name="Rectangle 312"/>
                <p:cNvSpPr>
                  <a:spLocks noChangeArrowheads="1"/>
                </p:cNvSpPr>
                <p:nvPr/>
              </p:nvSpPr>
              <p:spPr bwMode="auto">
                <a:xfrm>
                  <a:off x="4212" y="693"/>
                  <a:ext cx="599" cy="46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466" name="Group 313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491" name="AutoShape 314"/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67"/>
                    <a:ext cx="725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492" name="AutoShape 315"/>
                  <p:cNvSpPr>
                    <a:spLocks noChangeArrowheads="1"/>
                  </p:cNvSpPr>
                  <p:nvPr/>
                </p:nvSpPr>
                <p:spPr bwMode="auto">
                  <a:xfrm>
                    <a:off x="631" y="2586"/>
                    <a:ext cx="695" cy="101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467" name="Rectangle 316"/>
                <p:cNvSpPr>
                  <a:spLocks noChangeArrowheads="1"/>
                </p:cNvSpPr>
                <p:nvPr/>
              </p:nvSpPr>
              <p:spPr bwMode="auto">
                <a:xfrm>
                  <a:off x="4224" y="1016"/>
                  <a:ext cx="599" cy="53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468" name="Group 317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489" name="AutoShape 318"/>
                  <p:cNvSpPr>
                    <a:spLocks noChangeArrowheads="1"/>
                  </p:cNvSpPr>
                  <p:nvPr/>
                </p:nvSpPr>
                <p:spPr bwMode="auto">
                  <a:xfrm>
                    <a:off x="611" y="2571"/>
                    <a:ext cx="725" cy="137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490" name="AutoShape 319"/>
                  <p:cNvSpPr>
                    <a:spLocks noChangeArrowheads="1"/>
                  </p:cNvSpPr>
                  <p:nvPr/>
                </p:nvSpPr>
                <p:spPr bwMode="auto">
                  <a:xfrm>
                    <a:off x="626" y="2584"/>
                    <a:ext cx="695" cy="110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469" name="Rectangle 320"/>
                <p:cNvSpPr>
                  <a:spLocks noChangeArrowheads="1"/>
                </p:cNvSpPr>
                <p:nvPr/>
              </p:nvSpPr>
              <p:spPr bwMode="auto">
                <a:xfrm>
                  <a:off x="4218" y="1360"/>
                  <a:ext cx="593" cy="46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0" name="Rectangle 321"/>
                <p:cNvSpPr>
                  <a:spLocks noChangeArrowheads="1"/>
                </p:cNvSpPr>
                <p:nvPr/>
              </p:nvSpPr>
              <p:spPr bwMode="auto">
                <a:xfrm>
                  <a:off x="4230" y="1657"/>
                  <a:ext cx="593" cy="46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471" name="Group 322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487" name="AutoShape 323"/>
                  <p:cNvSpPr>
                    <a:spLocks noChangeArrowheads="1"/>
                  </p:cNvSpPr>
                  <p:nvPr/>
                </p:nvSpPr>
                <p:spPr bwMode="auto">
                  <a:xfrm>
                    <a:off x="611" y="2571"/>
                    <a:ext cx="731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488" name="AutoShape 324"/>
                  <p:cNvSpPr>
                    <a:spLocks noChangeArrowheads="1"/>
                  </p:cNvSpPr>
                  <p:nvPr/>
                </p:nvSpPr>
                <p:spPr bwMode="auto">
                  <a:xfrm>
                    <a:off x="626" y="2589"/>
                    <a:ext cx="701" cy="9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472" name="Freeform 325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8 h 226"/>
                    <a:gd name="T4" fmla="*/ 11 w 328"/>
                    <a:gd name="T5" fmla="*/ 14 h 226"/>
                    <a:gd name="T6" fmla="*/ 0 w 328"/>
                    <a:gd name="T7" fmla="*/ 6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473" name="Group 326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485" name="AutoShape 327"/>
                  <p:cNvSpPr>
                    <a:spLocks noChangeArrowheads="1"/>
                  </p:cNvSpPr>
                  <p:nvPr/>
                </p:nvSpPr>
                <p:spPr bwMode="auto">
                  <a:xfrm>
                    <a:off x="614" y="2568"/>
                    <a:ext cx="723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486" name="AutoShape 328"/>
                  <p:cNvSpPr>
                    <a:spLocks noChangeArrowheads="1"/>
                  </p:cNvSpPr>
                  <p:nvPr/>
                </p:nvSpPr>
                <p:spPr bwMode="auto">
                  <a:xfrm>
                    <a:off x="629" y="2581"/>
                    <a:ext cx="694" cy="10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474" name="Rectangle 329"/>
                <p:cNvSpPr>
                  <a:spLocks noChangeArrowheads="1"/>
                </p:cNvSpPr>
                <p:nvPr/>
              </p:nvSpPr>
              <p:spPr bwMode="auto">
                <a:xfrm>
                  <a:off x="5248" y="429"/>
                  <a:ext cx="72" cy="2290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5" name="Freeform 330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1 w 296"/>
                    <a:gd name="T3" fmla="*/ 8 h 256"/>
                    <a:gd name="T4" fmla="*/ 11 w 296"/>
                    <a:gd name="T5" fmla="*/ 16 h 256"/>
                    <a:gd name="T6" fmla="*/ 0 w 296"/>
                    <a:gd name="T7" fmla="*/ 6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6" name="Freeform 331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1 w 304"/>
                    <a:gd name="T3" fmla="*/ 11 h 288"/>
                    <a:gd name="T4" fmla="*/ 10 w 304"/>
                    <a:gd name="T5" fmla="*/ 19 h 288"/>
                    <a:gd name="T6" fmla="*/ 2 w 304"/>
                    <a:gd name="T7" fmla="*/ 8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7" name="Oval 332"/>
                <p:cNvSpPr>
                  <a:spLocks noChangeArrowheads="1"/>
                </p:cNvSpPr>
                <p:nvPr/>
              </p:nvSpPr>
              <p:spPr bwMode="auto">
                <a:xfrm>
                  <a:off x="5517" y="2614"/>
                  <a:ext cx="48" cy="92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8" name="Freeform 333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8 h 240"/>
                    <a:gd name="T2" fmla="*/ 2 w 306"/>
                    <a:gd name="T3" fmla="*/ 16 h 240"/>
                    <a:gd name="T4" fmla="*/ 11 w 306"/>
                    <a:gd name="T5" fmla="*/ 8 h 240"/>
                    <a:gd name="T6" fmla="*/ 11 w 306"/>
                    <a:gd name="T7" fmla="*/ 0 h 240"/>
                    <a:gd name="T8" fmla="*/ 0 w 306"/>
                    <a:gd name="T9" fmla="*/ 8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79" name="AutoShape 334"/>
                <p:cNvSpPr>
                  <a:spLocks noChangeArrowheads="1"/>
                </p:cNvSpPr>
                <p:nvPr/>
              </p:nvSpPr>
              <p:spPr bwMode="auto">
                <a:xfrm>
                  <a:off x="4140" y="2680"/>
                  <a:ext cx="1197" cy="14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80" name="AutoShape 335"/>
                <p:cNvSpPr>
                  <a:spLocks noChangeArrowheads="1"/>
                </p:cNvSpPr>
                <p:nvPr/>
              </p:nvSpPr>
              <p:spPr bwMode="auto">
                <a:xfrm>
                  <a:off x="4206" y="2713"/>
                  <a:ext cx="1072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00"/>
                    </a:gs>
                    <a:gs pos="100000">
                      <a:srgbClr val="808080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81" name="Oval 336"/>
                <p:cNvSpPr>
                  <a:spLocks noChangeArrowheads="1"/>
                </p:cNvSpPr>
                <p:nvPr/>
              </p:nvSpPr>
              <p:spPr bwMode="auto">
                <a:xfrm>
                  <a:off x="4308" y="2383"/>
                  <a:ext cx="156" cy="145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82" name="Oval 337"/>
                <p:cNvSpPr>
                  <a:spLocks noChangeArrowheads="1"/>
                </p:cNvSpPr>
                <p:nvPr/>
              </p:nvSpPr>
              <p:spPr bwMode="auto">
                <a:xfrm>
                  <a:off x="4487" y="2383"/>
                  <a:ext cx="162" cy="145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83" name="Oval 338"/>
                <p:cNvSpPr>
                  <a:spLocks noChangeArrowheads="1"/>
                </p:cNvSpPr>
                <p:nvPr/>
              </p:nvSpPr>
              <p:spPr bwMode="auto">
                <a:xfrm>
                  <a:off x="4661" y="2383"/>
                  <a:ext cx="162" cy="139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84" name="Rectangle 339"/>
                <p:cNvSpPr>
                  <a:spLocks noChangeArrowheads="1"/>
                </p:cNvSpPr>
                <p:nvPr/>
              </p:nvSpPr>
              <p:spPr bwMode="auto">
                <a:xfrm>
                  <a:off x="5062" y="1835"/>
                  <a:ext cx="84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</p:grpSp>
      </p:grpSp>
      <p:sp>
        <p:nvSpPr>
          <p:cNvPr id="251" name="Text Box 98"/>
          <p:cNvSpPr txBox="1">
            <a:spLocks noChangeArrowheads="1"/>
          </p:cNvSpPr>
          <p:nvPr/>
        </p:nvSpPr>
        <p:spPr bwMode="auto">
          <a:xfrm>
            <a:off x="9443782" y="5793184"/>
            <a:ext cx="164179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local web cache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2" name="Rectangle 4"/>
          <p:cNvSpPr txBox="1">
            <a:spLocks noChangeArrowheads="1"/>
          </p:cNvSpPr>
          <p:nvPr/>
        </p:nvSpPr>
        <p:spPr>
          <a:xfrm>
            <a:off x="889002" y="1405471"/>
            <a:ext cx="6166171" cy="174412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" marR="0" lvl="0" indent="0" algn="l" defTabSz="914400" rtl="0" eaLnBrk="1" fontAlgn="auto" latinLnBrk="0" hangingPunct="1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tabLst>
                <a:tab pos="53975" algn="l"/>
                <a:tab pos="575945" algn="l"/>
              </a:tabLst>
              <a:defRPr/>
            </a:pPr>
            <a:r>
              <a:rPr kumimoji="0" lang="en-US" alt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suppose cache hit rate is 0.4:  </a:t>
            </a:r>
            <a:endParaRPr kumimoji="0" lang="en-US" altLang="en-U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31775" algn="l" defTabSz="914400" rtl="0" eaLnBrk="1" fontAlgn="auto" latinLnBrk="0" hangingPunct="1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tabLst>
                <a:tab pos="53975" algn="l"/>
                <a:tab pos="575945" algn="l"/>
              </a:tabLst>
              <a:defRPr/>
            </a:pPr>
            <a:r>
              <a:rPr kumimoji="0" lang="en-US" alt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40% requests served by cache, with low (msec) delay </a:t>
            </a:r>
            <a:endParaRPr kumimoji="0" lang="en-US" altLang="en-US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tabLst>
                <a:tab pos="575945" algn="l"/>
              </a:tabLst>
              <a:defRPr/>
            </a:pPr>
            <a:r>
              <a:rPr kumimoji="0" lang="en-US" alt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 </a:t>
            </a:r>
            <a:endParaRPr kumimoji="0" lang="en-US" altLang="en-US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53" name="Rectangle 4"/>
          <p:cNvSpPr>
            <a:spLocks noChangeArrowheads="1"/>
          </p:cNvSpPr>
          <p:nvPr/>
        </p:nvSpPr>
        <p:spPr bwMode="auto">
          <a:xfrm>
            <a:off x="1010219" y="2685374"/>
            <a:ext cx="6168360" cy="1570038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tabLst>
                <a:tab pos="575945" algn="l"/>
              </a:tabLst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60% requests satisfied at origin 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06400" marR="0" lvl="1" indent="-17018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Arial" panose="020B0604020202020204" pitchFamily="34" charset="0"/>
              <a:buChar char="•"/>
              <a:tabLst>
                <a:tab pos="457200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 rate to browsers over access link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457200" marR="0" lvl="1" indent="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ZapfDingbats" charset="0"/>
              <a:buNone/>
              <a:tabLst>
                <a:tab pos="575945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       = 0.6 * 1.50 Mbps  =  .9 Mbps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473075" marR="0" lvl="1" indent="-28765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Pct val="100000"/>
              <a:buFont typeface="Arial" panose="020B0604020202020204" pitchFamily="34" charset="0"/>
              <a:buChar char="•"/>
              <a:tabLst>
                <a:tab pos="575945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access link utilization = 0.9/1.54 = .58 means low (msec) queueing delay at access link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sp>
        <p:nvSpPr>
          <p:cNvPr id="271" name="Rectangle 4"/>
          <p:cNvSpPr>
            <a:spLocks noChangeArrowheads="1"/>
          </p:cNvSpPr>
          <p:nvPr/>
        </p:nvSpPr>
        <p:spPr bwMode="auto">
          <a:xfrm>
            <a:off x="949326" y="4570944"/>
            <a:ext cx="6438281" cy="149225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85750" marR="0" lvl="0" indent="-22098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tabLst>
                <a:tab pos="575945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average end-end delay: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342900" marR="0" lvl="1" indent="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Tx/>
              <a:buFontTx/>
              <a:buNone/>
              <a:tabLst>
                <a:tab pos="575945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=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 0.6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* (delay from origin servers)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342900" marR="0" lvl="1" indent="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Tx/>
              <a:buFontTx/>
              <a:buNone/>
              <a:tabLst>
                <a:tab pos="575945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           +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 0.4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* (delay when satisfied at cache)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342900" marR="0" lvl="1" indent="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Tx/>
              <a:buFontTx/>
              <a:buNone/>
              <a:tabLst>
                <a:tab pos="575945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= 0.6 (2.01) + 0.4 (~msecs) = ~ 1.2 secs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panose="05000000000000000000" charset="0"/>
              <a:buNone/>
              <a:tabLst>
                <a:tab pos="575945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90600" y="6119336"/>
            <a:ext cx="927497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lower average end-end delay than with 154 Mbps link (and cheaper too!)</a:t>
            </a:r>
            <a:endParaRPr kumimoji="0" lang="en-US" sz="2400" b="0" i="1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3" grpId="0"/>
      <p:bldP spid="271" grpId="0"/>
      <p:bldP spid="2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sz="4400" dirty="0">
                <a:ea typeface="MS PGothic" panose="020B0600070205080204" pitchFamily="34" charset="-128"/>
              </a:rPr>
              <a:t>Conditional GET</a:t>
            </a:r>
            <a:endParaRPr lang="en-US" sz="4400" dirty="0"/>
          </a:p>
        </p:txBody>
      </p:sp>
      <p:sp>
        <p:nvSpPr>
          <p:cNvPr id="272" name="Rectangle 3"/>
          <p:cNvSpPr txBox="1">
            <a:spLocks noChangeArrowheads="1"/>
          </p:cNvSpPr>
          <p:nvPr/>
        </p:nvSpPr>
        <p:spPr>
          <a:xfrm>
            <a:off x="714337" y="1626575"/>
            <a:ext cx="5597253" cy="5132388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Goal: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don’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 send object if cache has up-to-date cached version</a:t>
            </a:r>
            <a:endParaRPr kumimoji="0" lang="en-US" altLang="ja-JP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no object transmission delay (or use of network resources)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client: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specify date of cached copy in HTTP request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If-modified-since: &lt;date&gt;</a:t>
            </a:r>
            <a:endParaRPr kumimoji="0" lang="en-US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server: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response contains no object if cached copy is up-to-date: 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HTTP/1.0 304 Not Modified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73" name="Line 4"/>
          <p:cNvSpPr>
            <a:spLocks noChangeShapeType="1"/>
          </p:cNvSpPr>
          <p:nvPr/>
        </p:nvSpPr>
        <p:spPr bwMode="auto">
          <a:xfrm>
            <a:off x="7035490" y="2068251"/>
            <a:ext cx="3305175" cy="381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4" name="Text Box 8"/>
          <p:cNvSpPr txBox="1">
            <a:spLocks noChangeArrowheads="1"/>
          </p:cNvSpPr>
          <p:nvPr/>
        </p:nvSpPr>
        <p:spPr bwMode="auto">
          <a:xfrm>
            <a:off x="7341878" y="1952364"/>
            <a:ext cx="2681287" cy="62071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HTTP request msg</a:t>
            </a: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If-modified-since: &lt;date&gt;</a:t>
            </a:r>
            <a:endParaRPr kumimoji="0" lang="en-US" altLang="en-US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75" name="Line 9"/>
          <p:cNvSpPr>
            <a:spLocks noChangeShapeType="1"/>
          </p:cNvSpPr>
          <p:nvPr/>
        </p:nvSpPr>
        <p:spPr bwMode="auto">
          <a:xfrm flipH="1">
            <a:off x="7054540" y="2814376"/>
            <a:ext cx="3305175" cy="381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76" name="Group 30"/>
          <p:cNvGrpSpPr/>
          <p:nvPr/>
        </p:nvGrpSpPr>
        <p:grpSpPr bwMode="auto">
          <a:xfrm>
            <a:off x="7322828" y="2808026"/>
            <a:ext cx="2643187" cy="865188"/>
            <a:chOff x="2698" y="2036"/>
            <a:chExt cx="1665" cy="545"/>
          </a:xfrm>
        </p:grpSpPr>
        <p:sp>
          <p:nvSpPr>
            <p:cNvPr id="277" name="Rectangle 10"/>
            <p:cNvSpPr>
              <a:spLocks noChangeArrowheads="1"/>
            </p:cNvSpPr>
            <p:nvPr/>
          </p:nvSpPr>
          <p:spPr bwMode="auto">
            <a:xfrm>
              <a:off x="2760" y="2071"/>
              <a:ext cx="1578" cy="46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8" name="Text Box 11"/>
            <p:cNvSpPr txBox="1">
              <a:spLocks noChangeArrowheads="1"/>
            </p:cNvSpPr>
            <p:nvPr/>
          </p:nvSpPr>
          <p:spPr bwMode="auto">
            <a:xfrm>
              <a:off x="2698" y="2036"/>
              <a:ext cx="1665" cy="54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HTTP response</a:t>
              </a: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HTTP/1.0 </a:t>
              </a:r>
              <a:endPara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304 Not Modified</a:t>
              </a:r>
              <a:endParaRPr kumimoji="0" lang="en-US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279" name="Text Box 28"/>
          <p:cNvSpPr txBox="1">
            <a:spLocks noChangeArrowheads="1"/>
          </p:cNvSpPr>
          <p:nvPr/>
        </p:nvSpPr>
        <p:spPr bwMode="auto">
          <a:xfrm>
            <a:off x="10420040" y="2103176"/>
            <a:ext cx="1047750" cy="1465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object </a:t>
            </a: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not </a:t>
            </a: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modified</a:t>
            </a: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before</a:t>
            </a: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&lt;date&gt;</a:t>
            </a: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80" name="Line 31"/>
          <p:cNvSpPr>
            <a:spLocks noChangeShapeType="1"/>
          </p:cNvSpPr>
          <p:nvPr/>
        </p:nvSpPr>
        <p:spPr bwMode="auto">
          <a:xfrm>
            <a:off x="6792603" y="4033576"/>
            <a:ext cx="3905250" cy="0"/>
          </a:xfrm>
          <a:prstGeom prst="line">
            <a:avLst/>
          </a:prstGeom>
          <a:noFill/>
          <a:ln w="28575">
            <a:solidFill>
              <a:srgbClr val="000099"/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1" name="Line 32"/>
          <p:cNvSpPr>
            <a:spLocks noChangeShapeType="1"/>
          </p:cNvSpPr>
          <p:nvPr/>
        </p:nvSpPr>
        <p:spPr bwMode="auto">
          <a:xfrm>
            <a:off x="7102165" y="4632064"/>
            <a:ext cx="3305175" cy="381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2" name="Text Box 34"/>
          <p:cNvSpPr txBox="1">
            <a:spLocks noChangeArrowheads="1"/>
          </p:cNvSpPr>
          <p:nvPr/>
        </p:nvSpPr>
        <p:spPr bwMode="auto">
          <a:xfrm>
            <a:off x="7346640" y="4516176"/>
            <a:ext cx="2681288" cy="6207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HTTP request msg</a:t>
            </a: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If-modified-since: &lt;date&gt;</a:t>
            </a:r>
            <a:endParaRPr kumimoji="0" lang="en-US" altLang="en-US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83" name="Line 35"/>
          <p:cNvSpPr>
            <a:spLocks noChangeShapeType="1"/>
          </p:cNvSpPr>
          <p:nvPr/>
        </p:nvSpPr>
        <p:spPr bwMode="auto">
          <a:xfrm flipH="1">
            <a:off x="7121215" y="5411526"/>
            <a:ext cx="3305175" cy="381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4" name="Text Box 38"/>
          <p:cNvSpPr txBox="1">
            <a:spLocks noChangeArrowheads="1"/>
          </p:cNvSpPr>
          <p:nvPr/>
        </p:nvSpPr>
        <p:spPr bwMode="auto">
          <a:xfrm>
            <a:off x="7365690" y="5355964"/>
            <a:ext cx="2643188" cy="123110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HTTP response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HTTP/1.0 200 OK</a:t>
            </a:r>
            <a:endParaRPr kumimoji="0" lang="en-US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&lt;data&gt;</a:t>
            </a:r>
            <a:endParaRPr kumimoji="0" lang="en-US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85" name="Text Box 39"/>
          <p:cNvSpPr txBox="1">
            <a:spLocks noChangeArrowheads="1"/>
          </p:cNvSpPr>
          <p:nvPr/>
        </p:nvSpPr>
        <p:spPr bwMode="auto">
          <a:xfrm>
            <a:off x="10499415" y="4762239"/>
            <a:ext cx="1047750" cy="119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object </a:t>
            </a: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modified</a:t>
            </a: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after </a:t>
            </a: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&lt;date&gt;</a:t>
            </a: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311590" y="931601"/>
            <a:ext cx="4549154" cy="787400"/>
            <a:chOff x="6311590" y="931601"/>
            <a:chExt cx="4549154" cy="787400"/>
          </a:xfrm>
        </p:grpSpPr>
        <p:sp>
          <p:nvSpPr>
            <p:cNvPr id="286" name="Text Box 5"/>
            <p:cNvSpPr txBox="1">
              <a:spLocks noChangeArrowheads="1"/>
            </p:cNvSpPr>
            <p:nvPr/>
          </p:nvSpPr>
          <p:spPr bwMode="auto">
            <a:xfrm>
              <a:off x="6311590" y="1015739"/>
              <a:ext cx="777875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client</a:t>
              </a: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7" name="Text Box 6"/>
            <p:cNvSpPr txBox="1">
              <a:spLocks noChangeArrowheads="1"/>
            </p:cNvSpPr>
            <p:nvPr/>
          </p:nvSpPr>
          <p:spPr bwMode="auto">
            <a:xfrm>
              <a:off x="10023785" y="1010976"/>
              <a:ext cx="83695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server</a:t>
              </a: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88" name="Group 34"/>
            <p:cNvGrpSpPr/>
            <p:nvPr/>
          </p:nvGrpSpPr>
          <p:grpSpPr bwMode="auto">
            <a:xfrm>
              <a:off x="9588190" y="931601"/>
              <a:ext cx="422275" cy="685800"/>
              <a:chOff x="4140" y="429"/>
              <a:chExt cx="1425" cy="2396"/>
            </a:xfrm>
          </p:grpSpPr>
          <p:sp>
            <p:nvSpPr>
              <p:cNvPr id="289" name="Freeform 35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0" name="Rectangle 36"/>
              <p:cNvSpPr>
                <a:spLocks noChangeArrowheads="1"/>
              </p:cNvSpPr>
              <p:nvPr/>
            </p:nvSpPr>
            <p:spPr bwMode="auto">
              <a:xfrm>
                <a:off x="4204" y="429"/>
                <a:ext cx="1050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91" name="Freeform 37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9" name="Freeform 38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00" name="Rectangle 39"/>
              <p:cNvSpPr>
                <a:spLocks noChangeArrowheads="1"/>
              </p:cNvSpPr>
              <p:nvPr/>
            </p:nvSpPr>
            <p:spPr bwMode="auto">
              <a:xfrm>
                <a:off x="4210" y="695"/>
                <a:ext cx="600" cy="4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501" name="Group 40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542" name="AutoShape 41"/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2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3" name="AutoShape 42"/>
                <p:cNvSpPr>
                  <a:spLocks noChangeArrowheads="1"/>
                </p:cNvSpPr>
                <p:nvPr/>
              </p:nvSpPr>
              <p:spPr bwMode="auto">
                <a:xfrm>
                  <a:off x="630" y="2583"/>
                  <a:ext cx="689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503" name="Rectangle 43"/>
              <p:cNvSpPr>
                <a:spLocks noChangeArrowheads="1"/>
              </p:cNvSpPr>
              <p:nvPr/>
            </p:nvSpPr>
            <p:spPr bwMode="auto">
              <a:xfrm>
                <a:off x="4226" y="1017"/>
                <a:ext cx="595" cy="50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504" name="Group 44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540" name="AutoShape 45"/>
                <p:cNvSpPr>
                  <a:spLocks noChangeArrowheads="1"/>
                </p:cNvSpPr>
                <p:nvPr/>
              </p:nvSpPr>
              <p:spPr bwMode="auto">
                <a:xfrm>
                  <a:off x="612" y="2569"/>
                  <a:ext cx="729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1" name="AutoShape 46"/>
                <p:cNvSpPr>
                  <a:spLocks noChangeArrowheads="1"/>
                </p:cNvSpPr>
                <p:nvPr/>
              </p:nvSpPr>
              <p:spPr bwMode="auto">
                <a:xfrm>
                  <a:off x="625" y="2586"/>
                  <a:ext cx="695" cy="10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505" name="Rectangle 47"/>
              <p:cNvSpPr>
                <a:spLocks noChangeArrowheads="1"/>
              </p:cNvSpPr>
              <p:nvPr/>
            </p:nvSpPr>
            <p:spPr bwMode="auto">
              <a:xfrm>
                <a:off x="4215" y="1355"/>
                <a:ext cx="600" cy="50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506" name="Rectangle 48"/>
              <p:cNvSpPr>
                <a:spLocks noChangeArrowheads="1"/>
              </p:cNvSpPr>
              <p:nvPr/>
            </p:nvSpPr>
            <p:spPr bwMode="auto">
              <a:xfrm>
                <a:off x="4226" y="1655"/>
                <a:ext cx="600" cy="50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507" name="Group 49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538" name="AutoShape 50"/>
                <p:cNvSpPr>
                  <a:spLocks noChangeArrowheads="1"/>
                </p:cNvSpPr>
                <p:nvPr/>
              </p:nvSpPr>
              <p:spPr bwMode="auto">
                <a:xfrm>
                  <a:off x="614" y="2568"/>
                  <a:ext cx="727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9" name="AutoShape 51"/>
                <p:cNvSpPr>
                  <a:spLocks noChangeArrowheads="1"/>
                </p:cNvSpPr>
                <p:nvPr/>
              </p:nvSpPr>
              <p:spPr bwMode="auto">
                <a:xfrm>
                  <a:off x="627" y="2583"/>
                  <a:ext cx="694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508" name="Freeform 52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09" name="Group 53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536" name="AutoShape 54"/>
                <p:cNvSpPr>
                  <a:spLocks noChangeArrowheads="1"/>
                </p:cNvSpPr>
                <p:nvPr/>
              </p:nvSpPr>
              <p:spPr bwMode="auto">
                <a:xfrm>
                  <a:off x="615" y="2568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7" name="AutoShape 55"/>
                <p:cNvSpPr>
                  <a:spLocks noChangeArrowheads="1"/>
                </p:cNvSpPr>
                <p:nvPr/>
              </p:nvSpPr>
              <p:spPr bwMode="auto">
                <a:xfrm>
                  <a:off x="629" y="2585"/>
                  <a:ext cx="687" cy="105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510" name="Rectangle 56"/>
              <p:cNvSpPr>
                <a:spLocks noChangeArrowheads="1"/>
              </p:cNvSpPr>
              <p:nvPr/>
            </p:nvSpPr>
            <p:spPr bwMode="auto">
              <a:xfrm>
                <a:off x="5249" y="429"/>
                <a:ext cx="70" cy="2291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518" name="Freeform 57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9" name="Freeform 58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0" name="Oval 59"/>
              <p:cNvSpPr>
                <a:spLocks noChangeArrowheads="1"/>
              </p:cNvSpPr>
              <p:nvPr/>
            </p:nvSpPr>
            <p:spPr bwMode="auto">
              <a:xfrm>
                <a:off x="5517" y="2609"/>
                <a:ext cx="48" cy="100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529" name="Freeform 60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0" name="AutoShape 61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200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531" name="AutoShape 62"/>
              <p:cNvSpPr>
                <a:spLocks noChangeArrowheads="1"/>
              </p:cNvSpPr>
              <p:nvPr/>
            </p:nvSpPr>
            <p:spPr bwMode="auto">
              <a:xfrm>
                <a:off x="4204" y="2709"/>
                <a:ext cx="1071" cy="8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532" name="Oval 63"/>
              <p:cNvSpPr>
                <a:spLocks noChangeArrowheads="1"/>
              </p:cNvSpPr>
              <p:nvPr/>
            </p:nvSpPr>
            <p:spPr bwMode="auto">
              <a:xfrm>
                <a:off x="4306" y="2381"/>
                <a:ext cx="161" cy="144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533" name="Oval 64"/>
              <p:cNvSpPr>
                <a:spLocks noChangeArrowheads="1"/>
              </p:cNvSpPr>
              <p:nvPr/>
            </p:nvSpPr>
            <p:spPr bwMode="auto">
              <a:xfrm>
                <a:off x="4488" y="2381"/>
                <a:ext cx="155" cy="14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534" name="Oval 65"/>
              <p:cNvSpPr>
                <a:spLocks noChangeArrowheads="1"/>
              </p:cNvSpPr>
              <p:nvPr/>
            </p:nvSpPr>
            <p:spPr bwMode="auto">
              <a:xfrm>
                <a:off x="4660" y="2381"/>
                <a:ext cx="161" cy="139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535" name="Rectangle 66"/>
              <p:cNvSpPr>
                <a:spLocks noChangeArrowheads="1"/>
              </p:cNvSpPr>
              <p:nvPr/>
            </p:nvSpPr>
            <p:spPr bwMode="auto">
              <a:xfrm>
                <a:off x="5061" y="1838"/>
                <a:ext cx="86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544" name="Group 67"/>
            <p:cNvGrpSpPr/>
            <p:nvPr/>
          </p:nvGrpSpPr>
          <p:grpSpPr bwMode="auto">
            <a:xfrm>
              <a:off x="6887853" y="976051"/>
              <a:ext cx="742950" cy="742950"/>
              <a:chOff x="-44" y="1473"/>
              <a:chExt cx="981" cy="1105"/>
            </a:xfrm>
          </p:grpSpPr>
          <p:pic>
            <p:nvPicPr>
              <p:cNvPr id="545" name="Picture 68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546" name="Freeform 69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5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4" grpId="0" animBg="1"/>
      <p:bldP spid="279" grpId="0"/>
      <p:bldP spid="282" grpId="0" animBg="1"/>
      <p:bldP spid="284" grpId="0" animBg="1"/>
      <p:bldP spid="28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51417" y="223762"/>
            <a:ext cx="10515600" cy="894622"/>
          </a:xfrm>
        </p:spPr>
        <p:txBody>
          <a:bodyPr>
            <a:normAutofit/>
          </a:bodyPr>
          <a:lstStyle/>
          <a:p>
            <a:r>
              <a:rPr lang="en-US" sz="4400" dirty="0">
                <a:ea typeface="MS PGothic" panose="020B0600070205080204" pitchFamily="34" charset="-128"/>
              </a:rPr>
              <a:t>HTTP/2</a:t>
            </a:r>
            <a:endParaRPr lang="en-US" sz="4400" dirty="0"/>
          </a:p>
        </p:txBody>
      </p:sp>
      <p:sp>
        <p:nvSpPr>
          <p:cNvPr id="272" name="Rectangle 3"/>
          <p:cNvSpPr txBox="1">
            <a:spLocks noChangeArrowheads="1"/>
          </p:cNvSpPr>
          <p:nvPr/>
        </p:nvSpPr>
        <p:spPr>
          <a:xfrm>
            <a:off x="572119" y="1236917"/>
            <a:ext cx="11117107" cy="503308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600" b="0" i="1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Key goal: 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decreased delay in multi-object HTTP requests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7" name="Rectangle 3"/>
          <p:cNvSpPr txBox="1">
            <a:spLocks noChangeArrowheads="1"/>
          </p:cNvSpPr>
          <p:nvPr/>
        </p:nvSpPr>
        <p:spPr>
          <a:xfrm>
            <a:off x="914400" y="2142059"/>
            <a:ext cx="10654118" cy="3930449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1" u="sng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HTTP1.1:</a:t>
            </a:r>
            <a:r>
              <a:rPr kumimoji="0" lang="en-US" altLang="en-US" sz="3200" b="0" i="0" u="sng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introduced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multiple, pipelined GETs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over single TCP connection</a:t>
            </a:r>
            <a:endParaRPr kumimoji="0" lang="en-US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server responds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in-order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(FCFS: first-come-first-served scheduling) to GET requests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with FCFS, small object may have to wait for transmission  (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head-of-line (HOL) blocking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) behind large object(s)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loss recovery (retransmitting lost TCP segments) stalls object transmission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51417" y="223762"/>
            <a:ext cx="10515600" cy="894622"/>
          </a:xfrm>
        </p:spPr>
        <p:txBody>
          <a:bodyPr>
            <a:normAutofit/>
          </a:bodyPr>
          <a:lstStyle/>
          <a:p>
            <a:r>
              <a:rPr lang="en-US" sz="4400" dirty="0">
                <a:ea typeface="MS PGothic" panose="020B0600070205080204" pitchFamily="34" charset="-128"/>
              </a:rPr>
              <a:t>HTTP/2</a:t>
            </a:r>
            <a:endParaRPr lang="en-US" sz="4400" dirty="0"/>
          </a:p>
        </p:txBody>
      </p:sp>
      <p:sp>
        <p:nvSpPr>
          <p:cNvPr id="56" name="Rectangle 3"/>
          <p:cNvSpPr txBox="1">
            <a:spLocks noChangeArrowheads="1"/>
          </p:cNvSpPr>
          <p:nvPr/>
        </p:nvSpPr>
        <p:spPr>
          <a:xfrm>
            <a:off x="901486" y="2150525"/>
            <a:ext cx="10458375" cy="4487272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1" u="sng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HTTP/2: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[RFC 7540, 2015]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increased flexibility at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server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in sending objects to client: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2813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methods, status codes, most header fields unchanged from HTTP 1.1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2813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transmission order of requested objects based on client-specified object priority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(not necessarily FCFS)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2813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push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unrequested objects to client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2813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divide objects into frames, schedule frames to mitigate HOL blocking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572119" y="1236917"/>
            <a:ext cx="11117107" cy="503308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600" b="0" i="1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Key goal: 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decreased delay in multi-object HTTP requests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sz="4400" dirty="0">
                <a:ea typeface="MS PGothic" panose="020B0600070205080204" pitchFamily="34" charset="-128"/>
              </a:rPr>
              <a:t>HTTP/2: mitigating HOL blocking</a:t>
            </a:r>
            <a:endParaRPr lang="en-US" sz="4400" dirty="0"/>
          </a:p>
        </p:txBody>
      </p:sp>
      <p:sp>
        <p:nvSpPr>
          <p:cNvPr id="272" name="Rectangle 3"/>
          <p:cNvSpPr txBox="1">
            <a:spLocks noChangeArrowheads="1"/>
          </p:cNvSpPr>
          <p:nvPr/>
        </p:nvSpPr>
        <p:spPr>
          <a:xfrm>
            <a:off x="798691" y="1274501"/>
            <a:ext cx="11117107" cy="503308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HTTP 1.1: client requests 1 large object (e.g., video file) and 3 smaller objects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" name="Text Box 5"/>
          <p:cNvSpPr txBox="1">
            <a:spLocks noChangeArrowheads="1"/>
          </p:cNvSpPr>
          <p:nvPr/>
        </p:nvSpPr>
        <p:spPr bwMode="auto">
          <a:xfrm>
            <a:off x="2900584" y="2902508"/>
            <a:ext cx="77787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client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" name="Text Box 6"/>
          <p:cNvSpPr txBox="1">
            <a:spLocks noChangeArrowheads="1"/>
          </p:cNvSpPr>
          <p:nvPr/>
        </p:nvSpPr>
        <p:spPr bwMode="auto">
          <a:xfrm>
            <a:off x="7029972" y="1892257"/>
            <a:ext cx="83695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server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13" name="Group 34"/>
          <p:cNvGrpSpPr/>
          <p:nvPr/>
        </p:nvGrpSpPr>
        <p:grpSpPr bwMode="auto">
          <a:xfrm>
            <a:off x="7234967" y="2262203"/>
            <a:ext cx="422275" cy="685800"/>
            <a:chOff x="4140" y="429"/>
            <a:chExt cx="1425" cy="2396"/>
          </a:xfrm>
        </p:grpSpPr>
        <p:sp>
          <p:nvSpPr>
            <p:cNvPr id="14" name="Freeform 35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36"/>
            <p:cNvSpPr>
              <a:spLocks noChangeArrowheads="1"/>
            </p:cNvSpPr>
            <p:nvPr/>
          </p:nvSpPr>
          <p:spPr bwMode="auto">
            <a:xfrm>
              <a:off x="4204" y="429"/>
              <a:ext cx="1050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" name="Freeform 37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Freeform 38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39"/>
            <p:cNvSpPr>
              <a:spLocks noChangeArrowheads="1"/>
            </p:cNvSpPr>
            <p:nvPr/>
          </p:nvSpPr>
          <p:spPr bwMode="auto">
            <a:xfrm>
              <a:off x="4210" y="695"/>
              <a:ext cx="600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9" name="Group 40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4" name="AutoShape 41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5" name="AutoShape 42"/>
              <p:cNvSpPr>
                <a:spLocks noChangeArrowheads="1"/>
              </p:cNvSpPr>
              <p:nvPr/>
            </p:nvSpPr>
            <p:spPr bwMode="auto">
              <a:xfrm>
                <a:off x="630" y="2583"/>
                <a:ext cx="689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0" name="Rectangle 43"/>
            <p:cNvSpPr>
              <a:spLocks noChangeArrowheads="1"/>
            </p:cNvSpPr>
            <p:nvPr/>
          </p:nvSpPr>
          <p:spPr bwMode="auto">
            <a:xfrm>
              <a:off x="4226" y="1017"/>
              <a:ext cx="595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1" name="Group 44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2" name="AutoShape 45"/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9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3" name="AutoShape 46"/>
              <p:cNvSpPr>
                <a:spLocks noChangeArrowheads="1"/>
              </p:cNvSpPr>
              <p:nvPr/>
            </p:nvSpPr>
            <p:spPr bwMode="auto">
              <a:xfrm>
                <a:off x="625" y="2586"/>
                <a:ext cx="695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2" name="Rectangle 47"/>
            <p:cNvSpPr>
              <a:spLocks noChangeArrowheads="1"/>
            </p:cNvSpPr>
            <p:nvPr/>
          </p:nvSpPr>
          <p:spPr bwMode="auto">
            <a:xfrm>
              <a:off x="4215" y="1355"/>
              <a:ext cx="600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3" name="Rectangle 48"/>
            <p:cNvSpPr>
              <a:spLocks noChangeArrowheads="1"/>
            </p:cNvSpPr>
            <p:nvPr/>
          </p:nvSpPr>
          <p:spPr bwMode="auto">
            <a:xfrm>
              <a:off x="4226" y="1655"/>
              <a:ext cx="600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4" name="Group 49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0" name="AutoShape 50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7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1" name="AutoShape 51"/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4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5" name="Freeform 52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6" name="Group 53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8" name="AutoShape 54"/>
              <p:cNvSpPr>
                <a:spLocks noChangeArrowheads="1"/>
              </p:cNvSpPr>
              <p:nvPr/>
            </p:nvSpPr>
            <p:spPr bwMode="auto">
              <a:xfrm>
                <a:off x="615" y="2568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9" name="AutoShape 55"/>
              <p:cNvSpPr>
                <a:spLocks noChangeArrowheads="1"/>
              </p:cNvSpPr>
              <p:nvPr/>
            </p:nvSpPr>
            <p:spPr bwMode="auto">
              <a:xfrm>
                <a:off x="629" y="2585"/>
                <a:ext cx="687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" name="Rectangle 56"/>
            <p:cNvSpPr>
              <a:spLocks noChangeArrowheads="1"/>
            </p:cNvSpPr>
            <p:nvPr/>
          </p:nvSpPr>
          <p:spPr bwMode="auto">
            <a:xfrm>
              <a:off x="5249" y="429"/>
              <a:ext cx="70" cy="2291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" name="Freeform 57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Freeform 58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Oval 59"/>
            <p:cNvSpPr>
              <a:spLocks noChangeArrowheads="1"/>
            </p:cNvSpPr>
            <p:nvPr/>
          </p:nvSpPr>
          <p:spPr bwMode="auto">
            <a:xfrm>
              <a:off x="5517" y="2609"/>
              <a:ext cx="48" cy="100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" name="Freeform 60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AutoShape 61"/>
            <p:cNvSpPr>
              <a:spLocks noChangeArrowheads="1"/>
            </p:cNvSpPr>
            <p:nvPr/>
          </p:nvSpPr>
          <p:spPr bwMode="auto">
            <a:xfrm>
              <a:off x="4140" y="2675"/>
              <a:ext cx="1200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" name="AutoShape 62"/>
            <p:cNvSpPr>
              <a:spLocks noChangeArrowheads="1"/>
            </p:cNvSpPr>
            <p:nvPr/>
          </p:nvSpPr>
          <p:spPr bwMode="auto">
            <a:xfrm>
              <a:off x="4204" y="2709"/>
              <a:ext cx="1071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" name="Oval 63"/>
            <p:cNvSpPr>
              <a:spLocks noChangeArrowheads="1"/>
            </p:cNvSpPr>
            <p:nvPr/>
          </p:nvSpPr>
          <p:spPr bwMode="auto">
            <a:xfrm>
              <a:off x="4306" y="2381"/>
              <a:ext cx="161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" name="Oval 64"/>
            <p:cNvSpPr>
              <a:spLocks noChangeArrowheads="1"/>
            </p:cNvSpPr>
            <p:nvPr/>
          </p:nvSpPr>
          <p:spPr bwMode="auto">
            <a:xfrm>
              <a:off x="4488" y="2381"/>
              <a:ext cx="155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6" name="Oval 65"/>
            <p:cNvSpPr>
              <a:spLocks noChangeArrowheads="1"/>
            </p:cNvSpPr>
            <p:nvPr/>
          </p:nvSpPr>
          <p:spPr bwMode="auto">
            <a:xfrm>
              <a:off x="4660" y="2381"/>
              <a:ext cx="161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" name="Rectangle 66"/>
            <p:cNvSpPr>
              <a:spLocks noChangeArrowheads="1"/>
            </p:cNvSpPr>
            <p:nvPr/>
          </p:nvSpPr>
          <p:spPr bwMode="auto">
            <a:xfrm>
              <a:off x="5061" y="1838"/>
              <a:ext cx="86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46" name="Group 67"/>
          <p:cNvGrpSpPr/>
          <p:nvPr/>
        </p:nvGrpSpPr>
        <p:grpSpPr bwMode="auto">
          <a:xfrm>
            <a:off x="2885332" y="2291964"/>
            <a:ext cx="742950" cy="742950"/>
            <a:chOff x="-44" y="1473"/>
            <a:chExt cx="981" cy="1105"/>
          </a:xfrm>
        </p:grpSpPr>
        <p:pic>
          <p:nvPicPr>
            <p:cNvPr id="47" name="Picture 68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8" name="Freeform 69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5" name="Straight Arrow Connector 4"/>
          <p:cNvCxnSpPr/>
          <p:nvPr/>
        </p:nvCxnSpPr>
        <p:spPr>
          <a:xfrm>
            <a:off x="3526536" y="2791484"/>
            <a:ext cx="3910012" cy="2607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093263" y="2667596"/>
            <a:ext cx="892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GET O</a:t>
            </a:r>
            <a:r>
              <a: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  <a:endParaRPr kumimoji="0" lang="en-US" sz="1600" b="0" i="0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291796" y="2596769"/>
            <a:ext cx="892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GET O</a:t>
            </a:r>
            <a:r>
              <a: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</a:t>
            </a:r>
            <a:endParaRPr kumimoji="0" lang="en-US" sz="1600" b="0" i="0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13773" y="2538104"/>
            <a:ext cx="892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GET O</a:t>
            </a:r>
            <a:r>
              <a: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</a:t>
            </a:r>
            <a:endParaRPr kumimoji="0" lang="en-US" sz="1600" b="0" i="0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721264" y="2473869"/>
            <a:ext cx="892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GET O</a:t>
            </a:r>
            <a:r>
              <a: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</a:t>
            </a:r>
            <a:endParaRPr kumimoji="0" lang="en-US" sz="1600" b="0" i="0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8620343" y="3108868"/>
            <a:ext cx="892098" cy="19713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8624001" y="5094824"/>
            <a:ext cx="892097" cy="1103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400914" y="3064264"/>
            <a:ext cx="4052925" cy="2231577"/>
            <a:chOff x="3400914" y="3064264"/>
            <a:chExt cx="4052925" cy="2231577"/>
          </a:xfrm>
        </p:grpSpPr>
        <p:cxnSp>
          <p:nvCxnSpPr>
            <p:cNvPr id="59" name="Straight Arrow Connector 58"/>
            <p:cNvCxnSpPr/>
            <p:nvPr/>
          </p:nvCxnSpPr>
          <p:spPr>
            <a:xfrm flipH="1">
              <a:off x="3400914" y="5022530"/>
              <a:ext cx="4052925" cy="27331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Freeform 48"/>
            <p:cNvSpPr/>
            <p:nvPr/>
          </p:nvSpPr>
          <p:spPr>
            <a:xfrm>
              <a:off x="3517643" y="3064264"/>
              <a:ext cx="3868169" cy="2226179"/>
            </a:xfrm>
            <a:custGeom>
              <a:avLst/>
              <a:gdLst>
                <a:gd name="connsiteX0" fmla="*/ 3896882 w 3926792"/>
                <a:gd name="connsiteY0" fmla="*/ 0 h 2226179"/>
                <a:gd name="connsiteX1" fmla="*/ 0 w 3926792"/>
                <a:gd name="connsiteY1" fmla="*/ 264919 h 2226179"/>
                <a:gd name="connsiteX2" fmla="*/ 29910 w 3926792"/>
                <a:gd name="connsiteY2" fmla="*/ 2226179 h 2226179"/>
                <a:gd name="connsiteX3" fmla="*/ 3926792 w 3926792"/>
                <a:gd name="connsiteY3" fmla="*/ 1961260 h 2226179"/>
                <a:gd name="connsiteX4" fmla="*/ 3896882 w 3926792"/>
                <a:gd name="connsiteY4" fmla="*/ 0 h 2226179"/>
                <a:gd name="connsiteX0-1" fmla="*/ 3896882 w 3909701"/>
                <a:gd name="connsiteY0-2" fmla="*/ 0 h 2226179"/>
                <a:gd name="connsiteX1-3" fmla="*/ 0 w 3909701"/>
                <a:gd name="connsiteY1-4" fmla="*/ 264919 h 2226179"/>
                <a:gd name="connsiteX2-5" fmla="*/ 29910 w 3909701"/>
                <a:gd name="connsiteY2-6" fmla="*/ 2226179 h 2226179"/>
                <a:gd name="connsiteX3-7" fmla="*/ 3909701 w 3909701"/>
                <a:gd name="connsiteY3-8" fmla="*/ 1969805 h 2226179"/>
                <a:gd name="connsiteX4-9" fmla="*/ 3896882 w 3909701"/>
                <a:gd name="connsiteY4-10" fmla="*/ 0 h 2226179"/>
                <a:gd name="connsiteX0-11" fmla="*/ 3896882 w 3896882"/>
                <a:gd name="connsiteY0-12" fmla="*/ 0 h 2226179"/>
                <a:gd name="connsiteX1-13" fmla="*/ 0 w 3896882"/>
                <a:gd name="connsiteY1-14" fmla="*/ 264919 h 2226179"/>
                <a:gd name="connsiteX2-15" fmla="*/ 29910 w 3896882"/>
                <a:gd name="connsiteY2-16" fmla="*/ 2226179 h 2226179"/>
                <a:gd name="connsiteX3-17" fmla="*/ 3892609 w 3896882"/>
                <a:gd name="connsiteY3-18" fmla="*/ 1974078 h 2226179"/>
                <a:gd name="connsiteX4-19" fmla="*/ 3896882 w 3896882"/>
                <a:gd name="connsiteY4-20" fmla="*/ 0 h 2226179"/>
                <a:gd name="connsiteX0-21" fmla="*/ 3871245 w 3871245"/>
                <a:gd name="connsiteY0-22" fmla="*/ 0 h 2226179"/>
                <a:gd name="connsiteX1-23" fmla="*/ 0 w 3871245"/>
                <a:gd name="connsiteY1-24" fmla="*/ 264919 h 2226179"/>
                <a:gd name="connsiteX2-25" fmla="*/ 4273 w 3871245"/>
                <a:gd name="connsiteY2-26" fmla="*/ 2226179 h 2226179"/>
                <a:gd name="connsiteX3-27" fmla="*/ 3866972 w 3871245"/>
                <a:gd name="connsiteY3-28" fmla="*/ 1974078 h 2226179"/>
                <a:gd name="connsiteX4-29" fmla="*/ 3871245 w 3871245"/>
                <a:gd name="connsiteY4-30" fmla="*/ 0 h 2226179"/>
                <a:gd name="connsiteX0-31" fmla="*/ 3867064 w 3867064"/>
                <a:gd name="connsiteY0-32" fmla="*/ 0 h 2226179"/>
                <a:gd name="connsiteX1-33" fmla="*/ 12911 w 3867064"/>
                <a:gd name="connsiteY1-34" fmla="*/ 269192 h 2226179"/>
                <a:gd name="connsiteX2-35" fmla="*/ 92 w 3867064"/>
                <a:gd name="connsiteY2-36" fmla="*/ 2226179 h 2226179"/>
                <a:gd name="connsiteX3-37" fmla="*/ 3862791 w 3867064"/>
                <a:gd name="connsiteY3-38" fmla="*/ 1974078 h 2226179"/>
                <a:gd name="connsiteX4-39" fmla="*/ 3867064 w 3867064"/>
                <a:gd name="connsiteY4-40" fmla="*/ 0 h 2226179"/>
                <a:gd name="connsiteX0-41" fmla="*/ 3867383 w 3867383"/>
                <a:gd name="connsiteY0-42" fmla="*/ 0 h 2226179"/>
                <a:gd name="connsiteX1-43" fmla="*/ 411 w 3867383"/>
                <a:gd name="connsiteY1-44" fmla="*/ 273465 h 2226179"/>
                <a:gd name="connsiteX2-45" fmla="*/ 411 w 3867383"/>
                <a:gd name="connsiteY2-46" fmla="*/ 2226179 h 2226179"/>
                <a:gd name="connsiteX3-47" fmla="*/ 3863110 w 3867383"/>
                <a:gd name="connsiteY3-48" fmla="*/ 1974078 h 2226179"/>
                <a:gd name="connsiteX4-49" fmla="*/ 3867383 w 3867383"/>
                <a:gd name="connsiteY4-50" fmla="*/ 0 h 2226179"/>
                <a:gd name="connsiteX0-51" fmla="*/ 3867383 w 3876052"/>
                <a:gd name="connsiteY0-52" fmla="*/ 0 h 2226179"/>
                <a:gd name="connsiteX1-53" fmla="*/ 411 w 3876052"/>
                <a:gd name="connsiteY1-54" fmla="*/ 273465 h 2226179"/>
                <a:gd name="connsiteX2-55" fmla="*/ 411 w 3876052"/>
                <a:gd name="connsiteY2-56" fmla="*/ 2226179 h 2226179"/>
                <a:gd name="connsiteX3-57" fmla="*/ 3875929 w 3876052"/>
                <a:gd name="connsiteY3-58" fmla="*/ 1956987 h 2226179"/>
                <a:gd name="connsiteX4-59" fmla="*/ 3867383 w 3876052"/>
                <a:gd name="connsiteY4-60" fmla="*/ 0 h 2226179"/>
                <a:gd name="connsiteX0-61" fmla="*/ 3867383 w 3871845"/>
                <a:gd name="connsiteY0-62" fmla="*/ 0 h 2226179"/>
                <a:gd name="connsiteX1-63" fmla="*/ 411 w 3871845"/>
                <a:gd name="connsiteY1-64" fmla="*/ 273465 h 2226179"/>
                <a:gd name="connsiteX2-65" fmla="*/ 411 w 3871845"/>
                <a:gd name="connsiteY2-66" fmla="*/ 2226179 h 2226179"/>
                <a:gd name="connsiteX3-67" fmla="*/ 3871656 w 3871845"/>
                <a:gd name="connsiteY3-68" fmla="*/ 1969806 h 2226179"/>
                <a:gd name="connsiteX4-69" fmla="*/ 3867383 w 3871845"/>
                <a:gd name="connsiteY4-70" fmla="*/ 0 h 2226179"/>
                <a:gd name="connsiteX0-71" fmla="*/ 3867383 w 3872034"/>
                <a:gd name="connsiteY0-72" fmla="*/ 0 h 2226179"/>
                <a:gd name="connsiteX1-73" fmla="*/ 411 w 3872034"/>
                <a:gd name="connsiteY1-74" fmla="*/ 273465 h 2226179"/>
                <a:gd name="connsiteX2-75" fmla="*/ 411 w 3872034"/>
                <a:gd name="connsiteY2-76" fmla="*/ 2226179 h 2226179"/>
                <a:gd name="connsiteX3-77" fmla="*/ 3871656 w 3872034"/>
                <a:gd name="connsiteY3-78" fmla="*/ 1969806 h 2226179"/>
                <a:gd name="connsiteX4-79" fmla="*/ 3867383 w 3872034"/>
                <a:gd name="connsiteY4-80" fmla="*/ 0 h 2226179"/>
                <a:gd name="connsiteX0-81" fmla="*/ 3867383 w 3868169"/>
                <a:gd name="connsiteY0-82" fmla="*/ 0 h 2226179"/>
                <a:gd name="connsiteX1-83" fmla="*/ 411 w 3868169"/>
                <a:gd name="connsiteY1-84" fmla="*/ 273465 h 2226179"/>
                <a:gd name="connsiteX2-85" fmla="*/ 411 w 3868169"/>
                <a:gd name="connsiteY2-86" fmla="*/ 2226179 h 2226179"/>
                <a:gd name="connsiteX3-87" fmla="*/ 3863110 w 3868169"/>
                <a:gd name="connsiteY3-88" fmla="*/ 1969806 h 2226179"/>
                <a:gd name="connsiteX4-89" fmla="*/ 3867383 w 3868169"/>
                <a:gd name="connsiteY4-90" fmla="*/ 0 h 222617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3868169" h="2226179">
                  <a:moveTo>
                    <a:pt x="3867383" y="0"/>
                  </a:moveTo>
                  <a:lnTo>
                    <a:pt x="411" y="273465"/>
                  </a:lnTo>
                  <a:cubicBezTo>
                    <a:pt x="1835" y="927218"/>
                    <a:pt x="-1013" y="1572426"/>
                    <a:pt x="411" y="2226179"/>
                  </a:cubicBezTo>
                  <a:lnTo>
                    <a:pt x="3863110" y="1969806"/>
                  </a:lnTo>
                  <a:cubicBezTo>
                    <a:pt x="3864534" y="1311780"/>
                    <a:pt x="3870232" y="615297"/>
                    <a:pt x="3867383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389679" y="5054301"/>
            <a:ext cx="4064160" cy="386589"/>
            <a:chOff x="3389679" y="5054301"/>
            <a:chExt cx="4064160" cy="386589"/>
          </a:xfrm>
        </p:grpSpPr>
        <p:cxnSp>
          <p:nvCxnSpPr>
            <p:cNvPr id="60" name="Straight Arrow Connector 59"/>
            <p:cNvCxnSpPr/>
            <p:nvPr/>
          </p:nvCxnSpPr>
          <p:spPr>
            <a:xfrm flipH="1">
              <a:off x="3389679" y="5161562"/>
              <a:ext cx="4064160" cy="27932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Freeform 66"/>
            <p:cNvSpPr/>
            <p:nvPr/>
          </p:nvSpPr>
          <p:spPr>
            <a:xfrm>
              <a:off x="3519116" y="5054301"/>
              <a:ext cx="3875928" cy="375356"/>
            </a:xfrm>
            <a:custGeom>
              <a:avLst/>
              <a:gdLst>
                <a:gd name="connsiteX0" fmla="*/ 3896882 w 3926792"/>
                <a:gd name="connsiteY0" fmla="*/ 0 h 2226179"/>
                <a:gd name="connsiteX1" fmla="*/ 0 w 3926792"/>
                <a:gd name="connsiteY1" fmla="*/ 264919 h 2226179"/>
                <a:gd name="connsiteX2" fmla="*/ 29910 w 3926792"/>
                <a:gd name="connsiteY2" fmla="*/ 2226179 h 2226179"/>
                <a:gd name="connsiteX3" fmla="*/ 3926792 w 3926792"/>
                <a:gd name="connsiteY3" fmla="*/ 1961260 h 2226179"/>
                <a:gd name="connsiteX4" fmla="*/ 3896882 w 3926792"/>
                <a:gd name="connsiteY4" fmla="*/ 0 h 2226179"/>
                <a:gd name="connsiteX0-1" fmla="*/ 3896882 w 3909701"/>
                <a:gd name="connsiteY0-2" fmla="*/ 0 h 2226179"/>
                <a:gd name="connsiteX1-3" fmla="*/ 0 w 3909701"/>
                <a:gd name="connsiteY1-4" fmla="*/ 264919 h 2226179"/>
                <a:gd name="connsiteX2-5" fmla="*/ 29910 w 3909701"/>
                <a:gd name="connsiteY2-6" fmla="*/ 2226179 h 2226179"/>
                <a:gd name="connsiteX3-7" fmla="*/ 3909701 w 3909701"/>
                <a:gd name="connsiteY3-8" fmla="*/ 1969805 h 2226179"/>
                <a:gd name="connsiteX4-9" fmla="*/ 3896882 w 3909701"/>
                <a:gd name="connsiteY4-10" fmla="*/ 0 h 2226179"/>
                <a:gd name="connsiteX0-11" fmla="*/ 3896882 w 3896882"/>
                <a:gd name="connsiteY0-12" fmla="*/ 0 h 2226179"/>
                <a:gd name="connsiteX1-13" fmla="*/ 0 w 3896882"/>
                <a:gd name="connsiteY1-14" fmla="*/ 264919 h 2226179"/>
                <a:gd name="connsiteX2-15" fmla="*/ 29910 w 3896882"/>
                <a:gd name="connsiteY2-16" fmla="*/ 2226179 h 2226179"/>
                <a:gd name="connsiteX3-17" fmla="*/ 3892609 w 3896882"/>
                <a:gd name="connsiteY3-18" fmla="*/ 1974078 h 2226179"/>
                <a:gd name="connsiteX4-19" fmla="*/ 3896882 w 3896882"/>
                <a:gd name="connsiteY4-20" fmla="*/ 0 h 2226179"/>
                <a:gd name="connsiteX0-21" fmla="*/ 3871245 w 3871245"/>
                <a:gd name="connsiteY0-22" fmla="*/ 0 h 2226179"/>
                <a:gd name="connsiteX1-23" fmla="*/ 0 w 3871245"/>
                <a:gd name="connsiteY1-24" fmla="*/ 264919 h 2226179"/>
                <a:gd name="connsiteX2-25" fmla="*/ 4273 w 3871245"/>
                <a:gd name="connsiteY2-26" fmla="*/ 2226179 h 2226179"/>
                <a:gd name="connsiteX3-27" fmla="*/ 3866972 w 3871245"/>
                <a:gd name="connsiteY3-28" fmla="*/ 1974078 h 2226179"/>
                <a:gd name="connsiteX4-29" fmla="*/ 3871245 w 3871245"/>
                <a:gd name="connsiteY4-30" fmla="*/ 0 h 2226179"/>
                <a:gd name="connsiteX0-31" fmla="*/ 3867064 w 3867064"/>
                <a:gd name="connsiteY0-32" fmla="*/ 0 h 2226179"/>
                <a:gd name="connsiteX1-33" fmla="*/ 12911 w 3867064"/>
                <a:gd name="connsiteY1-34" fmla="*/ 269192 h 2226179"/>
                <a:gd name="connsiteX2-35" fmla="*/ 92 w 3867064"/>
                <a:gd name="connsiteY2-36" fmla="*/ 2226179 h 2226179"/>
                <a:gd name="connsiteX3-37" fmla="*/ 3862791 w 3867064"/>
                <a:gd name="connsiteY3-38" fmla="*/ 1974078 h 2226179"/>
                <a:gd name="connsiteX4-39" fmla="*/ 3867064 w 3867064"/>
                <a:gd name="connsiteY4-40" fmla="*/ 0 h 2226179"/>
                <a:gd name="connsiteX0-41" fmla="*/ 3867383 w 3867383"/>
                <a:gd name="connsiteY0-42" fmla="*/ 0 h 2226179"/>
                <a:gd name="connsiteX1-43" fmla="*/ 411 w 3867383"/>
                <a:gd name="connsiteY1-44" fmla="*/ 273465 h 2226179"/>
                <a:gd name="connsiteX2-45" fmla="*/ 411 w 3867383"/>
                <a:gd name="connsiteY2-46" fmla="*/ 2226179 h 2226179"/>
                <a:gd name="connsiteX3-47" fmla="*/ 3863110 w 3867383"/>
                <a:gd name="connsiteY3-48" fmla="*/ 1974078 h 2226179"/>
                <a:gd name="connsiteX4-49" fmla="*/ 3867383 w 3867383"/>
                <a:gd name="connsiteY4-50" fmla="*/ 0 h 2226179"/>
                <a:gd name="connsiteX0-51" fmla="*/ 3892661 w 3892661"/>
                <a:gd name="connsiteY0-52" fmla="*/ 0 h 6403180"/>
                <a:gd name="connsiteX1-53" fmla="*/ 25689 w 3892661"/>
                <a:gd name="connsiteY1-54" fmla="*/ 273465 h 6403180"/>
                <a:gd name="connsiteX2-55" fmla="*/ 51 w 3892661"/>
                <a:gd name="connsiteY2-56" fmla="*/ 6403180 h 6403180"/>
                <a:gd name="connsiteX3-57" fmla="*/ 3888388 w 3892661"/>
                <a:gd name="connsiteY3-58" fmla="*/ 1974078 h 6403180"/>
                <a:gd name="connsiteX4-59" fmla="*/ 3892661 w 3892661"/>
                <a:gd name="connsiteY4-60" fmla="*/ 0 h 6403180"/>
                <a:gd name="connsiteX0-61" fmla="*/ 3896882 w 3896882"/>
                <a:gd name="connsiteY0-62" fmla="*/ 0 h 6403180"/>
                <a:gd name="connsiteX1-63" fmla="*/ 0 w 3896882"/>
                <a:gd name="connsiteY1-64" fmla="*/ 4599655 h 6403180"/>
                <a:gd name="connsiteX2-65" fmla="*/ 4272 w 3896882"/>
                <a:gd name="connsiteY2-66" fmla="*/ 6403180 h 6403180"/>
                <a:gd name="connsiteX3-67" fmla="*/ 3892609 w 3896882"/>
                <a:gd name="connsiteY3-68" fmla="*/ 1974078 h 6403180"/>
                <a:gd name="connsiteX4-69" fmla="*/ 3896882 w 3896882"/>
                <a:gd name="connsiteY4-70" fmla="*/ 0 h 6403180"/>
                <a:gd name="connsiteX0-71" fmla="*/ 3893021 w 3893021"/>
                <a:gd name="connsiteY0-72" fmla="*/ 0 h 6403180"/>
                <a:gd name="connsiteX1-73" fmla="*/ 412 w 3893021"/>
                <a:gd name="connsiteY1-74" fmla="*/ 4152108 h 6403180"/>
                <a:gd name="connsiteX2-75" fmla="*/ 411 w 3893021"/>
                <a:gd name="connsiteY2-76" fmla="*/ 6403180 h 6403180"/>
                <a:gd name="connsiteX3-77" fmla="*/ 3888748 w 3893021"/>
                <a:gd name="connsiteY3-78" fmla="*/ 1974078 h 6403180"/>
                <a:gd name="connsiteX4-79" fmla="*/ 3893021 w 3893021"/>
                <a:gd name="connsiteY4-80" fmla="*/ 0 h 6403180"/>
                <a:gd name="connsiteX0-81" fmla="*/ 3892651 w 3892651"/>
                <a:gd name="connsiteY0-82" fmla="*/ 0 h 6403180"/>
                <a:gd name="connsiteX1-83" fmla="*/ 34226 w 3892651"/>
                <a:gd name="connsiteY1-84" fmla="*/ 4375864 h 6403180"/>
                <a:gd name="connsiteX2-85" fmla="*/ 41 w 3892651"/>
                <a:gd name="connsiteY2-86" fmla="*/ 6403180 h 6403180"/>
                <a:gd name="connsiteX3-87" fmla="*/ 3888378 w 3892651"/>
                <a:gd name="connsiteY3-88" fmla="*/ 1974078 h 6403180"/>
                <a:gd name="connsiteX4-89" fmla="*/ 3892651 w 3892651"/>
                <a:gd name="connsiteY4-90" fmla="*/ 0 h 6403180"/>
                <a:gd name="connsiteX0-91" fmla="*/ 3875591 w 3875591"/>
                <a:gd name="connsiteY0-92" fmla="*/ 0 h 6552362"/>
                <a:gd name="connsiteX1-93" fmla="*/ 17166 w 3875591"/>
                <a:gd name="connsiteY1-94" fmla="*/ 4375864 h 6552362"/>
                <a:gd name="connsiteX2-95" fmla="*/ 73 w 3875591"/>
                <a:gd name="connsiteY2-96" fmla="*/ 6552362 h 6552362"/>
                <a:gd name="connsiteX3-97" fmla="*/ 3871318 w 3875591"/>
                <a:gd name="connsiteY3-98" fmla="*/ 1974078 h 6552362"/>
                <a:gd name="connsiteX4-99" fmla="*/ 3875591 w 3875591"/>
                <a:gd name="connsiteY4-100" fmla="*/ 0 h 6552362"/>
                <a:gd name="connsiteX0-101" fmla="*/ 3875928 w 3875928"/>
                <a:gd name="connsiteY0-102" fmla="*/ 0 h 6552362"/>
                <a:gd name="connsiteX1-103" fmla="*/ 412 w 3875928"/>
                <a:gd name="connsiteY1-104" fmla="*/ 4599620 h 6552362"/>
                <a:gd name="connsiteX2-105" fmla="*/ 410 w 3875928"/>
                <a:gd name="connsiteY2-106" fmla="*/ 6552362 h 6552362"/>
                <a:gd name="connsiteX3-107" fmla="*/ 3871655 w 3875928"/>
                <a:gd name="connsiteY3-108" fmla="*/ 1974078 h 6552362"/>
                <a:gd name="connsiteX4-109" fmla="*/ 3875928 w 3875928"/>
                <a:gd name="connsiteY4-110" fmla="*/ 0 h 65523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3875928" h="6552362">
                  <a:moveTo>
                    <a:pt x="3875928" y="0"/>
                  </a:moveTo>
                  <a:lnTo>
                    <a:pt x="412" y="4599620"/>
                  </a:lnTo>
                  <a:cubicBezTo>
                    <a:pt x="1836" y="5253373"/>
                    <a:pt x="-1014" y="5898609"/>
                    <a:pt x="410" y="6552362"/>
                  </a:cubicBezTo>
                  <a:lnTo>
                    <a:pt x="3871655" y="1974078"/>
                  </a:lnTo>
                  <a:cubicBezTo>
                    <a:pt x="3873079" y="1316052"/>
                    <a:pt x="3874504" y="658026"/>
                    <a:pt x="38759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3401181" y="5445216"/>
            <a:ext cx="4028803" cy="375356"/>
            <a:chOff x="3401181" y="5445216"/>
            <a:chExt cx="4028803" cy="375356"/>
          </a:xfrm>
        </p:grpSpPr>
        <p:cxnSp>
          <p:nvCxnSpPr>
            <p:cNvPr id="62" name="Straight Arrow Connector 61"/>
            <p:cNvCxnSpPr/>
            <p:nvPr/>
          </p:nvCxnSpPr>
          <p:spPr>
            <a:xfrm flipH="1">
              <a:off x="3401181" y="5534648"/>
              <a:ext cx="4028803" cy="26998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Freeform 69"/>
            <p:cNvSpPr/>
            <p:nvPr/>
          </p:nvSpPr>
          <p:spPr>
            <a:xfrm>
              <a:off x="3504762" y="5445216"/>
              <a:ext cx="3875928" cy="375356"/>
            </a:xfrm>
            <a:custGeom>
              <a:avLst/>
              <a:gdLst>
                <a:gd name="connsiteX0" fmla="*/ 3896882 w 3926792"/>
                <a:gd name="connsiteY0" fmla="*/ 0 h 2226179"/>
                <a:gd name="connsiteX1" fmla="*/ 0 w 3926792"/>
                <a:gd name="connsiteY1" fmla="*/ 264919 h 2226179"/>
                <a:gd name="connsiteX2" fmla="*/ 29910 w 3926792"/>
                <a:gd name="connsiteY2" fmla="*/ 2226179 h 2226179"/>
                <a:gd name="connsiteX3" fmla="*/ 3926792 w 3926792"/>
                <a:gd name="connsiteY3" fmla="*/ 1961260 h 2226179"/>
                <a:gd name="connsiteX4" fmla="*/ 3896882 w 3926792"/>
                <a:gd name="connsiteY4" fmla="*/ 0 h 2226179"/>
                <a:gd name="connsiteX0-1" fmla="*/ 3896882 w 3909701"/>
                <a:gd name="connsiteY0-2" fmla="*/ 0 h 2226179"/>
                <a:gd name="connsiteX1-3" fmla="*/ 0 w 3909701"/>
                <a:gd name="connsiteY1-4" fmla="*/ 264919 h 2226179"/>
                <a:gd name="connsiteX2-5" fmla="*/ 29910 w 3909701"/>
                <a:gd name="connsiteY2-6" fmla="*/ 2226179 h 2226179"/>
                <a:gd name="connsiteX3-7" fmla="*/ 3909701 w 3909701"/>
                <a:gd name="connsiteY3-8" fmla="*/ 1969805 h 2226179"/>
                <a:gd name="connsiteX4-9" fmla="*/ 3896882 w 3909701"/>
                <a:gd name="connsiteY4-10" fmla="*/ 0 h 2226179"/>
                <a:gd name="connsiteX0-11" fmla="*/ 3896882 w 3896882"/>
                <a:gd name="connsiteY0-12" fmla="*/ 0 h 2226179"/>
                <a:gd name="connsiteX1-13" fmla="*/ 0 w 3896882"/>
                <a:gd name="connsiteY1-14" fmla="*/ 264919 h 2226179"/>
                <a:gd name="connsiteX2-15" fmla="*/ 29910 w 3896882"/>
                <a:gd name="connsiteY2-16" fmla="*/ 2226179 h 2226179"/>
                <a:gd name="connsiteX3-17" fmla="*/ 3892609 w 3896882"/>
                <a:gd name="connsiteY3-18" fmla="*/ 1974078 h 2226179"/>
                <a:gd name="connsiteX4-19" fmla="*/ 3896882 w 3896882"/>
                <a:gd name="connsiteY4-20" fmla="*/ 0 h 2226179"/>
                <a:gd name="connsiteX0-21" fmla="*/ 3871245 w 3871245"/>
                <a:gd name="connsiteY0-22" fmla="*/ 0 h 2226179"/>
                <a:gd name="connsiteX1-23" fmla="*/ 0 w 3871245"/>
                <a:gd name="connsiteY1-24" fmla="*/ 264919 h 2226179"/>
                <a:gd name="connsiteX2-25" fmla="*/ 4273 w 3871245"/>
                <a:gd name="connsiteY2-26" fmla="*/ 2226179 h 2226179"/>
                <a:gd name="connsiteX3-27" fmla="*/ 3866972 w 3871245"/>
                <a:gd name="connsiteY3-28" fmla="*/ 1974078 h 2226179"/>
                <a:gd name="connsiteX4-29" fmla="*/ 3871245 w 3871245"/>
                <a:gd name="connsiteY4-30" fmla="*/ 0 h 2226179"/>
                <a:gd name="connsiteX0-31" fmla="*/ 3867064 w 3867064"/>
                <a:gd name="connsiteY0-32" fmla="*/ 0 h 2226179"/>
                <a:gd name="connsiteX1-33" fmla="*/ 12911 w 3867064"/>
                <a:gd name="connsiteY1-34" fmla="*/ 269192 h 2226179"/>
                <a:gd name="connsiteX2-35" fmla="*/ 92 w 3867064"/>
                <a:gd name="connsiteY2-36" fmla="*/ 2226179 h 2226179"/>
                <a:gd name="connsiteX3-37" fmla="*/ 3862791 w 3867064"/>
                <a:gd name="connsiteY3-38" fmla="*/ 1974078 h 2226179"/>
                <a:gd name="connsiteX4-39" fmla="*/ 3867064 w 3867064"/>
                <a:gd name="connsiteY4-40" fmla="*/ 0 h 2226179"/>
                <a:gd name="connsiteX0-41" fmla="*/ 3867383 w 3867383"/>
                <a:gd name="connsiteY0-42" fmla="*/ 0 h 2226179"/>
                <a:gd name="connsiteX1-43" fmla="*/ 411 w 3867383"/>
                <a:gd name="connsiteY1-44" fmla="*/ 273465 h 2226179"/>
                <a:gd name="connsiteX2-45" fmla="*/ 411 w 3867383"/>
                <a:gd name="connsiteY2-46" fmla="*/ 2226179 h 2226179"/>
                <a:gd name="connsiteX3-47" fmla="*/ 3863110 w 3867383"/>
                <a:gd name="connsiteY3-48" fmla="*/ 1974078 h 2226179"/>
                <a:gd name="connsiteX4-49" fmla="*/ 3867383 w 3867383"/>
                <a:gd name="connsiteY4-50" fmla="*/ 0 h 2226179"/>
                <a:gd name="connsiteX0-51" fmla="*/ 3892661 w 3892661"/>
                <a:gd name="connsiteY0-52" fmla="*/ 0 h 6403180"/>
                <a:gd name="connsiteX1-53" fmla="*/ 25689 w 3892661"/>
                <a:gd name="connsiteY1-54" fmla="*/ 273465 h 6403180"/>
                <a:gd name="connsiteX2-55" fmla="*/ 51 w 3892661"/>
                <a:gd name="connsiteY2-56" fmla="*/ 6403180 h 6403180"/>
                <a:gd name="connsiteX3-57" fmla="*/ 3888388 w 3892661"/>
                <a:gd name="connsiteY3-58" fmla="*/ 1974078 h 6403180"/>
                <a:gd name="connsiteX4-59" fmla="*/ 3892661 w 3892661"/>
                <a:gd name="connsiteY4-60" fmla="*/ 0 h 6403180"/>
                <a:gd name="connsiteX0-61" fmla="*/ 3896882 w 3896882"/>
                <a:gd name="connsiteY0-62" fmla="*/ 0 h 6403180"/>
                <a:gd name="connsiteX1-63" fmla="*/ 0 w 3896882"/>
                <a:gd name="connsiteY1-64" fmla="*/ 4599655 h 6403180"/>
                <a:gd name="connsiteX2-65" fmla="*/ 4272 w 3896882"/>
                <a:gd name="connsiteY2-66" fmla="*/ 6403180 h 6403180"/>
                <a:gd name="connsiteX3-67" fmla="*/ 3892609 w 3896882"/>
                <a:gd name="connsiteY3-68" fmla="*/ 1974078 h 6403180"/>
                <a:gd name="connsiteX4-69" fmla="*/ 3896882 w 3896882"/>
                <a:gd name="connsiteY4-70" fmla="*/ 0 h 6403180"/>
                <a:gd name="connsiteX0-71" fmla="*/ 3893021 w 3893021"/>
                <a:gd name="connsiteY0-72" fmla="*/ 0 h 6403180"/>
                <a:gd name="connsiteX1-73" fmla="*/ 412 w 3893021"/>
                <a:gd name="connsiteY1-74" fmla="*/ 4152108 h 6403180"/>
                <a:gd name="connsiteX2-75" fmla="*/ 411 w 3893021"/>
                <a:gd name="connsiteY2-76" fmla="*/ 6403180 h 6403180"/>
                <a:gd name="connsiteX3-77" fmla="*/ 3888748 w 3893021"/>
                <a:gd name="connsiteY3-78" fmla="*/ 1974078 h 6403180"/>
                <a:gd name="connsiteX4-79" fmla="*/ 3893021 w 3893021"/>
                <a:gd name="connsiteY4-80" fmla="*/ 0 h 6403180"/>
                <a:gd name="connsiteX0-81" fmla="*/ 3892651 w 3892651"/>
                <a:gd name="connsiteY0-82" fmla="*/ 0 h 6403180"/>
                <a:gd name="connsiteX1-83" fmla="*/ 34226 w 3892651"/>
                <a:gd name="connsiteY1-84" fmla="*/ 4375864 h 6403180"/>
                <a:gd name="connsiteX2-85" fmla="*/ 41 w 3892651"/>
                <a:gd name="connsiteY2-86" fmla="*/ 6403180 h 6403180"/>
                <a:gd name="connsiteX3-87" fmla="*/ 3888378 w 3892651"/>
                <a:gd name="connsiteY3-88" fmla="*/ 1974078 h 6403180"/>
                <a:gd name="connsiteX4-89" fmla="*/ 3892651 w 3892651"/>
                <a:gd name="connsiteY4-90" fmla="*/ 0 h 6403180"/>
                <a:gd name="connsiteX0-91" fmla="*/ 3875591 w 3875591"/>
                <a:gd name="connsiteY0-92" fmla="*/ 0 h 6552362"/>
                <a:gd name="connsiteX1-93" fmla="*/ 17166 w 3875591"/>
                <a:gd name="connsiteY1-94" fmla="*/ 4375864 h 6552362"/>
                <a:gd name="connsiteX2-95" fmla="*/ 73 w 3875591"/>
                <a:gd name="connsiteY2-96" fmla="*/ 6552362 h 6552362"/>
                <a:gd name="connsiteX3-97" fmla="*/ 3871318 w 3875591"/>
                <a:gd name="connsiteY3-98" fmla="*/ 1974078 h 6552362"/>
                <a:gd name="connsiteX4-99" fmla="*/ 3875591 w 3875591"/>
                <a:gd name="connsiteY4-100" fmla="*/ 0 h 6552362"/>
                <a:gd name="connsiteX0-101" fmla="*/ 3875928 w 3875928"/>
                <a:gd name="connsiteY0-102" fmla="*/ 0 h 6552362"/>
                <a:gd name="connsiteX1-103" fmla="*/ 412 w 3875928"/>
                <a:gd name="connsiteY1-104" fmla="*/ 4599620 h 6552362"/>
                <a:gd name="connsiteX2-105" fmla="*/ 410 w 3875928"/>
                <a:gd name="connsiteY2-106" fmla="*/ 6552362 h 6552362"/>
                <a:gd name="connsiteX3-107" fmla="*/ 3871655 w 3875928"/>
                <a:gd name="connsiteY3-108" fmla="*/ 1974078 h 6552362"/>
                <a:gd name="connsiteX4-109" fmla="*/ 3875928 w 3875928"/>
                <a:gd name="connsiteY4-110" fmla="*/ 0 h 65523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3875928" h="6552362">
                  <a:moveTo>
                    <a:pt x="3875928" y="0"/>
                  </a:moveTo>
                  <a:lnTo>
                    <a:pt x="412" y="4599620"/>
                  </a:lnTo>
                  <a:cubicBezTo>
                    <a:pt x="1836" y="5253373"/>
                    <a:pt x="-1014" y="5898609"/>
                    <a:pt x="410" y="6552362"/>
                  </a:cubicBezTo>
                  <a:lnTo>
                    <a:pt x="3871655" y="1974078"/>
                  </a:lnTo>
                  <a:cubicBezTo>
                    <a:pt x="3873079" y="1316052"/>
                    <a:pt x="3874504" y="658026"/>
                    <a:pt x="3875928" y="0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750742" y="5112121"/>
            <a:ext cx="1641327" cy="338554"/>
            <a:chOff x="1750742" y="5112121"/>
            <a:chExt cx="1641327" cy="338554"/>
          </a:xfrm>
        </p:grpSpPr>
        <p:cxnSp>
          <p:nvCxnSpPr>
            <p:cNvPr id="80" name="Straight Arrow Connector 79"/>
            <p:cNvCxnSpPr/>
            <p:nvPr/>
          </p:nvCxnSpPr>
          <p:spPr>
            <a:xfrm flipH="1">
              <a:off x="1750742" y="5290443"/>
              <a:ext cx="164132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Group 90"/>
            <p:cNvGrpSpPr/>
            <p:nvPr/>
          </p:nvGrpSpPr>
          <p:grpSpPr>
            <a:xfrm>
              <a:off x="2136070" y="5112121"/>
              <a:ext cx="459104" cy="338554"/>
              <a:chOff x="2709565" y="5090498"/>
              <a:chExt cx="459104" cy="338554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2785241" y="5146384"/>
                <a:ext cx="252731" cy="2274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" name="TextBox 84"/>
              <p:cNvSpPr txBox="1"/>
              <p:nvPr/>
            </p:nvSpPr>
            <p:spPr>
              <a:xfrm>
                <a:off x="2709565" y="5090498"/>
                <a:ext cx="45910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O</a:t>
                </a:r>
                <a:r>
                  <a:rPr kumimoji="0" lang="en-US" sz="1600" b="0" i="0" u="none" strike="noStrike" kern="1200" cap="none" spc="0" normalizeH="0" baseline="-25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1</a:t>
                </a:r>
                <a:endParaRPr kumimoji="0" 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94" name="Rectangle 93"/>
          <p:cNvSpPr/>
          <p:nvPr/>
        </p:nvSpPr>
        <p:spPr>
          <a:xfrm>
            <a:off x="2453226" y="5330278"/>
            <a:ext cx="252731" cy="2274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750742" y="5274392"/>
            <a:ext cx="1641172" cy="338554"/>
            <a:chOff x="1750742" y="5274392"/>
            <a:chExt cx="1641172" cy="338554"/>
          </a:xfrm>
        </p:grpSpPr>
        <p:cxnSp>
          <p:nvCxnSpPr>
            <p:cNvPr id="82" name="Straight Arrow Connector 81"/>
            <p:cNvCxnSpPr/>
            <p:nvPr/>
          </p:nvCxnSpPr>
          <p:spPr>
            <a:xfrm flipH="1">
              <a:off x="1750742" y="5442843"/>
              <a:ext cx="164117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/>
            <p:cNvSpPr txBox="1"/>
            <p:nvPr/>
          </p:nvSpPr>
          <p:spPr>
            <a:xfrm>
              <a:off x="2384556" y="5274392"/>
              <a:ext cx="4591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</a:t>
              </a:r>
              <a:r>
                <a:rPr kumimoji="0" 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</a:t>
              </a:r>
              <a:endPara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750742" y="5500058"/>
            <a:ext cx="1644347" cy="338554"/>
            <a:chOff x="1750742" y="5500058"/>
            <a:chExt cx="1644347" cy="338554"/>
          </a:xfrm>
        </p:grpSpPr>
        <p:cxnSp>
          <p:nvCxnSpPr>
            <p:cNvPr id="83" name="Straight Arrow Connector 82"/>
            <p:cNvCxnSpPr/>
            <p:nvPr/>
          </p:nvCxnSpPr>
          <p:spPr>
            <a:xfrm flipH="1">
              <a:off x="1750742" y="5670973"/>
              <a:ext cx="164434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TextBox 95"/>
            <p:cNvSpPr txBox="1"/>
            <p:nvPr/>
          </p:nvSpPr>
          <p:spPr>
            <a:xfrm>
              <a:off x="2578111" y="5500058"/>
              <a:ext cx="4591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</a:t>
              </a:r>
              <a:r>
                <a:rPr kumimoji="0" 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endPara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1750742" y="5634943"/>
            <a:ext cx="1641326" cy="338554"/>
            <a:chOff x="1750742" y="5634943"/>
            <a:chExt cx="1641326" cy="338554"/>
          </a:xfrm>
        </p:grpSpPr>
        <p:cxnSp>
          <p:nvCxnSpPr>
            <p:cNvPr id="84" name="Straight Arrow Connector 83"/>
            <p:cNvCxnSpPr/>
            <p:nvPr/>
          </p:nvCxnSpPr>
          <p:spPr>
            <a:xfrm flipH="1">
              <a:off x="1750742" y="5804632"/>
              <a:ext cx="164132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/>
            <p:cNvSpPr txBox="1"/>
            <p:nvPr/>
          </p:nvSpPr>
          <p:spPr>
            <a:xfrm>
              <a:off x="2779553" y="5634943"/>
              <a:ext cx="4591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</a:t>
              </a:r>
              <a:r>
                <a:rPr kumimoji="0" 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  <a:endPara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98" name="Rectangle 97"/>
          <p:cNvSpPr/>
          <p:nvPr/>
        </p:nvSpPr>
        <p:spPr>
          <a:xfrm>
            <a:off x="8624002" y="5214579"/>
            <a:ext cx="892097" cy="11030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8624002" y="5303700"/>
            <a:ext cx="892097" cy="11030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8620344" y="5425404"/>
            <a:ext cx="892097" cy="11030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8322039" y="2665582"/>
            <a:ext cx="2560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object data requested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1" name="Left Arrow 100"/>
          <p:cNvSpPr/>
          <p:nvPr/>
        </p:nvSpPr>
        <p:spPr>
          <a:xfrm>
            <a:off x="7955470" y="4068021"/>
            <a:ext cx="596846" cy="369332"/>
          </a:xfrm>
          <a:prstGeom prst="lef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10065868" y="3696565"/>
            <a:ext cx="394800" cy="2274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9706653" y="3898744"/>
            <a:ext cx="717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  <a:endParaRPr kumimoji="0" lang="en-US" sz="2400" b="0" i="0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10303411" y="3858836"/>
            <a:ext cx="394800" cy="2274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9717406" y="4747954"/>
            <a:ext cx="717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</a:t>
            </a:r>
            <a:endParaRPr kumimoji="0" lang="en-US" sz="2400" b="0" i="0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9717374" y="5101897"/>
            <a:ext cx="717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</a:t>
            </a:r>
            <a:endParaRPr kumimoji="0" lang="en-US" sz="2400" b="0" i="0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9722211" y="5425404"/>
            <a:ext cx="717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</a:t>
            </a:r>
            <a:endParaRPr kumimoji="0" lang="en-US" sz="2400" b="0" i="0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1" name="Straight Connector 110"/>
          <p:cNvCxnSpPr/>
          <p:nvPr/>
        </p:nvCxnSpPr>
        <p:spPr>
          <a:xfrm>
            <a:off x="9583543" y="5324881"/>
            <a:ext cx="1861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 flipV="1">
            <a:off x="9589060" y="5022530"/>
            <a:ext cx="180667" cy="1458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9593643" y="5502519"/>
            <a:ext cx="180667" cy="1458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Rectangle 3"/>
          <p:cNvSpPr txBox="1">
            <a:spLocks noChangeArrowheads="1"/>
          </p:cNvSpPr>
          <p:nvPr/>
        </p:nvSpPr>
        <p:spPr>
          <a:xfrm>
            <a:off x="2410244" y="6238081"/>
            <a:ext cx="8451975" cy="503308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objects delivered in order requested: O</a:t>
            </a:r>
            <a:r>
              <a:rPr kumimoji="0" lang="en-US" alt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2</a:t>
            </a: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, O</a:t>
            </a:r>
            <a:r>
              <a:rPr kumimoji="0" lang="en-US" alt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3</a:t>
            </a: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, O</a:t>
            </a:r>
            <a:r>
              <a:rPr kumimoji="0" lang="en-US" alt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4</a:t>
            </a: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wait behind O</a:t>
            </a:r>
            <a:r>
              <a:rPr kumimoji="0" lang="en-US" alt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1</a:t>
            </a:r>
            <a:endParaRPr kumimoji="0" lang="en-US" altLang="en-US" sz="2400" b="0" i="1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3400914" y="5195255"/>
            <a:ext cx="4029070" cy="477315"/>
            <a:chOff x="3400914" y="5195255"/>
            <a:chExt cx="4029070" cy="477315"/>
          </a:xfrm>
        </p:grpSpPr>
        <p:cxnSp>
          <p:nvCxnSpPr>
            <p:cNvPr id="61" name="Straight Arrow Connector 60"/>
            <p:cNvCxnSpPr/>
            <p:nvPr/>
          </p:nvCxnSpPr>
          <p:spPr>
            <a:xfrm flipH="1">
              <a:off x="3400914" y="5403102"/>
              <a:ext cx="4029070" cy="26946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Freeform 55"/>
            <p:cNvSpPr/>
            <p:nvPr/>
          </p:nvSpPr>
          <p:spPr>
            <a:xfrm>
              <a:off x="3520812" y="5195255"/>
              <a:ext cx="3866473" cy="468804"/>
            </a:xfrm>
            <a:custGeom>
              <a:avLst/>
              <a:gdLst>
                <a:gd name="connsiteX0" fmla="*/ 0 w 3866473"/>
                <a:gd name="connsiteY0" fmla="*/ 264573 h 468804"/>
                <a:gd name="connsiteX1" fmla="*/ 0 w 3866473"/>
                <a:gd name="connsiteY1" fmla="*/ 468804 h 468804"/>
                <a:gd name="connsiteX2" fmla="*/ 3866473 w 3866473"/>
                <a:gd name="connsiteY2" fmla="*/ 204232 h 468804"/>
                <a:gd name="connsiteX3" fmla="*/ 3861832 w 3866473"/>
                <a:gd name="connsiteY3" fmla="*/ 0 h 468804"/>
                <a:gd name="connsiteX4" fmla="*/ 0 w 3866473"/>
                <a:gd name="connsiteY4" fmla="*/ 264573 h 468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6473" h="468804">
                  <a:moveTo>
                    <a:pt x="0" y="264573"/>
                  </a:moveTo>
                  <a:lnTo>
                    <a:pt x="0" y="468804"/>
                  </a:lnTo>
                  <a:lnTo>
                    <a:pt x="3866473" y="204232"/>
                  </a:lnTo>
                  <a:lnTo>
                    <a:pt x="3861832" y="0"/>
                  </a:lnTo>
                  <a:lnTo>
                    <a:pt x="0" y="26457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9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379879"/>
            <a:ext cx="10515600" cy="894622"/>
          </a:xfrm>
        </p:spPr>
        <p:txBody>
          <a:bodyPr>
            <a:normAutofit/>
          </a:bodyPr>
          <a:lstStyle/>
          <a:p>
            <a:r>
              <a:rPr lang="en-US" sz="4400" dirty="0">
                <a:ea typeface="MS PGothic" panose="020B0600070205080204" pitchFamily="34" charset="-128"/>
              </a:rPr>
              <a:t>HTTP/2: mitigating HOL blocking</a:t>
            </a:r>
            <a:endParaRPr lang="en-US" sz="4400" dirty="0"/>
          </a:p>
        </p:txBody>
      </p:sp>
      <p:sp>
        <p:nvSpPr>
          <p:cNvPr id="272" name="Rectangle 3"/>
          <p:cNvSpPr txBox="1">
            <a:spLocks noChangeArrowheads="1"/>
          </p:cNvSpPr>
          <p:nvPr/>
        </p:nvSpPr>
        <p:spPr>
          <a:xfrm>
            <a:off x="798691" y="1274501"/>
            <a:ext cx="11117107" cy="503308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HTTP/2: objects divided into frames, frame transmission interleaved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" name="Text Box 5"/>
          <p:cNvSpPr txBox="1">
            <a:spLocks noChangeArrowheads="1"/>
          </p:cNvSpPr>
          <p:nvPr/>
        </p:nvSpPr>
        <p:spPr bwMode="auto">
          <a:xfrm>
            <a:off x="2900584" y="2902508"/>
            <a:ext cx="77787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client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" name="Text Box 6"/>
          <p:cNvSpPr txBox="1">
            <a:spLocks noChangeArrowheads="1"/>
          </p:cNvSpPr>
          <p:nvPr/>
        </p:nvSpPr>
        <p:spPr bwMode="auto">
          <a:xfrm>
            <a:off x="7029972" y="1892257"/>
            <a:ext cx="83695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server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13" name="Group 34"/>
          <p:cNvGrpSpPr/>
          <p:nvPr/>
        </p:nvGrpSpPr>
        <p:grpSpPr bwMode="auto">
          <a:xfrm>
            <a:off x="7234967" y="2262203"/>
            <a:ext cx="422275" cy="685800"/>
            <a:chOff x="4140" y="429"/>
            <a:chExt cx="1425" cy="2396"/>
          </a:xfrm>
        </p:grpSpPr>
        <p:sp>
          <p:nvSpPr>
            <p:cNvPr id="14" name="Freeform 35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36"/>
            <p:cNvSpPr>
              <a:spLocks noChangeArrowheads="1"/>
            </p:cNvSpPr>
            <p:nvPr/>
          </p:nvSpPr>
          <p:spPr bwMode="auto">
            <a:xfrm>
              <a:off x="4204" y="429"/>
              <a:ext cx="1050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" name="Freeform 37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Freeform 38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39"/>
            <p:cNvSpPr>
              <a:spLocks noChangeArrowheads="1"/>
            </p:cNvSpPr>
            <p:nvPr/>
          </p:nvSpPr>
          <p:spPr bwMode="auto">
            <a:xfrm>
              <a:off x="4210" y="695"/>
              <a:ext cx="600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19" name="Group 40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4" name="AutoShape 41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5" name="AutoShape 42"/>
              <p:cNvSpPr>
                <a:spLocks noChangeArrowheads="1"/>
              </p:cNvSpPr>
              <p:nvPr/>
            </p:nvSpPr>
            <p:spPr bwMode="auto">
              <a:xfrm>
                <a:off x="630" y="2583"/>
                <a:ext cx="689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0" name="Rectangle 43"/>
            <p:cNvSpPr>
              <a:spLocks noChangeArrowheads="1"/>
            </p:cNvSpPr>
            <p:nvPr/>
          </p:nvSpPr>
          <p:spPr bwMode="auto">
            <a:xfrm>
              <a:off x="4226" y="1017"/>
              <a:ext cx="595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1" name="Group 44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2" name="AutoShape 45"/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9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3" name="AutoShape 46"/>
              <p:cNvSpPr>
                <a:spLocks noChangeArrowheads="1"/>
              </p:cNvSpPr>
              <p:nvPr/>
            </p:nvSpPr>
            <p:spPr bwMode="auto">
              <a:xfrm>
                <a:off x="625" y="2586"/>
                <a:ext cx="695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2" name="Rectangle 47"/>
            <p:cNvSpPr>
              <a:spLocks noChangeArrowheads="1"/>
            </p:cNvSpPr>
            <p:nvPr/>
          </p:nvSpPr>
          <p:spPr bwMode="auto">
            <a:xfrm>
              <a:off x="4215" y="1355"/>
              <a:ext cx="600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3" name="Rectangle 48"/>
            <p:cNvSpPr>
              <a:spLocks noChangeArrowheads="1"/>
            </p:cNvSpPr>
            <p:nvPr/>
          </p:nvSpPr>
          <p:spPr bwMode="auto">
            <a:xfrm>
              <a:off x="4226" y="1655"/>
              <a:ext cx="600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4" name="Group 49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0" name="AutoShape 50"/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27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1" name="AutoShape 51"/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4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5" name="Freeform 52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6" name="Group 53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8" name="AutoShape 54"/>
              <p:cNvSpPr>
                <a:spLocks noChangeArrowheads="1"/>
              </p:cNvSpPr>
              <p:nvPr/>
            </p:nvSpPr>
            <p:spPr bwMode="auto">
              <a:xfrm>
                <a:off x="615" y="2568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9" name="AutoShape 55"/>
              <p:cNvSpPr>
                <a:spLocks noChangeArrowheads="1"/>
              </p:cNvSpPr>
              <p:nvPr/>
            </p:nvSpPr>
            <p:spPr bwMode="auto">
              <a:xfrm>
                <a:off x="629" y="2585"/>
                <a:ext cx="687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" name="Rectangle 56"/>
            <p:cNvSpPr>
              <a:spLocks noChangeArrowheads="1"/>
            </p:cNvSpPr>
            <p:nvPr/>
          </p:nvSpPr>
          <p:spPr bwMode="auto">
            <a:xfrm>
              <a:off x="5249" y="429"/>
              <a:ext cx="70" cy="2291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" name="Freeform 57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Freeform 58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Oval 59"/>
            <p:cNvSpPr>
              <a:spLocks noChangeArrowheads="1"/>
            </p:cNvSpPr>
            <p:nvPr/>
          </p:nvSpPr>
          <p:spPr bwMode="auto">
            <a:xfrm>
              <a:off x="5517" y="2609"/>
              <a:ext cx="48" cy="100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" name="Freeform 60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AutoShape 61"/>
            <p:cNvSpPr>
              <a:spLocks noChangeArrowheads="1"/>
            </p:cNvSpPr>
            <p:nvPr/>
          </p:nvSpPr>
          <p:spPr bwMode="auto">
            <a:xfrm>
              <a:off x="4140" y="2675"/>
              <a:ext cx="1200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" name="AutoShape 62"/>
            <p:cNvSpPr>
              <a:spLocks noChangeArrowheads="1"/>
            </p:cNvSpPr>
            <p:nvPr/>
          </p:nvSpPr>
          <p:spPr bwMode="auto">
            <a:xfrm>
              <a:off x="4204" y="2709"/>
              <a:ext cx="1071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" name="Oval 63"/>
            <p:cNvSpPr>
              <a:spLocks noChangeArrowheads="1"/>
            </p:cNvSpPr>
            <p:nvPr/>
          </p:nvSpPr>
          <p:spPr bwMode="auto">
            <a:xfrm>
              <a:off x="4306" y="2381"/>
              <a:ext cx="161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" name="Oval 64"/>
            <p:cNvSpPr>
              <a:spLocks noChangeArrowheads="1"/>
            </p:cNvSpPr>
            <p:nvPr/>
          </p:nvSpPr>
          <p:spPr bwMode="auto">
            <a:xfrm>
              <a:off x="4488" y="2381"/>
              <a:ext cx="155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6" name="Oval 65"/>
            <p:cNvSpPr>
              <a:spLocks noChangeArrowheads="1"/>
            </p:cNvSpPr>
            <p:nvPr/>
          </p:nvSpPr>
          <p:spPr bwMode="auto">
            <a:xfrm>
              <a:off x="4660" y="2381"/>
              <a:ext cx="161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" name="Rectangle 66"/>
            <p:cNvSpPr>
              <a:spLocks noChangeArrowheads="1"/>
            </p:cNvSpPr>
            <p:nvPr/>
          </p:nvSpPr>
          <p:spPr bwMode="auto">
            <a:xfrm>
              <a:off x="5061" y="1838"/>
              <a:ext cx="86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46" name="Group 67"/>
          <p:cNvGrpSpPr/>
          <p:nvPr/>
        </p:nvGrpSpPr>
        <p:grpSpPr bwMode="auto">
          <a:xfrm>
            <a:off x="2885332" y="2291964"/>
            <a:ext cx="742950" cy="742950"/>
            <a:chOff x="-44" y="1473"/>
            <a:chExt cx="981" cy="1105"/>
          </a:xfrm>
        </p:grpSpPr>
        <p:pic>
          <p:nvPicPr>
            <p:cNvPr id="47" name="Picture 68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8" name="Freeform 69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5" name="Straight Arrow Connector 4"/>
          <p:cNvCxnSpPr/>
          <p:nvPr/>
        </p:nvCxnSpPr>
        <p:spPr>
          <a:xfrm>
            <a:off x="3526536" y="2791484"/>
            <a:ext cx="3910012" cy="2607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093263" y="2667596"/>
            <a:ext cx="892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GET O</a:t>
            </a:r>
            <a:r>
              <a: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  <a:endParaRPr kumimoji="0" lang="en-US" sz="1600" b="0" i="0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291796" y="2596769"/>
            <a:ext cx="892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GET O</a:t>
            </a:r>
            <a:r>
              <a: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</a:t>
            </a:r>
            <a:endParaRPr kumimoji="0" lang="en-US" sz="1600" b="0" i="0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13773" y="2538104"/>
            <a:ext cx="892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GET O</a:t>
            </a:r>
            <a:r>
              <a: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</a:t>
            </a:r>
            <a:endParaRPr kumimoji="0" lang="en-US" sz="1600" b="0" i="0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721264" y="2473869"/>
            <a:ext cx="892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GET O</a:t>
            </a:r>
            <a:r>
              <a: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</a:t>
            </a:r>
            <a:endParaRPr kumimoji="0" lang="en-US" sz="1600" b="0" i="0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2" name="Straight Arrow Connector 61"/>
          <p:cNvCxnSpPr/>
          <p:nvPr/>
        </p:nvCxnSpPr>
        <p:spPr>
          <a:xfrm flipH="1">
            <a:off x="3347464" y="5534648"/>
            <a:ext cx="4093672" cy="2751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8620343" y="3108868"/>
            <a:ext cx="892098" cy="19713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8624001" y="5094824"/>
            <a:ext cx="892097" cy="1103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Freeform 48"/>
          <p:cNvSpPr/>
          <p:nvPr/>
        </p:nvSpPr>
        <p:spPr>
          <a:xfrm>
            <a:off x="3486512" y="3835610"/>
            <a:ext cx="3867383" cy="1978529"/>
          </a:xfrm>
          <a:custGeom>
            <a:avLst/>
            <a:gdLst>
              <a:gd name="connsiteX0" fmla="*/ 3896882 w 3926792"/>
              <a:gd name="connsiteY0" fmla="*/ 0 h 2226179"/>
              <a:gd name="connsiteX1" fmla="*/ 0 w 3926792"/>
              <a:gd name="connsiteY1" fmla="*/ 264919 h 2226179"/>
              <a:gd name="connsiteX2" fmla="*/ 29910 w 3926792"/>
              <a:gd name="connsiteY2" fmla="*/ 2226179 h 2226179"/>
              <a:gd name="connsiteX3" fmla="*/ 3926792 w 3926792"/>
              <a:gd name="connsiteY3" fmla="*/ 1961260 h 2226179"/>
              <a:gd name="connsiteX4" fmla="*/ 3896882 w 3926792"/>
              <a:gd name="connsiteY4" fmla="*/ 0 h 2226179"/>
              <a:gd name="connsiteX0-1" fmla="*/ 3896882 w 3909701"/>
              <a:gd name="connsiteY0-2" fmla="*/ 0 h 2226179"/>
              <a:gd name="connsiteX1-3" fmla="*/ 0 w 3909701"/>
              <a:gd name="connsiteY1-4" fmla="*/ 264919 h 2226179"/>
              <a:gd name="connsiteX2-5" fmla="*/ 29910 w 3909701"/>
              <a:gd name="connsiteY2-6" fmla="*/ 2226179 h 2226179"/>
              <a:gd name="connsiteX3-7" fmla="*/ 3909701 w 3909701"/>
              <a:gd name="connsiteY3-8" fmla="*/ 1969805 h 2226179"/>
              <a:gd name="connsiteX4-9" fmla="*/ 3896882 w 3909701"/>
              <a:gd name="connsiteY4-10" fmla="*/ 0 h 2226179"/>
              <a:gd name="connsiteX0-11" fmla="*/ 3896882 w 3896882"/>
              <a:gd name="connsiteY0-12" fmla="*/ 0 h 2226179"/>
              <a:gd name="connsiteX1-13" fmla="*/ 0 w 3896882"/>
              <a:gd name="connsiteY1-14" fmla="*/ 264919 h 2226179"/>
              <a:gd name="connsiteX2-15" fmla="*/ 29910 w 3896882"/>
              <a:gd name="connsiteY2-16" fmla="*/ 2226179 h 2226179"/>
              <a:gd name="connsiteX3-17" fmla="*/ 3892609 w 3896882"/>
              <a:gd name="connsiteY3-18" fmla="*/ 1974078 h 2226179"/>
              <a:gd name="connsiteX4-19" fmla="*/ 3896882 w 3896882"/>
              <a:gd name="connsiteY4-20" fmla="*/ 0 h 2226179"/>
              <a:gd name="connsiteX0-21" fmla="*/ 3871245 w 3871245"/>
              <a:gd name="connsiteY0-22" fmla="*/ 0 h 2226179"/>
              <a:gd name="connsiteX1-23" fmla="*/ 0 w 3871245"/>
              <a:gd name="connsiteY1-24" fmla="*/ 264919 h 2226179"/>
              <a:gd name="connsiteX2-25" fmla="*/ 4273 w 3871245"/>
              <a:gd name="connsiteY2-26" fmla="*/ 2226179 h 2226179"/>
              <a:gd name="connsiteX3-27" fmla="*/ 3866972 w 3871245"/>
              <a:gd name="connsiteY3-28" fmla="*/ 1974078 h 2226179"/>
              <a:gd name="connsiteX4-29" fmla="*/ 3871245 w 3871245"/>
              <a:gd name="connsiteY4-30" fmla="*/ 0 h 2226179"/>
              <a:gd name="connsiteX0-31" fmla="*/ 3867064 w 3867064"/>
              <a:gd name="connsiteY0-32" fmla="*/ 0 h 2226179"/>
              <a:gd name="connsiteX1-33" fmla="*/ 12911 w 3867064"/>
              <a:gd name="connsiteY1-34" fmla="*/ 269192 h 2226179"/>
              <a:gd name="connsiteX2-35" fmla="*/ 92 w 3867064"/>
              <a:gd name="connsiteY2-36" fmla="*/ 2226179 h 2226179"/>
              <a:gd name="connsiteX3-37" fmla="*/ 3862791 w 3867064"/>
              <a:gd name="connsiteY3-38" fmla="*/ 1974078 h 2226179"/>
              <a:gd name="connsiteX4-39" fmla="*/ 3867064 w 3867064"/>
              <a:gd name="connsiteY4-40" fmla="*/ 0 h 2226179"/>
              <a:gd name="connsiteX0-41" fmla="*/ 3867383 w 3867383"/>
              <a:gd name="connsiteY0-42" fmla="*/ 0 h 2226179"/>
              <a:gd name="connsiteX1-43" fmla="*/ 411 w 3867383"/>
              <a:gd name="connsiteY1-44" fmla="*/ 273465 h 2226179"/>
              <a:gd name="connsiteX2-45" fmla="*/ 411 w 3867383"/>
              <a:gd name="connsiteY2-46" fmla="*/ 2226179 h 2226179"/>
              <a:gd name="connsiteX3-47" fmla="*/ 3863110 w 3867383"/>
              <a:gd name="connsiteY3-48" fmla="*/ 1974078 h 2226179"/>
              <a:gd name="connsiteX4-49" fmla="*/ 3867383 w 3867383"/>
              <a:gd name="connsiteY4-50" fmla="*/ 0 h 2226179"/>
              <a:gd name="connsiteX0-51" fmla="*/ 3867383 w 3876052"/>
              <a:gd name="connsiteY0-52" fmla="*/ 0 h 2226179"/>
              <a:gd name="connsiteX1-53" fmla="*/ 411 w 3876052"/>
              <a:gd name="connsiteY1-54" fmla="*/ 273465 h 2226179"/>
              <a:gd name="connsiteX2-55" fmla="*/ 411 w 3876052"/>
              <a:gd name="connsiteY2-56" fmla="*/ 2226179 h 2226179"/>
              <a:gd name="connsiteX3-57" fmla="*/ 3875929 w 3876052"/>
              <a:gd name="connsiteY3-58" fmla="*/ 1956987 h 2226179"/>
              <a:gd name="connsiteX4-59" fmla="*/ 3867383 w 3876052"/>
              <a:gd name="connsiteY4-60" fmla="*/ 0 h 2226179"/>
              <a:gd name="connsiteX0-61" fmla="*/ 3867383 w 3871845"/>
              <a:gd name="connsiteY0-62" fmla="*/ 0 h 2226179"/>
              <a:gd name="connsiteX1-63" fmla="*/ 411 w 3871845"/>
              <a:gd name="connsiteY1-64" fmla="*/ 273465 h 2226179"/>
              <a:gd name="connsiteX2-65" fmla="*/ 411 w 3871845"/>
              <a:gd name="connsiteY2-66" fmla="*/ 2226179 h 2226179"/>
              <a:gd name="connsiteX3-67" fmla="*/ 3871656 w 3871845"/>
              <a:gd name="connsiteY3-68" fmla="*/ 1969806 h 2226179"/>
              <a:gd name="connsiteX4-69" fmla="*/ 3867383 w 3871845"/>
              <a:gd name="connsiteY4-70" fmla="*/ 0 h 2226179"/>
              <a:gd name="connsiteX0-71" fmla="*/ 3867383 w 3872034"/>
              <a:gd name="connsiteY0-72" fmla="*/ 0 h 2226179"/>
              <a:gd name="connsiteX1-73" fmla="*/ 411 w 3872034"/>
              <a:gd name="connsiteY1-74" fmla="*/ 273465 h 2226179"/>
              <a:gd name="connsiteX2-75" fmla="*/ 411 w 3872034"/>
              <a:gd name="connsiteY2-76" fmla="*/ 2226179 h 2226179"/>
              <a:gd name="connsiteX3-77" fmla="*/ 3871656 w 3872034"/>
              <a:gd name="connsiteY3-78" fmla="*/ 1969806 h 2226179"/>
              <a:gd name="connsiteX4-79" fmla="*/ 3867383 w 3872034"/>
              <a:gd name="connsiteY4-80" fmla="*/ 0 h 2226179"/>
              <a:gd name="connsiteX0-81" fmla="*/ 3867383 w 3868169"/>
              <a:gd name="connsiteY0-82" fmla="*/ 0 h 2226179"/>
              <a:gd name="connsiteX1-83" fmla="*/ 411 w 3868169"/>
              <a:gd name="connsiteY1-84" fmla="*/ 273465 h 2226179"/>
              <a:gd name="connsiteX2-85" fmla="*/ 411 w 3868169"/>
              <a:gd name="connsiteY2-86" fmla="*/ 2226179 h 2226179"/>
              <a:gd name="connsiteX3-87" fmla="*/ 3863110 w 3868169"/>
              <a:gd name="connsiteY3-88" fmla="*/ 1969806 h 2226179"/>
              <a:gd name="connsiteX4-89" fmla="*/ 3867383 w 3868169"/>
              <a:gd name="connsiteY4-90" fmla="*/ 0 h 2226179"/>
              <a:gd name="connsiteX0-91" fmla="*/ 3867383 w 3867817"/>
              <a:gd name="connsiteY0-92" fmla="*/ 0 h 2226179"/>
              <a:gd name="connsiteX1-93" fmla="*/ 411 w 3867817"/>
              <a:gd name="connsiteY1-94" fmla="*/ 273465 h 2226179"/>
              <a:gd name="connsiteX2-95" fmla="*/ 411 w 3867817"/>
              <a:gd name="connsiteY2-96" fmla="*/ 2226179 h 2226179"/>
              <a:gd name="connsiteX3-97" fmla="*/ 3856760 w 3867817"/>
              <a:gd name="connsiteY3-98" fmla="*/ 1718981 h 2226179"/>
              <a:gd name="connsiteX4-99" fmla="*/ 3867383 w 3867817"/>
              <a:gd name="connsiteY4-100" fmla="*/ 0 h 2226179"/>
              <a:gd name="connsiteX0-101" fmla="*/ 3867383 w 3867817"/>
              <a:gd name="connsiteY0-102" fmla="*/ 0 h 1978529"/>
              <a:gd name="connsiteX1-103" fmla="*/ 411 w 3867817"/>
              <a:gd name="connsiteY1-104" fmla="*/ 273465 h 1978529"/>
              <a:gd name="connsiteX2-105" fmla="*/ 411 w 3867817"/>
              <a:gd name="connsiteY2-106" fmla="*/ 1978529 h 1978529"/>
              <a:gd name="connsiteX3-107" fmla="*/ 3856760 w 3867817"/>
              <a:gd name="connsiteY3-108" fmla="*/ 1718981 h 1978529"/>
              <a:gd name="connsiteX4-109" fmla="*/ 3867383 w 3867817"/>
              <a:gd name="connsiteY4-110" fmla="*/ 0 h 1978529"/>
              <a:gd name="connsiteX0-111" fmla="*/ 3867383 w 3867383"/>
              <a:gd name="connsiteY0-112" fmla="*/ 0 h 1978529"/>
              <a:gd name="connsiteX1-113" fmla="*/ 411 w 3867383"/>
              <a:gd name="connsiteY1-114" fmla="*/ 273465 h 1978529"/>
              <a:gd name="connsiteX2-115" fmla="*/ 411 w 3867383"/>
              <a:gd name="connsiteY2-116" fmla="*/ 1978529 h 1978529"/>
              <a:gd name="connsiteX3-117" fmla="*/ 3856760 w 3867383"/>
              <a:gd name="connsiteY3-118" fmla="*/ 1718981 h 1978529"/>
              <a:gd name="connsiteX4-119" fmla="*/ 3867383 w 3867383"/>
              <a:gd name="connsiteY4-120" fmla="*/ 0 h 1978529"/>
              <a:gd name="connsiteX0-121" fmla="*/ 3867383 w 3867383"/>
              <a:gd name="connsiteY0-122" fmla="*/ 0 h 1978529"/>
              <a:gd name="connsiteX1-123" fmla="*/ 411 w 3867383"/>
              <a:gd name="connsiteY1-124" fmla="*/ 273465 h 1978529"/>
              <a:gd name="connsiteX2-125" fmla="*/ 411 w 3867383"/>
              <a:gd name="connsiteY2-126" fmla="*/ 1978529 h 1978529"/>
              <a:gd name="connsiteX3-127" fmla="*/ 3856760 w 3867383"/>
              <a:gd name="connsiteY3-128" fmla="*/ 1718981 h 1978529"/>
              <a:gd name="connsiteX4-129" fmla="*/ 3867383 w 3867383"/>
              <a:gd name="connsiteY4-130" fmla="*/ 0 h 1978529"/>
              <a:gd name="connsiteX0-131" fmla="*/ 3867383 w 3867383"/>
              <a:gd name="connsiteY0-132" fmla="*/ 0 h 1978529"/>
              <a:gd name="connsiteX1-133" fmla="*/ 411 w 3867383"/>
              <a:gd name="connsiteY1-134" fmla="*/ 273465 h 1978529"/>
              <a:gd name="connsiteX2-135" fmla="*/ 411 w 3867383"/>
              <a:gd name="connsiteY2-136" fmla="*/ 1978529 h 1978529"/>
              <a:gd name="connsiteX3-137" fmla="*/ 3856760 w 3867383"/>
              <a:gd name="connsiteY3-138" fmla="*/ 1718981 h 1978529"/>
              <a:gd name="connsiteX4-139" fmla="*/ 3867383 w 3867383"/>
              <a:gd name="connsiteY4-140" fmla="*/ 0 h 1978529"/>
              <a:gd name="connsiteX0-141" fmla="*/ 3867383 w 3867383"/>
              <a:gd name="connsiteY0-142" fmla="*/ 0 h 1978529"/>
              <a:gd name="connsiteX1-143" fmla="*/ 411 w 3867383"/>
              <a:gd name="connsiteY1-144" fmla="*/ 273465 h 1978529"/>
              <a:gd name="connsiteX2-145" fmla="*/ 411 w 3867383"/>
              <a:gd name="connsiteY2-146" fmla="*/ 1978529 h 1978529"/>
              <a:gd name="connsiteX3-147" fmla="*/ 3856760 w 3867383"/>
              <a:gd name="connsiteY3-148" fmla="*/ 1718981 h 1978529"/>
              <a:gd name="connsiteX4-149" fmla="*/ 3867383 w 3867383"/>
              <a:gd name="connsiteY4-150" fmla="*/ 0 h 197852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867383" h="1978529">
                <a:moveTo>
                  <a:pt x="3867383" y="0"/>
                </a:moveTo>
                <a:lnTo>
                  <a:pt x="411" y="273465"/>
                </a:lnTo>
                <a:cubicBezTo>
                  <a:pt x="1835" y="927218"/>
                  <a:pt x="-1013" y="1324776"/>
                  <a:pt x="411" y="1978529"/>
                </a:cubicBezTo>
                <a:lnTo>
                  <a:pt x="3856760" y="1718981"/>
                </a:lnTo>
                <a:cubicBezTo>
                  <a:pt x="3862689" y="443848"/>
                  <a:pt x="3861223" y="1457627"/>
                  <a:pt x="386738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Freeform 66"/>
          <p:cNvSpPr/>
          <p:nvPr/>
        </p:nvSpPr>
        <p:spPr>
          <a:xfrm>
            <a:off x="3479865" y="3207657"/>
            <a:ext cx="3875928" cy="375356"/>
          </a:xfrm>
          <a:custGeom>
            <a:avLst/>
            <a:gdLst>
              <a:gd name="connsiteX0" fmla="*/ 3896882 w 3926792"/>
              <a:gd name="connsiteY0" fmla="*/ 0 h 2226179"/>
              <a:gd name="connsiteX1" fmla="*/ 0 w 3926792"/>
              <a:gd name="connsiteY1" fmla="*/ 264919 h 2226179"/>
              <a:gd name="connsiteX2" fmla="*/ 29910 w 3926792"/>
              <a:gd name="connsiteY2" fmla="*/ 2226179 h 2226179"/>
              <a:gd name="connsiteX3" fmla="*/ 3926792 w 3926792"/>
              <a:gd name="connsiteY3" fmla="*/ 1961260 h 2226179"/>
              <a:gd name="connsiteX4" fmla="*/ 3896882 w 3926792"/>
              <a:gd name="connsiteY4" fmla="*/ 0 h 2226179"/>
              <a:gd name="connsiteX0-1" fmla="*/ 3896882 w 3909701"/>
              <a:gd name="connsiteY0-2" fmla="*/ 0 h 2226179"/>
              <a:gd name="connsiteX1-3" fmla="*/ 0 w 3909701"/>
              <a:gd name="connsiteY1-4" fmla="*/ 264919 h 2226179"/>
              <a:gd name="connsiteX2-5" fmla="*/ 29910 w 3909701"/>
              <a:gd name="connsiteY2-6" fmla="*/ 2226179 h 2226179"/>
              <a:gd name="connsiteX3-7" fmla="*/ 3909701 w 3909701"/>
              <a:gd name="connsiteY3-8" fmla="*/ 1969805 h 2226179"/>
              <a:gd name="connsiteX4-9" fmla="*/ 3896882 w 3909701"/>
              <a:gd name="connsiteY4-10" fmla="*/ 0 h 2226179"/>
              <a:gd name="connsiteX0-11" fmla="*/ 3896882 w 3896882"/>
              <a:gd name="connsiteY0-12" fmla="*/ 0 h 2226179"/>
              <a:gd name="connsiteX1-13" fmla="*/ 0 w 3896882"/>
              <a:gd name="connsiteY1-14" fmla="*/ 264919 h 2226179"/>
              <a:gd name="connsiteX2-15" fmla="*/ 29910 w 3896882"/>
              <a:gd name="connsiteY2-16" fmla="*/ 2226179 h 2226179"/>
              <a:gd name="connsiteX3-17" fmla="*/ 3892609 w 3896882"/>
              <a:gd name="connsiteY3-18" fmla="*/ 1974078 h 2226179"/>
              <a:gd name="connsiteX4-19" fmla="*/ 3896882 w 3896882"/>
              <a:gd name="connsiteY4-20" fmla="*/ 0 h 2226179"/>
              <a:gd name="connsiteX0-21" fmla="*/ 3871245 w 3871245"/>
              <a:gd name="connsiteY0-22" fmla="*/ 0 h 2226179"/>
              <a:gd name="connsiteX1-23" fmla="*/ 0 w 3871245"/>
              <a:gd name="connsiteY1-24" fmla="*/ 264919 h 2226179"/>
              <a:gd name="connsiteX2-25" fmla="*/ 4273 w 3871245"/>
              <a:gd name="connsiteY2-26" fmla="*/ 2226179 h 2226179"/>
              <a:gd name="connsiteX3-27" fmla="*/ 3866972 w 3871245"/>
              <a:gd name="connsiteY3-28" fmla="*/ 1974078 h 2226179"/>
              <a:gd name="connsiteX4-29" fmla="*/ 3871245 w 3871245"/>
              <a:gd name="connsiteY4-30" fmla="*/ 0 h 2226179"/>
              <a:gd name="connsiteX0-31" fmla="*/ 3867064 w 3867064"/>
              <a:gd name="connsiteY0-32" fmla="*/ 0 h 2226179"/>
              <a:gd name="connsiteX1-33" fmla="*/ 12911 w 3867064"/>
              <a:gd name="connsiteY1-34" fmla="*/ 269192 h 2226179"/>
              <a:gd name="connsiteX2-35" fmla="*/ 92 w 3867064"/>
              <a:gd name="connsiteY2-36" fmla="*/ 2226179 h 2226179"/>
              <a:gd name="connsiteX3-37" fmla="*/ 3862791 w 3867064"/>
              <a:gd name="connsiteY3-38" fmla="*/ 1974078 h 2226179"/>
              <a:gd name="connsiteX4-39" fmla="*/ 3867064 w 3867064"/>
              <a:gd name="connsiteY4-40" fmla="*/ 0 h 2226179"/>
              <a:gd name="connsiteX0-41" fmla="*/ 3867383 w 3867383"/>
              <a:gd name="connsiteY0-42" fmla="*/ 0 h 2226179"/>
              <a:gd name="connsiteX1-43" fmla="*/ 411 w 3867383"/>
              <a:gd name="connsiteY1-44" fmla="*/ 273465 h 2226179"/>
              <a:gd name="connsiteX2-45" fmla="*/ 411 w 3867383"/>
              <a:gd name="connsiteY2-46" fmla="*/ 2226179 h 2226179"/>
              <a:gd name="connsiteX3-47" fmla="*/ 3863110 w 3867383"/>
              <a:gd name="connsiteY3-48" fmla="*/ 1974078 h 2226179"/>
              <a:gd name="connsiteX4-49" fmla="*/ 3867383 w 3867383"/>
              <a:gd name="connsiteY4-50" fmla="*/ 0 h 2226179"/>
              <a:gd name="connsiteX0-51" fmla="*/ 3892661 w 3892661"/>
              <a:gd name="connsiteY0-52" fmla="*/ 0 h 6403180"/>
              <a:gd name="connsiteX1-53" fmla="*/ 25689 w 3892661"/>
              <a:gd name="connsiteY1-54" fmla="*/ 273465 h 6403180"/>
              <a:gd name="connsiteX2-55" fmla="*/ 51 w 3892661"/>
              <a:gd name="connsiteY2-56" fmla="*/ 6403180 h 6403180"/>
              <a:gd name="connsiteX3-57" fmla="*/ 3888388 w 3892661"/>
              <a:gd name="connsiteY3-58" fmla="*/ 1974078 h 6403180"/>
              <a:gd name="connsiteX4-59" fmla="*/ 3892661 w 3892661"/>
              <a:gd name="connsiteY4-60" fmla="*/ 0 h 6403180"/>
              <a:gd name="connsiteX0-61" fmla="*/ 3896882 w 3896882"/>
              <a:gd name="connsiteY0-62" fmla="*/ 0 h 6403180"/>
              <a:gd name="connsiteX1-63" fmla="*/ 0 w 3896882"/>
              <a:gd name="connsiteY1-64" fmla="*/ 4599655 h 6403180"/>
              <a:gd name="connsiteX2-65" fmla="*/ 4272 w 3896882"/>
              <a:gd name="connsiteY2-66" fmla="*/ 6403180 h 6403180"/>
              <a:gd name="connsiteX3-67" fmla="*/ 3892609 w 3896882"/>
              <a:gd name="connsiteY3-68" fmla="*/ 1974078 h 6403180"/>
              <a:gd name="connsiteX4-69" fmla="*/ 3896882 w 3896882"/>
              <a:gd name="connsiteY4-70" fmla="*/ 0 h 6403180"/>
              <a:gd name="connsiteX0-71" fmla="*/ 3893021 w 3893021"/>
              <a:gd name="connsiteY0-72" fmla="*/ 0 h 6403180"/>
              <a:gd name="connsiteX1-73" fmla="*/ 412 w 3893021"/>
              <a:gd name="connsiteY1-74" fmla="*/ 4152108 h 6403180"/>
              <a:gd name="connsiteX2-75" fmla="*/ 411 w 3893021"/>
              <a:gd name="connsiteY2-76" fmla="*/ 6403180 h 6403180"/>
              <a:gd name="connsiteX3-77" fmla="*/ 3888748 w 3893021"/>
              <a:gd name="connsiteY3-78" fmla="*/ 1974078 h 6403180"/>
              <a:gd name="connsiteX4-79" fmla="*/ 3893021 w 3893021"/>
              <a:gd name="connsiteY4-80" fmla="*/ 0 h 6403180"/>
              <a:gd name="connsiteX0-81" fmla="*/ 3892651 w 3892651"/>
              <a:gd name="connsiteY0-82" fmla="*/ 0 h 6403180"/>
              <a:gd name="connsiteX1-83" fmla="*/ 34226 w 3892651"/>
              <a:gd name="connsiteY1-84" fmla="*/ 4375864 h 6403180"/>
              <a:gd name="connsiteX2-85" fmla="*/ 41 w 3892651"/>
              <a:gd name="connsiteY2-86" fmla="*/ 6403180 h 6403180"/>
              <a:gd name="connsiteX3-87" fmla="*/ 3888378 w 3892651"/>
              <a:gd name="connsiteY3-88" fmla="*/ 1974078 h 6403180"/>
              <a:gd name="connsiteX4-89" fmla="*/ 3892651 w 3892651"/>
              <a:gd name="connsiteY4-90" fmla="*/ 0 h 6403180"/>
              <a:gd name="connsiteX0-91" fmla="*/ 3875591 w 3875591"/>
              <a:gd name="connsiteY0-92" fmla="*/ 0 h 6552362"/>
              <a:gd name="connsiteX1-93" fmla="*/ 17166 w 3875591"/>
              <a:gd name="connsiteY1-94" fmla="*/ 4375864 h 6552362"/>
              <a:gd name="connsiteX2-95" fmla="*/ 73 w 3875591"/>
              <a:gd name="connsiteY2-96" fmla="*/ 6552362 h 6552362"/>
              <a:gd name="connsiteX3-97" fmla="*/ 3871318 w 3875591"/>
              <a:gd name="connsiteY3-98" fmla="*/ 1974078 h 6552362"/>
              <a:gd name="connsiteX4-99" fmla="*/ 3875591 w 3875591"/>
              <a:gd name="connsiteY4-100" fmla="*/ 0 h 6552362"/>
              <a:gd name="connsiteX0-101" fmla="*/ 3875928 w 3875928"/>
              <a:gd name="connsiteY0-102" fmla="*/ 0 h 6552362"/>
              <a:gd name="connsiteX1-103" fmla="*/ 412 w 3875928"/>
              <a:gd name="connsiteY1-104" fmla="*/ 4599620 h 6552362"/>
              <a:gd name="connsiteX2-105" fmla="*/ 410 w 3875928"/>
              <a:gd name="connsiteY2-106" fmla="*/ 6552362 h 6552362"/>
              <a:gd name="connsiteX3-107" fmla="*/ 3871655 w 3875928"/>
              <a:gd name="connsiteY3-108" fmla="*/ 1974078 h 6552362"/>
              <a:gd name="connsiteX4-109" fmla="*/ 3875928 w 3875928"/>
              <a:gd name="connsiteY4-110" fmla="*/ 0 h 655236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875928" h="6552362">
                <a:moveTo>
                  <a:pt x="3875928" y="0"/>
                </a:moveTo>
                <a:lnTo>
                  <a:pt x="412" y="4599620"/>
                </a:lnTo>
                <a:cubicBezTo>
                  <a:pt x="1836" y="5253373"/>
                  <a:pt x="-1014" y="5898609"/>
                  <a:pt x="410" y="6552362"/>
                </a:cubicBezTo>
                <a:lnTo>
                  <a:pt x="3871655" y="1974078"/>
                </a:lnTo>
                <a:cubicBezTo>
                  <a:pt x="3873079" y="1316052"/>
                  <a:pt x="3874504" y="658026"/>
                  <a:pt x="387592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Freeform 67"/>
          <p:cNvSpPr/>
          <p:nvPr/>
        </p:nvSpPr>
        <p:spPr>
          <a:xfrm>
            <a:off x="3479865" y="3336618"/>
            <a:ext cx="3875928" cy="375356"/>
          </a:xfrm>
          <a:custGeom>
            <a:avLst/>
            <a:gdLst>
              <a:gd name="connsiteX0" fmla="*/ 3896882 w 3926792"/>
              <a:gd name="connsiteY0" fmla="*/ 0 h 2226179"/>
              <a:gd name="connsiteX1" fmla="*/ 0 w 3926792"/>
              <a:gd name="connsiteY1" fmla="*/ 264919 h 2226179"/>
              <a:gd name="connsiteX2" fmla="*/ 29910 w 3926792"/>
              <a:gd name="connsiteY2" fmla="*/ 2226179 h 2226179"/>
              <a:gd name="connsiteX3" fmla="*/ 3926792 w 3926792"/>
              <a:gd name="connsiteY3" fmla="*/ 1961260 h 2226179"/>
              <a:gd name="connsiteX4" fmla="*/ 3896882 w 3926792"/>
              <a:gd name="connsiteY4" fmla="*/ 0 h 2226179"/>
              <a:gd name="connsiteX0-1" fmla="*/ 3896882 w 3909701"/>
              <a:gd name="connsiteY0-2" fmla="*/ 0 h 2226179"/>
              <a:gd name="connsiteX1-3" fmla="*/ 0 w 3909701"/>
              <a:gd name="connsiteY1-4" fmla="*/ 264919 h 2226179"/>
              <a:gd name="connsiteX2-5" fmla="*/ 29910 w 3909701"/>
              <a:gd name="connsiteY2-6" fmla="*/ 2226179 h 2226179"/>
              <a:gd name="connsiteX3-7" fmla="*/ 3909701 w 3909701"/>
              <a:gd name="connsiteY3-8" fmla="*/ 1969805 h 2226179"/>
              <a:gd name="connsiteX4-9" fmla="*/ 3896882 w 3909701"/>
              <a:gd name="connsiteY4-10" fmla="*/ 0 h 2226179"/>
              <a:gd name="connsiteX0-11" fmla="*/ 3896882 w 3896882"/>
              <a:gd name="connsiteY0-12" fmla="*/ 0 h 2226179"/>
              <a:gd name="connsiteX1-13" fmla="*/ 0 w 3896882"/>
              <a:gd name="connsiteY1-14" fmla="*/ 264919 h 2226179"/>
              <a:gd name="connsiteX2-15" fmla="*/ 29910 w 3896882"/>
              <a:gd name="connsiteY2-16" fmla="*/ 2226179 h 2226179"/>
              <a:gd name="connsiteX3-17" fmla="*/ 3892609 w 3896882"/>
              <a:gd name="connsiteY3-18" fmla="*/ 1974078 h 2226179"/>
              <a:gd name="connsiteX4-19" fmla="*/ 3896882 w 3896882"/>
              <a:gd name="connsiteY4-20" fmla="*/ 0 h 2226179"/>
              <a:gd name="connsiteX0-21" fmla="*/ 3871245 w 3871245"/>
              <a:gd name="connsiteY0-22" fmla="*/ 0 h 2226179"/>
              <a:gd name="connsiteX1-23" fmla="*/ 0 w 3871245"/>
              <a:gd name="connsiteY1-24" fmla="*/ 264919 h 2226179"/>
              <a:gd name="connsiteX2-25" fmla="*/ 4273 w 3871245"/>
              <a:gd name="connsiteY2-26" fmla="*/ 2226179 h 2226179"/>
              <a:gd name="connsiteX3-27" fmla="*/ 3866972 w 3871245"/>
              <a:gd name="connsiteY3-28" fmla="*/ 1974078 h 2226179"/>
              <a:gd name="connsiteX4-29" fmla="*/ 3871245 w 3871245"/>
              <a:gd name="connsiteY4-30" fmla="*/ 0 h 2226179"/>
              <a:gd name="connsiteX0-31" fmla="*/ 3867064 w 3867064"/>
              <a:gd name="connsiteY0-32" fmla="*/ 0 h 2226179"/>
              <a:gd name="connsiteX1-33" fmla="*/ 12911 w 3867064"/>
              <a:gd name="connsiteY1-34" fmla="*/ 269192 h 2226179"/>
              <a:gd name="connsiteX2-35" fmla="*/ 92 w 3867064"/>
              <a:gd name="connsiteY2-36" fmla="*/ 2226179 h 2226179"/>
              <a:gd name="connsiteX3-37" fmla="*/ 3862791 w 3867064"/>
              <a:gd name="connsiteY3-38" fmla="*/ 1974078 h 2226179"/>
              <a:gd name="connsiteX4-39" fmla="*/ 3867064 w 3867064"/>
              <a:gd name="connsiteY4-40" fmla="*/ 0 h 2226179"/>
              <a:gd name="connsiteX0-41" fmla="*/ 3867383 w 3867383"/>
              <a:gd name="connsiteY0-42" fmla="*/ 0 h 2226179"/>
              <a:gd name="connsiteX1-43" fmla="*/ 411 w 3867383"/>
              <a:gd name="connsiteY1-44" fmla="*/ 273465 h 2226179"/>
              <a:gd name="connsiteX2-45" fmla="*/ 411 w 3867383"/>
              <a:gd name="connsiteY2-46" fmla="*/ 2226179 h 2226179"/>
              <a:gd name="connsiteX3-47" fmla="*/ 3863110 w 3867383"/>
              <a:gd name="connsiteY3-48" fmla="*/ 1974078 h 2226179"/>
              <a:gd name="connsiteX4-49" fmla="*/ 3867383 w 3867383"/>
              <a:gd name="connsiteY4-50" fmla="*/ 0 h 2226179"/>
              <a:gd name="connsiteX0-51" fmla="*/ 3892661 w 3892661"/>
              <a:gd name="connsiteY0-52" fmla="*/ 0 h 6403180"/>
              <a:gd name="connsiteX1-53" fmla="*/ 25689 w 3892661"/>
              <a:gd name="connsiteY1-54" fmla="*/ 273465 h 6403180"/>
              <a:gd name="connsiteX2-55" fmla="*/ 51 w 3892661"/>
              <a:gd name="connsiteY2-56" fmla="*/ 6403180 h 6403180"/>
              <a:gd name="connsiteX3-57" fmla="*/ 3888388 w 3892661"/>
              <a:gd name="connsiteY3-58" fmla="*/ 1974078 h 6403180"/>
              <a:gd name="connsiteX4-59" fmla="*/ 3892661 w 3892661"/>
              <a:gd name="connsiteY4-60" fmla="*/ 0 h 6403180"/>
              <a:gd name="connsiteX0-61" fmla="*/ 3896882 w 3896882"/>
              <a:gd name="connsiteY0-62" fmla="*/ 0 h 6403180"/>
              <a:gd name="connsiteX1-63" fmla="*/ 0 w 3896882"/>
              <a:gd name="connsiteY1-64" fmla="*/ 4599655 h 6403180"/>
              <a:gd name="connsiteX2-65" fmla="*/ 4272 w 3896882"/>
              <a:gd name="connsiteY2-66" fmla="*/ 6403180 h 6403180"/>
              <a:gd name="connsiteX3-67" fmla="*/ 3892609 w 3896882"/>
              <a:gd name="connsiteY3-68" fmla="*/ 1974078 h 6403180"/>
              <a:gd name="connsiteX4-69" fmla="*/ 3896882 w 3896882"/>
              <a:gd name="connsiteY4-70" fmla="*/ 0 h 6403180"/>
              <a:gd name="connsiteX0-71" fmla="*/ 3893021 w 3893021"/>
              <a:gd name="connsiteY0-72" fmla="*/ 0 h 6403180"/>
              <a:gd name="connsiteX1-73" fmla="*/ 412 w 3893021"/>
              <a:gd name="connsiteY1-74" fmla="*/ 4152108 h 6403180"/>
              <a:gd name="connsiteX2-75" fmla="*/ 411 w 3893021"/>
              <a:gd name="connsiteY2-76" fmla="*/ 6403180 h 6403180"/>
              <a:gd name="connsiteX3-77" fmla="*/ 3888748 w 3893021"/>
              <a:gd name="connsiteY3-78" fmla="*/ 1974078 h 6403180"/>
              <a:gd name="connsiteX4-79" fmla="*/ 3893021 w 3893021"/>
              <a:gd name="connsiteY4-80" fmla="*/ 0 h 6403180"/>
              <a:gd name="connsiteX0-81" fmla="*/ 3892651 w 3892651"/>
              <a:gd name="connsiteY0-82" fmla="*/ 0 h 6403180"/>
              <a:gd name="connsiteX1-83" fmla="*/ 34226 w 3892651"/>
              <a:gd name="connsiteY1-84" fmla="*/ 4375864 h 6403180"/>
              <a:gd name="connsiteX2-85" fmla="*/ 41 w 3892651"/>
              <a:gd name="connsiteY2-86" fmla="*/ 6403180 h 6403180"/>
              <a:gd name="connsiteX3-87" fmla="*/ 3888378 w 3892651"/>
              <a:gd name="connsiteY3-88" fmla="*/ 1974078 h 6403180"/>
              <a:gd name="connsiteX4-89" fmla="*/ 3892651 w 3892651"/>
              <a:gd name="connsiteY4-90" fmla="*/ 0 h 6403180"/>
              <a:gd name="connsiteX0-91" fmla="*/ 3875591 w 3875591"/>
              <a:gd name="connsiteY0-92" fmla="*/ 0 h 6552362"/>
              <a:gd name="connsiteX1-93" fmla="*/ 17166 w 3875591"/>
              <a:gd name="connsiteY1-94" fmla="*/ 4375864 h 6552362"/>
              <a:gd name="connsiteX2-95" fmla="*/ 73 w 3875591"/>
              <a:gd name="connsiteY2-96" fmla="*/ 6552362 h 6552362"/>
              <a:gd name="connsiteX3-97" fmla="*/ 3871318 w 3875591"/>
              <a:gd name="connsiteY3-98" fmla="*/ 1974078 h 6552362"/>
              <a:gd name="connsiteX4-99" fmla="*/ 3875591 w 3875591"/>
              <a:gd name="connsiteY4-100" fmla="*/ 0 h 6552362"/>
              <a:gd name="connsiteX0-101" fmla="*/ 3875928 w 3875928"/>
              <a:gd name="connsiteY0-102" fmla="*/ 0 h 6552362"/>
              <a:gd name="connsiteX1-103" fmla="*/ 412 w 3875928"/>
              <a:gd name="connsiteY1-104" fmla="*/ 4599620 h 6552362"/>
              <a:gd name="connsiteX2-105" fmla="*/ 410 w 3875928"/>
              <a:gd name="connsiteY2-106" fmla="*/ 6552362 h 6552362"/>
              <a:gd name="connsiteX3-107" fmla="*/ 3871655 w 3875928"/>
              <a:gd name="connsiteY3-108" fmla="*/ 1974078 h 6552362"/>
              <a:gd name="connsiteX4-109" fmla="*/ 3875928 w 3875928"/>
              <a:gd name="connsiteY4-110" fmla="*/ 0 h 655236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875928" h="6552362">
                <a:moveTo>
                  <a:pt x="3875928" y="0"/>
                </a:moveTo>
                <a:lnTo>
                  <a:pt x="412" y="4599620"/>
                </a:lnTo>
                <a:cubicBezTo>
                  <a:pt x="1836" y="5253373"/>
                  <a:pt x="-1014" y="5898609"/>
                  <a:pt x="410" y="6552362"/>
                </a:cubicBezTo>
                <a:lnTo>
                  <a:pt x="3871655" y="1974078"/>
                </a:lnTo>
                <a:cubicBezTo>
                  <a:pt x="3873079" y="1316052"/>
                  <a:pt x="3874504" y="658026"/>
                  <a:pt x="387592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0" name="Freeform 69"/>
          <p:cNvSpPr/>
          <p:nvPr/>
        </p:nvSpPr>
        <p:spPr>
          <a:xfrm>
            <a:off x="3485129" y="3468086"/>
            <a:ext cx="3875928" cy="375356"/>
          </a:xfrm>
          <a:custGeom>
            <a:avLst/>
            <a:gdLst>
              <a:gd name="connsiteX0" fmla="*/ 3896882 w 3926792"/>
              <a:gd name="connsiteY0" fmla="*/ 0 h 2226179"/>
              <a:gd name="connsiteX1" fmla="*/ 0 w 3926792"/>
              <a:gd name="connsiteY1" fmla="*/ 264919 h 2226179"/>
              <a:gd name="connsiteX2" fmla="*/ 29910 w 3926792"/>
              <a:gd name="connsiteY2" fmla="*/ 2226179 h 2226179"/>
              <a:gd name="connsiteX3" fmla="*/ 3926792 w 3926792"/>
              <a:gd name="connsiteY3" fmla="*/ 1961260 h 2226179"/>
              <a:gd name="connsiteX4" fmla="*/ 3896882 w 3926792"/>
              <a:gd name="connsiteY4" fmla="*/ 0 h 2226179"/>
              <a:gd name="connsiteX0-1" fmla="*/ 3896882 w 3909701"/>
              <a:gd name="connsiteY0-2" fmla="*/ 0 h 2226179"/>
              <a:gd name="connsiteX1-3" fmla="*/ 0 w 3909701"/>
              <a:gd name="connsiteY1-4" fmla="*/ 264919 h 2226179"/>
              <a:gd name="connsiteX2-5" fmla="*/ 29910 w 3909701"/>
              <a:gd name="connsiteY2-6" fmla="*/ 2226179 h 2226179"/>
              <a:gd name="connsiteX3-7" fmla="*/ 3909701 w 3909701"/>
              <a:gd name="connsiteY3-8" fmla="*/ 1969805 h 2226179"/>
              <a:gd name="connsiteX4-9" fmla="*/ 3896882 w 3909701"/>
              <a:gd name="connsiteY4-10" fmla="*/ 0 h 2226179"/>
              <a:gd name="connsiteX0-11" fmla="*/ 3896882 w 3896882"/>
              <a:gd name="connsiteY0-12" fmla="*/ 0 h 2226179"/>
              <a:gd name="connsiteX1-13" fmla="*/ 0 w 3896882"/>
              <a:gd name="connsiteY1-14" fmla="*/ 264919 h 2226179"/>
              <a:gd name="connsiteX2-15" fmla="*/ 29910 w 3896882"/>
              <a:gd name="connsiteY2-16" fmla="*/ 2226179 h 2226179"/>
              <a:gd name="connsiteX3-17" fmla="*/ 3892609 w 3896882"/>
              <a:gd name="connsiteY3-18" fmla="*/ 1974078 h 2226179"/>
              <a:gd name="connsiteX4-19" fmla="*/ 3896882 w 3896882"/>
              <a:gd name="connsiteY4-20" fmla="*/ 0 h 2226179"/>
              <a:gd name="connsiteX0-21" fmla="*/ 3871245 w 3871245"/>
              <a:gd name="connsiteY0-22" fmla="*/ 0 h 2226179"/>
              <a:gd name="connsiteX1-23" fmla="*/ 0 w 3871245"/>
              <a:gd name="connsiteY1-24" fmla="*/ 264919 h 2226179"/>
              <a:gd name="connsiteX2-25" fmla="*/ 4273 w 3871245"/>
              <a:gd name="connsiteY2-26" fmla="*/ 2226179 h 2226179"/>
              <a:gd name="connsiteX3-27" fmla="*/ 3866972 w 3871245"/>
              <a:gd name="connsiteY3-28" fmla="*/ 1974078 h 2226179"/>
              <a:gd name="connsiteX4-29" fmla="*/ 3871245 w 3871245"/>
              <a:gd name="connsiteY4-30" fmla="*/ 0 h 2226179"/>
              <a:gd name="connsiteX0-31" fmla="*/ 3867064 w 3867064"/>
              <a:gd name="connsiteY0-32" fmla="*/ 0 h 2226179"/>
              <a:gd name="connsiteX1-33" fmla="*/ 12911 w 3867064"/>
              <a:gd name="connsiteY1-34" fmla="*/ 269192 h 2226179"/>
              <a:gd name="connsiteX2-35" fmla="*/ 92 w 3867064"/>
              <a:gd name="connsiteY2-36" fmla="*/ 2226179 h 2226179"/>
              <a:gd name="connsiteX3-37" fmla="*/ 3862791 w 3867064"/>
              <a:gd name="connsiteY3-38" fmla="*/ 1974078 h 2226179"/>
              <a:gd name="connsiteX4-39" fmla="*/ 3867064 w 3867064"/>
              <a:gd name="connsiteY4-40" fmla="*/ 0 h 2226179"/>
              <a:gd name="connsiteX0-41" fmla="*/ 3867383 w 3867383"/>
              <a:gd name="connsiteY0-42" fmla="*/ 0 h 2226179"/>
              <a:gd name="connsiteX1-43" fmla="*/ 411 w 3867383"/>
              <a:gd name="connsiteY1-44" fmla="*/ 273465 h 2226179"/>
              <a:gd name="connsiteX2-45" fmla="*/ 411 w 3867383"/>
              <a:gd name="connsiteY2-46" fmla="*/ 2226179 h 2226179"/>
              <a:gd name="connsiteX3-47" fmla="*/ 3863110 w 3867383"/>
              <a:gd name="connsiteY3-48" fmla="*/ 1974078 h 2226179"/>
              <a:gd name="connsiteX4-49" fmla="*/ 3867383 w 3867383"/>
              <a:gd name="connsiteY4-50" fmla="*/ 0 h 2226179"/>
              <a:gd name="connsiteX0-51" fmla="*/ 3892661 w 3892661"/>
              <a:gd name="connsiteY0-52" fmla="*/ 0 h 6403180"/>
              <a:gd name="connsiteX1-53" fmla="*/ 25689 w 3892661"/>
              <a:gd name="connsiteY1-54" fmla="*/ 273465 h 6403180"/>
              <a:gd name="connsiteX2-55" fmla="*/ 51 w 3892661"/>
              <a:gd name="connsiteY2-56" fmla="*/ 6403180 h 6403180"/>
              <a:gd name="connsiteX3-57" fmla="*/ 3888388 w 3892661"/>
              <a:gd name="connsiteY3-58" fmla="*/ 1974078 h 6403180"/>
              <a:gd name="connsiteX4-59" fmla="*/ 3892661 w 3892661"/>
              <a:gd name="connsiteY4-60" fmla="*/ 0 h 6403180"/>
              <a:gd name="connsiteX0-61" fmla="*/ 3896882 w 3896882"/>
              <a:gd name="connsiteY0-62" fmla="*/ 0 h 6403180"/>
              <a:gd name="connsiteX1-63" fmla="*/ 0 w 3896882"/>
              <a:gd name="connsiteY1-64" fmla="*/ 4599655 h 6403180"/>
              <a:gd name="connsiteX2-65" fmla="*/ 4272 w 3896882"/>
              <a:gd name="connsiteY2-66" fmla="*/ 6403180 h 6403180"/>
              <a:gd name="connsiteX3-67" fmla="*/ 3892609 w 3896882"/>
              <a:gd name="connsiteY3-68" fmla="*/ 1974078 h 6403180"/>
              <a:gd name="connsiteX4-69" fmla="*/ 3896882 w 3896882"/>
              <a:gd name="connsiteY4-70" fmla="*/ 0 h 6403180"/>
              <a:gd name="connsiteX0-71" fmla="*/ 3893021 w 3893021"/>
              <a:gd name="connsiteY0-72" fmla="*/ 0 h 6403180"/>
              <a:gd name="connsiteX1-73" fmla="*/ 412 w 3893021"/>
              <a:gd name="connsiteY1-74" fmla="*/ 4152108 h 6403180"/>
              <a:gd name="connsiteX2-75" fmla="*/ 411 w 3893021"/>
              <a:gd name="connsiteY2-76" fmla="*/ 6403180 h 6403180"/>
              <a:gd name="connsiteX3-77" fmla="*/ 3888748 w 3893021"/>
              <a:gd name="connsiteY3-78" fmla="*/ 1974078 h 6403180"/>
              <a:gd name="connsiteX4-79" fmla="*/ 3893021 w 3893021"/>
              <a:gd name="connsiteY4-80" fmla="*/ 0 h 6403180"/>
              <a:gd name="connsiteX0-81" fmla="*/ 3892651 w 3892651"/>
              <a:gd name="connsiteY0-82" fmla="*/ 0 h 6403180"/>
              <a:gd name="connsiteX1-83" fmla="*/ 34226 w 3892651"/>
              <a:gd name="connsiteY1-84" fmla="*/ 4375864 h 6403180"/>
              <a:gd name="connsiteX2-85" fmla="*/ 41 w 3892651"/>
              <a:gd name="connsiteY2-86" fmla="*/ 6403180 h 6403180"/>
              <a:gd name="connsiteX3-87" fmla="*/ 3888378 w 3892651"/>
              <a:gd name="connsiteY3-88" fmla="*/ 1974078 h 6403180"/>
              <a:gd name="connsiteX4-89" fmla="*/ 3892651 w 3892651"/>
              <a:gd name="connsiteY4-90" fmla="*/ 0 h 6403180"/>
              <a:gd name="connsiteX0-91" fmla="*/ 3875591 w 3875591"/>
              <a:gd name="connsiteY0-92" fmla="*/ 0 h 6552362"/>
              <a:gd name="connsiteX1-93" fmla="*/ 17166 w 3875591"/>
              <a:gd name="connsiteY1-94" fmla="*/ 4375864 h 6552362"/>
              <a:gd name="connsiteX2-95" fmla="*/ 73 w 3875591"/>
              <a:gd name="connsiteY2-96" fmla="*/ 6552362 h 6552362"/>
              <a:gd name="connsiteX3-97" fmla="*/ 3871318 w 3875591"/>
              <a:gd name="connsiteY3-98" fmla="*/ 1974078 h 6552362"/>
              <a:gd name="connsiteX4-99" fmla="*/ 3875591 w 3875591"/>
              <a:gd name="connsiteY4-100" fmla="*/ 0 h 6552362"/>
              <a:gd name="connsiteX0-101" fmla="*/ 3875928 w 3875928"/>
              <a:gd name="connsiteY0-102" fmla="*/ 0 h 6552362"/>
              <a:gd name="connsiteX1-103" fmla="*/ 412 w 3875928"/>
              <a:gd name="connsiteY1-104" fmla="*/ 4599620 h 6552362"/>
              <a:gd name="connsiteX2-105" fmla="*/ 410 w 3875928"/>
              <a:gd name="connsiteY2-106" fmla="*/ 6552362 h 6552362"/>
              <a:gd name="connsiteX3-107" fmla="*/ 3871655 w 3875928"/>
              <a:gd name="connsiteY3-108" fmla="*/ 1974078 h 6552362"/>
              <a:gd name="connsiteX4-109" fmla="*/ 3875928 w 3875928"/>
              <a:gd name="connsiteY4-110" fmla="*/ 0 h 655236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875928" h="6552362">
                <a:moveTo>
                  <a:pt x="3875928" y="0"/>
                </a:moveTo>
                <a:lnTo>
                  <a:pt x="412" y="4599620"/>
                </a:lnTo>
                <a:cubicBezTo>
                  <a:pt x="1836" y="5253373"/>
                  <a:pt x="-1014" y="5898609"/>
                  <a:pt x="410" y="6552362"/>
                </a:cubicBezTo>
                <a:lnTo>
                  <a:pt x="3871655" y="1974078"/>
                </a:lnTo>
                <a:cubicBezTo>
                  <a:pt x="3873079" y="1316052"/>
                  <a:pt x="3874504" y="658026"/>
                  <a:pt x="3875928" y="0"/>
                </a:cubicBezTo>
                <a:close/>
              </a:path>
            </a:pathLst>
          </a:cu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2231742" y="3441675"/>
            <a:ext cx="252731" cy="2274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1770738" y="3385789"/>
            <a:ext cx="1641327" cy="338554"/>
            <a:chOff x="1770738" y="3385789"/>
            <a:chExt cx="1641327" cy="338554"/>
          </a:xfrm>
        </p:grpSpPr>
        <p:cxnSp>
          <p:nvCxnSpPr>
            <p:cNvPr id="80" name="Straight Arrow Connector 79"/>
            <p:cNvCxnSpPr/>
            <p:nvPr/>
          </p:nvCxnSpPr>
          <p:spPr>
            <a:xfrm flipH="1">
              <a:off x="1770738" y="3564111"/>
              <a:ext cx="164132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TextBox 84"/>
            <p:cNvSpPr txBox="1"/>
            <p:nvPr/>
          </p:nvSpPr>
          <p:spPr>
            <a:xfrm>
              <a:off x="2156066" y="3385789"/>
              <a:ext cx="4591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</a:t>
              </a:r>
              <a:r>
                <a:rPr kumimoji="0" 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</a:t>
              </a:r>
              <a:endPara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94" name="Rectangle 93"/>
          <p:cNvSpPr/>
          <p:nvPr/>
        </p:nvSpPr>
        <p:spPr>
          <a:xfrm>
            <a:off x="2369264" y="3728151"/>
            <a:ext cx="252731" cy="2274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759658" y="3661763"/>
            <a:ext cx="1641172" cy="338554"/>
            <a:chOff x="1759658" y="3661763"/>
            <a:chExt cx="1641172" cy="338554"/>
          </a:xfrm>
        </p:grpSpPr>
        <p:cxnSp>
          <p:nvCxnSpPr>
            <p:cNvPr id="82" name="Straight Arrow Connector 81"/>
            <p:cNvCxnSpPr/>
            <p:nvPr/>
          </p:nvCxnSpPr>
          <p:spPr>
            <a:xfrm flipH="1">
              <a:off x="1759658" y="3839649"/>
              <a:ext cx="164117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/>
            <p:cNvSpPr txBox="1"/>
            <p:nvPr/>
          </p:nvSpPr>
          <p:spPr>
            <a:xfrm>
              <a:off x="2315510" y="3661763"/>
              <a:ext cx="4591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</a:t>
              </a:r>
              <a:r>
                <a:rPr kumimoji="0" 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  <a:endPara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98" name="Rectangle 97"/>
          <p:cNvSpPr/>
          <p:nvPr/>
        </p:nvSpPr>
        <p:spPr>
          <a:xfrm>
            <a:off x="8624002" y="5214579"/>
            <a:ext cx="892097" cy="11030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8624002" y="5303700"/>
            <a:ext cx="892097" cy="11030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8620344" y="5425404"/>
            <a:ext cx="892097" cy="11030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8345639" y="2644827"/>
            <a:ext cx="2560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object data requested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1" name="Left Arrow 100"/>
          <p:cNvSpPr/>
          <p:nvPr/>
        </p:nvSpPr>
        <p:spPr>
          <a:xfrm>
            <a:off x="7955470" y="4068021"/>
            <a:ext cx="596846" cy="369332"/>
          </a:xfrm>
          <a:prstGeom prst="lef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9706653" y="3898744"/>
            <a:ext cx="717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  <a:endParaRPr kumimoji="0" lang="en-US" sz="2400" b="0" i="0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10303411" y="3858836"/>
            <a:ext cx="394800" cy="2274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9717406" y="4747954"/>
            <a:ext cx="717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</a:t>
            </a:r>
            <a:endParaRPr kumimoji="0" lang="en-US" sz="2400" b="0" i="0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9717374" y="5101897"/>
            <a:ext cx="717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</a:t>
            </a:r>
            <a:endParaRPr kumimoji="0" lang="en-US" sz="2400" b="0" i="0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9722211" y="5425404"/>
            <a:ext cx="717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</a:t>
            </a:r>
            <a:endParaRPr kumimoji="0" lang="en-US" sz="2400" b="0" i="0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1" name="Straight Connector 110"/>
          <p:cNvCxnSpPr/>
          <p:nvPr/>
        </p:nvCxnSpPr>
        <p:spPr>
          <a:xfrm>
            <a:off x="9583543" y="5324881"/>
            <a:ext cx="1861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 flipV="1">
            <a:off x="9589060" y="5022530"/>
            <a:ext cx="180667" cy="1458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9593643" y="5502519"/>
            <a:ext cx="180667" cy="1458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Rectangle 3"/>
          <p:cNvSpPr txBox="1">
            <a:spLocks noChangeArrowheads="1"/>
          </p:cNvSpPr>
          <p:nvPr/>
        </p:nvSpPr>
        <p:spPr>
          <a:xfrm>
            <a:off x="3131136" y="6194429"/>
            <a:ext cx="6552840" cy="503308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</a:t>
            </a:r>
            <a:r>
              <a:rPr kumimoji="0" lang="en-US" alt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2</a:t>
            </a: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, O</a:t>
            </a:r>
            <a:r>
              <a:rPr kumimoji="0" lang="en-US" alt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3</a:t>
            </a: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, O</a:t>
            </a:r>
            <a:r>
              <a:rPr kumimoji="0" lang="en-US" alt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4</a:t>
            </a: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delivered quickly, O</a:t>
            </a:r>
            <a:r>
              <a:rPr kumimoji="0" lang="en-US" alt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1 </a:t>
            </a: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slightly delayed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3362984" y="3078482"/>
            <a:ext cx="4052925" cy="379692"/>
            <a:chOff x="3362984" y="3078482"/>
            <a:chExt cx="4052925" cy="379692"/>
          </a:xfrm>
        </p:grpSpPr>
        <p:cxnSp>
          <p:nvCxnSpPr>
            <p:cNvPr id="86" name="Straight Arrow Connector 85"/>
            <p:cNvCxnSpPr/>
            <p:nvPr/>
          </p:nvCxnSpPr>
          <p:spPr>
            <a:xfrm flipH="1">
              <a:off x="3362984" y="3078482"/>
              <a:ext cx="4052925" cy="27331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Freeform 86"/>
            <p:cNvSpPr/>
            <p:nvPr/>
          </p:nvSpPr>
          <p:spPr>
            <a:xfrm>
              <a:off x="3479865" y="3082818"/>
              <a:ext cx="3875928" cy="375356"/>
            </a:xfrm>
            <a:custGeom>
              <a:avLst/>
              <a:gdLst>
                <a:gd name="connsiteX0" fmla="*/ 3896882 w 3926792"/>
                <a:gd name="connsiteY0" fmla="*/ 0 h 2226179"/>
                <a:gd name="connsiteX1" fmla="*/ 0 w 3926792"/>
                <a:gd name="connsiteY1" fmla="*/ 264919 h 2226179"/>
                <a:gd name="connsiteX2" fmla="*/ 29910 w 3926792"/>
                <a:gd name="connsiteY2" fmla="*/ 2226179 h 2226179"/>
                <a:gd name="connsiteX3" fmla="*/ 3926792 w 3926792"/>
                <a:gd name="connsiteY3" fmla="*/ 1961260 h 2226179"/>
                <a:gd name="connsiteX4" fmla="*/ 3896882 w 3926792"/>
                <a:gd name="connsiteY4" fmla="*/ 0 h 2226179"/>
                <a:gd name="connsiteX0-1" fmla="*/ 3896882 w 3909701"/>
                <a:gd name="connsiteY0-2" fmla="*/ 0 h 2226179"/>
                <a:gd name="connsiteX1-3" fmla="*/ 0 w 3909701"/>
                <a:gd name="connsiteY1-4" fmla="*/ 264919 h 2226179"/>
                <a:gd name="connsiteX2-5" fmla="*/ 29910 w 3909701"/>
                <a:gd name="connsiteY2-6" fmla="*/ 2226179 h 2226179"/>
                <a:gd name="connsiteX3-7" fmla="*/ 3909701 w 3909701"/>
                <a:gd name="connsiteY3-8" fmla="*/ 1969805 h 2226179"/>
                <a:gd name="connsiteX4-9" fmla="*/ 3896882 w 3909701"/>
                <a:gd name="connsiteY4-10" fmla="*/ 0 h 2226179"/>
                <a:gd name="connsiteX0-11" fmla="*/ 3896882 w 3896882"/>
                <a:gd name="connsiteY0-12" fmla="*/ 0 h 2226179"/>
                <a:gd name="connsiteX1-13" fmla="*/ 0 w 3896882"/>
                <a:gd name="connsiteY1-14" fmla="*/ 264919 h 2226179"/>
                <a:gd name="connsiteX2-15" fmla="*/ 29910 w 3896882"/>
                <a:gd name="connsiteY2-16" fmla="*/ 2226179 h 2226179"/>
                <a:gd name="connsiteX3-17" fmla="*/ 3892609 w 3896882"/>
                <a:gd name="connsiteY3-18" fmla="*/ 1974078 h 2226179"/>
                <a:gd name="connsiteX4-19" fmla="*/ 3896882 w 3896882"/>
                <a:gd name="connsiteY4-20" fmla="*/ 0 h 2226179"/>
                <a:gd name="connsiteX0-21" fmla="*/ 3871245 w 3871245"/>
                <a:gd name="connsiteY0-22" fmla="*/ 0 h 2226179"/>
                <a:gd name="connsiteX1-23" fmla="*/ 0 w 3871245"/>
                <a:gd name="connsiteY1-24" fmla="*/ 264919 h 2226179"/>
                <a:gd name="connsiteX2-25" fmla="*/ 4273 w 3871245"/>
                <a:gd name="connsiteY2-26" fmla="*/ 2226179 h 2226179"/>
                <a:gd name="connsiteX3-27" fmla="*/ 3866972 w 3871245"/>
                <a:gd name="connsiteY3-28" fmla="*/ 1974078 h 2226179"/>
                <a:gd name="connsiteX4-29" fmla="*/ 3871245 w 3871245"/>
                <a:gd name="connsiteY4-30" fmla="*/ 0 h 2226179"/>
                <a:gd name="connsiteX0-31" fmla="*/ 3867064 w 3867064"/>
                <a:gd name="connsiteY0-32" fmla="*/ 0 h 2226179"/>
                <a:gd name="connsiteX1-33" fmla="*/ 12911 w 3867064"/>
                <a:gd name="connsiteY1-34" fmla="*/ 269192 h 2226179"/>
                <a:gd name="connsiteX2-35" fmla="*/ 92 w 3867064"/>
                <a:gd name="connsiteY2-36" fmla="*/ 2226179 h 2226179"/>
                <a:gd name="connsiteX3-37" fmla="*/ 3862791 w 3867064"/>
                <a:gd name="connsiteY3-38" fmla="*/ 1974078 h 2226179"/>
                <a:gd name="connsiteX4-39" fmla="*/ 3867064 w 3867064"/>
                <a:gd name="connsiteY4-40" fmla="*/ 0 h 2226179"/>
                <a:gd name="connsiteX0-41" fmla="*/ 3867383 w 3867383"/>
                <a:gd name="connsiteY0-42" fmla="*/ 0 h 2226179"/>
                <a:gd name="connsiteX1-43" fmla="*/ 411 w 3867383"/>
                <a:gd name="connsiteY1-44" fmla="*/ 273465 h 2226179"/>
                <a:gd name="connsiteX2-45" fmla="*/ 411 w 3867383"/>
                <a:gd name="connsiteY2-46" fmla="*/ 2226179 h 2226179"/>
                <a:gd name="connsiteX3-47" fmla="*/ 3863110 w 3867383"/>
                <a:gd name="connsiteY3-48" fmla="*/ 1974078 h 2226179"/>
                <a:gd name="connsiteX4-49" fmla="*/ 3867383 w 3867383"/>
                <a:gd name="connsiteY4-50" fmla="*/ 0 h 2226179"/>
                <a:gd name="connsiteX0-51" fmla="*/ 3892661 w 3892661"/>
                <a:gd name="connsiteY0-52" fmla="*/ 0 h 6403180"/>
                <a:gd name="connsiteX1-53" fmla="*/ 25689 w 3892661"/>
                <a:gd name="connsiteY1-54" fmla="*/ 273465 h 6403180"/>
                <a:gd name="connsiteX2-55" fmla="*/ 51 w 3892661"/>
                <a:gd name="connsiteY2-56" fmla="*/ 6403180 h 6403180"/>
                <a:gd name="connsiteX3-57" fmla="*/ 3888388 w 3892661"/>
                <a:gd name="connsiteY3-58" fmla="*/ 1974078 h 6403180"/>
                <a:gd name="connsiteX4-59" fmla="*/ 3892661 w 3892661"/>
                <a:gd name="connsiteY4-60" fmla="*/ 0 h 6403180"/>
                <a:gd name="connsiteX0-61" fmla="*/ 3896882 w 3896882"/>
                <a:gd name="connsiteY0-62" fmla="*/ 0 h 6403180"/>
                <a:gd name="connsiteX1-63" fmla="*/ 0 w 3896882"/>
                <a:gd name="connsiteY1-64" fmla="*/ 4599655 h 6403180"/>
                <a:gd name="connsiteX2-65" fmla="*/ 4272 w 3896882"/>
                <a:gd name="connsiteY2-66" fmla="*/ 6403180 h 6403180"/>
                <a:gd name="connsiteX3-67" fmla="*/ 3892609 w 3896882"/>
                <a:gd name="connsiteY3-68" fmla="*/ 1974078 h 6403180"/>
                <a:gd name="connsiteX4-69" fmla="*/ 3896882 w 3896882"/>
                <a:gd name="connsiteY4-70" fmla="*/ 0 h 6403180"/>
                <a:gd name="connsiteX0-71" fmla="*/ 3893021 w 3893021"/>
                <a:gd name="connsiteY0-72" fmla="*/ 0 h 6403180"/>
                <a:gd name="connsiteX1-73" fmla="*/ 412 w 3893021"/>
                <a:gd name="connsiteY1-74" fmla="*/ 4152108 h 6403180"/>
                <a:gd name="connsiteX2-75" fmla="*/ 411 w 3893021"/>
                <a:gd name="connsiteY2-76" fmla="*/ 6403180 h 6403180"/>
                <a:gd name="connsiteX3-77" fmla="*/ 3888748 w 3893021"/>
                <a:gd name="connsiteY3-78" fmla="*/ 1974078 h 6403180"/>
                <a:gd name="connsiteX4-79" fmla="*/ 3893021 w 3893021"/>
                <a:gd name="connsiteY4-80" fmla="*/ 0 h 6403180"/>
                <a:gd name="connsiteX0-81" fmla="*/ 3892651 w 3892651"/>
                <a:gd name="connsiteY0-82" fmla="*/ 0 h 6403180"/>
                <a:gd name="connsiteX1-83" fmla="*/ 34226 w 3892651"/>
                <a:gd name="connsiteY1-84" fmla="*/ 4375864 h 6403180"/>
                <a:gd name="connsiteX2-85" fmla="*/ 41 w 3892651"/>
                <a:gd name="connsiteY2-86" fmla="*/ 6403180 h 6403180"/>
                <a:gd name="connsiteX3-87" fmla="*/ 3888378 w 3892651"/>
                <a:gd name="connsiteY3-88" fmla="*/ 1974078 h 6403180"/>
                <a:gd name="connsiteX4-89" fmla="*/ 3892651 w 3892651"/>
                <a:gd name="connsiteY4-90" fmla="*/ 0 h 6403180"/>
                <a:gd name="connsiteX0-91" fmla="*/ 3875591 w 3875591"/>
                <a:gd name="connsiteY0-92" fmla="*/ 0 h 6552362"/>
                <a:gd name="connsiteX1-93" fmla="*/ 17166 w 3875591"/>
                <a:gd name="connsiteY1-94" fmla="*/ 4375864 h 6552362"/>
                <a:gd name="connsiteX2-95" fmla="*/ 73 w 3875591"/>
                <a:gd name="connsiteY2-96" fmla="*/ 6552362 h 6552362"/>
                <a:gd name="connsiteX3-97" fmla="*/ 3871318 w 3875591"/>
                <a:gd name="connsiteY3-98" fmla="*/ 1974078 h 6552362"/>
                <a:gd name="connsiteX4-99" fmla="*/ 3875591 w 3875591"/>
                <a:gd name="connsiteY4-100" fmla="*/ 0 h 6552362"/>
                <a:gd name="connsiteX0-101" fmla="*/ 3875928 w 3875928"/>
                <a:gd name="connsiteY0-102" fmla="*/ 0 h 6552362"/>
                <a:gd name="connsiteX1-103" fmla="*/ 412 w 3875928"/>
                <a:gd name="connsiteY1-104" fmla="*/ 4599620 h 6552362"/>
                <a:gd name="connsiteX2-105" fmla="*/ 410 w 3875928"/>
                <a:gd name="connsiteY2-106" fmla="*/ 6552362 h 6552362"/>
                <a:gd name="connsiteX3-107" fmla="*/ 3871655 w 3875928"/>
                <a:gd name="connsiteY3-108" fmla="*/ 1974078 h 6552362"/>
                <a:gd name="connsiteX4-109" fmla="*/ 3875928 w 3875928"/>
                <a:gd name="connsiteY4-110" fmla="*/ 0 h 65523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3875928" h="6552362">
                  <a:moveTo>
                    <a:pt x="3875928" y="0"/>
                  </a:moveTo>
                  <a:lnTo>
                    <a:pt x="412" y="4599620"/>
                  </a:lnTo>
                  <a:cubicBezTo>
                    <a:pt x="1836" y="5253373"/>
                    <a:pt x="-1014" y="5898609"/>
                    <a:pt x="410" y="6552362"/>
                  </a:cubicBezTo>
                  <a:lnTo>
                    <a:pt x="3871655" y="1974078"/>
                  </a:lnTo>
                  <a:cubicBezTo>
                    <a:pt x="3873079" y="1316052"/>
                    <a:pt x="3874504" y="658026"/>
                    <a:pt x="3875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8" name="Freeform 87"/>
          <p:cNvSpPr/>
          <p:nvPr/>
        </p:nvSpPr>
        <p:spPr>
          <a:xfrm>
            <a:off x="3480625" y="3596230"/>
            <a:ext cx="3875928" cy="375356"/>
          </a:xfrm>
          <a:custGeom>
            <a:avLst/>
            <a:gdLst>
              <a:gd name="connsiteX0" fmla="*/ 3896882 w 3926792"/>
              <a:gd name="connsiteY0" fmla="*/ 0 h 2226179"/>
              <a:gd name="connsiteX1" fmla="*/ 0 w 3926792"/>
              <a:gd name="connsiteY1" fmla="*/ 264919 h 2226179"/>
              <a:gd name="connsiteX2" fmla="*/ 29910 w 3926792"/>
              <a:gd name="connsiteY2" fmla="*/ 2226179 h 2226179"/>
              <a:gd name="connsiteX3" fmla="*/ 3926792 w 3926792"/>
              <a:gd name="connsiteY3" fmla="*/ 1961260 h 2226179"/>
              <a:gd name="connsiteX4" fmla="*/ 3896882 w 3926792"/>
              <a:gd name="connsiteY4" fmla="*/ 0 h 2226179"/>
              <a:gd name="connsiteX0-1" fmla="*/ 3896882 w 3909701"/>
              <a:gd name="connsiteY0-2" fmla="*/ 0 h 2226179"/>
              <a:gd name="connsiteX1-3" fmla="*/ 0 w 3909701"/>
              <a:gd name="connsiteY1-4" fmla="*/ 264919 h 2226179"/>
              <a:gd name="connsiteX2-5" fmla="*/ 29910 w 3909701"/>
              <a:gd name="connsiteY2-6" fmla="*/ 2226179 h 2226179"/>
              <a:gd name="connsiteX3-7" fmla="*/ 3909701 w 3909701"/>
              <a:gd name="connsiteY3-8" fmla="*/ 1969805 h 2226179"/>
              <a:gd name="connsiteX4-9" fmla="*/ 3896882 w 3909701"/>
              <a:gd name="connsiteY4-10" fmla="*/ 0 h 2226179"/>
              <a:gd name="connsiteX0-11" fmla="*/ 3896882 w 3896882"/>
              <a:gd name="connsiteY0-12" fmla="*/ 0 h 2226179"/>
              <a:gd name="connsiteX1-13" fmla="*/ 0 w 3896882"/>
              <a:gd name="connsiteY1-14" fmla="*/ 264919 h 2226179"/>
              <a:gd name="connsiteX2-15" fmla="*/ 29910 w 3896882"/>
              <a:gd name="connsiteY2-16" fmla="*/ 2226179 h 2226179"/>
              <a:gd name="connsiteX3-17" fmla="*/ 3892609 w 3896882"/>
              <a:gd name="connsiteY3-18" fmla="*/ 1974078 h 2226179"/>
              <a:gd name="connsiteX4-19" fmla="*/ 3896882 w 3896882"/>
              <a:gd name="connsiteY4-20" fmla="*/ 0 h 2226179"/>
              <a:gd name="connsiteX0-21" fmla="*/ 3871245 w 3871245"/>
              <a:gd name="connsiteY0-22" fmla="*/ 0 h 2226179"/>
              <a:gd name="connsiteX1-23" fmla="*/ 0 w 3871245"/>
              <a:gd name="connsiteY1-24" fmla="*/ 264919 h 2226179"/>
              <a:gd name="connsiteX2-25" fmla="*/ 4273 w 3871245"/>
              <a:gd name="connsiteY2-26" fmla="*/ 2226179 h 2226179"/>
              <a:gd name="connsiteX3-27" fmla="*/ 3866972 w 3871245"/>
              <a:gd name="connsiteY3-28" fmla="*/ 1974078 h 2226179"/>
              <a:gd name="connsiteX4-29" fmla="*/ 3871245 w 3871245"/>
              <a:gd name="connsiteY4-30" fmla="*/ 0 h 2226179"/>
              <a:gd name="connsiteX0-31" fmla="*/ 3867064 w 3867064"/>
              <a:gd name="connsiteY0-32" fmla="*/ 0 h 2226179"/>
              <a:gd name="connsiteX1-33" fmla="*/ 12911 w 3867064"/>
              <a:gd name="connsiteY1-34" fmla="*/ 269192 h 2226179"/>
              <a:gd name="connsiteX2-35" fmla="*/ 92 w 3867064"/>
              <a:gd name="connsiteY2-36" fmla="*/ 2226179 h 2226179"/>
              <a:gd name="connsiteX3-37" fmla="*/ 3862791 w 3867064"/>
              <a:gd name="connsiteY3-38" fmla="*/ 1974078 h 2226179"/>
              <a:gd name="connsiteX4-39" fmla="*/ 3867064 w 3867064"/>
              <a:gd name="connsiteY4-40" fmla="*/ 0 h 2226179"/>
              <a:gd name="connsiteX0-41" fmla="*/ 3867383 w 3867383"/>
              <a:gd name="connsiteY0-42" fmla="*/ 0 h 2226179"/>
              <a:gd name="connsiteX1-43" fmla="*/ 411 w 3867383"/>
              <a:gd name="connsiteY1-44" fmla="*/ 273465 h 2226179"/>
              <a:gd name="connsiteX2-45" fmla="*/ 411 w 3867383"/>
              <a:gd name="connsiteY2-46" fmla="*/ 2226179 h 2226179"/>
              <a:gd name="connsiteX3-47" fmla="*/ 3863110 w 3867383"/>
              <a:gd name="connsiteY3-48" fmla="*/ 1974078 h 2226179"/>
              <a:gd name="connsiteX4-49" fmla="*/ 3867383 w 3867383"/>
              <a:gd name="connsiteY4-50" fmla="*/ 0 h 2226179"/>
              <a:gd name="connsiteX0-51" fmla="*/ 3892661 w 3892661"/>
              <a:gd name="connsiteY0-52" fmla="*/ 0 h 6403180"/>
              <a:gd name="connsiteX1-53" fmla="*/ 25689 w 3892661"/>
              <a:gd name="connsiteY1-54" fmla="*/ 273465 h 6403180"/>
              <a:gd name="connsiteX2-55" fmla="*/ 51 w 3892661"/>
              <a:gd name="connsiteY2-56" fmla="*/ 6403180 h 6403180"/>
              <a:gd name="connsiteX3-57" fmla="*/ 3888388 w 3892661"/>
              <a:gd name="connsiteY3-58" fmla="*/ 1974078 h 6403180"/>
              <a:gd name="connsiteX4-59" fmla="*/ 3892661 w 3892661"/>
              <a:gd name="connsiteY4-60" fmla="*/ 0 h 6403180"/>
              <a:gd name="connsiteX0-61" fmla="*/ 3896882 w 3896882"/>
              <a:gd name="connsiteY0-62" fmla="*/ 0 h 6403180"/>
              <a:gd name="connsiteX1-63" fmla="*/ 0 w 3896882"/>
              <a:gd name="connsiteY1-64" fmla="*/ 4599655 h 6403180"/>
              <a:gd name="connsiteX2-65" fmla="*/ 4272 w 3896882"/>
              <a:gd name="connsiteY2-66" fmla="*/ 6403180 h 6403180"/>
              <a:gd name="connsiteX3-67" fmla="*/ 3892609 w 3896882"/>
              <a:gd name="connsiteY3-68" fmla="*/ 1974078 h 6403180"/>
              <a:gd name="connsiteX4-69" fmla="*/ 3896882 w 3896882"/>
              <a:gd name="connsiteY4-70" fmla="*/ 0 h 6403180"/>
              <a:gd name="connsiteX0-71" fmla="*/ 3893021 w 3893021"/>
              <a:gd name="connsiteY0-72" fmla="*/ 0 h 6403180"/>
              <a:gd name="connsiteX1-73" fmla="*/ 412 w 3893021"/>
              <a:gd name="connsiteY1-74" fmla="*/ 4152108 h 6403180"/>
              <a:gd name="connsiteX2-75" fmla="*/ 411 w 3893021"/>
              <a:gd name="connsiteY2-76" fmla="*/ 6403180 h 6403180"/>
              <a:gd name="connsiteX3-77" fmla="*/ 3888748 w 3893021"/>
              <a:gd name="connsiteY3-78" fmla="*/ 1974078 h 6403180"/>
              <a:gd name="connsiteX4-79" fmla="*/ 3893021 w 3893021"/>
              <a:gd name="connsiteY4-80" fmla="*/ 0 h 6403180"/>
              <a:gd name="connsiteX0-81" fmla="*/ 3892651 w 3892651"/>
              <a:gd name="connsiteY0-82" fmla="*/ 0 h 6403180"/>
              <a:gd name="connsiteX1-83" fmla="*/ 34226 w 3892651"/>
              <a:gd name="connsiteY1-84" fmla="*/ 4375864 h 6403180"/>
              <a:gd name="connsiteX2-85" fmla="*/ 41 w 3892651"/>
              <a:gd name="connsiteY2-86" fmla="*/ 6403180 h 6403180"/>
              <a:gd name="connsiteX3-87" fmla="*/ 3888378 w 3892651"/>
              <a:gd name="connsiteY3-88" fmla="*/ 1974078 h 6403180"/>
              <a:gd name="connsiteX4-89" fmla="*/ 3892651 w 3892651"/>
              <a:gd name="connsiteY4-90" fmla="*/ 0 h 6403180"/>
              <a:gd name="connsiteX0-91" fmla="*/ 3875591 w 3875591"/>
              <a:gd name="connsiteY0-92" fmla="*/ 0 h 6552362"/>
              <a:gd name="connsiteX1-93" fmla="*/ 17166 w 3875591"/>
              <a:gd name="connsiteY1-94" fmla="*/ 4375864 h 6552362"/>
              <a:gd name="connsiteX2-95" fmla="*/ 73 w 3875591"/>
              <a:gd name="connsiteY2-96" fmla="*/ 6552362 h 6552362"/>
              <a:gd name="connsiteX3-97" fmla="*/ 3871318 w 3875591"/>
              <a:gd name="connsiteY3-98" fmla="*/ 1974078 h 6552362"/>
              <a:gd name="connsiteX4-99" fmla="*/ 3875591 w 3875591"/>
              <a:gd name="connsiteY4-100" fmla="*/ 0 h 6552362"/>
              <a:gd name="connsiteX0-101" fmla="*/ 3875928 w 3875928"/>
              <a:gd name="connsiteY0-102" fmla="*/ 0 h 6552362"/>
              <a:gd name="connsiteX1-103" fmla="*/ 412 w 3875928"/>
              <a:gd name="connsiteY1-104" fmla="*/ 4599620 h 6552362"/>
              <a:gd name="connsiteX2-105" fmla="*/ 410 w 3875928"/>
              <a:gd name="connsiteY2-106" fmla="*/ 6552362 h 6552362"/>
              <a:gd name="connsiteX3-107" fmla="*/ 3871655 w 3875928"/>
              <a:gd name="connsiteY3-108" fmla="*/ 1974078 h 6552362"/>
              <a:gd name="connsiteX4-109" fmla="*/ 3875928 w 3875928"/>
              <a:gd name="connsiteY4-110" fmla="*/ 0 h 655236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875928" h="6552362">
                <a:moveTo>
                  <a:pt x="3875928" y="0"/>
                </a:moveTo>
                <a:lnTo>
                  <a:pt x="412" y="4599620"/>
                </a:lnTo>
                <a:cubicBezTo>
                  <a:pt x="1836" y="5253373"/>
                  <a:pt x="-1014" y="5898609"/>
                  <a:pt x="410" y="6552362"/>
                </a:cubicBezTo>
                <a:lnTo>
                  <a:pt x="3871655" y="1974078"/>
                </a:lnTo>
                <a:cubicBezTo>
                  <a:pt x="3873079" y="1316052"/>
                  <a:pt x="3874504" y="658026"/>
                  <a:pt x="387592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9" name="Freeform 88"/>
          <p:cNvSpPr/>
          <p:nvPr/>
        </p:nvSpPr>
        <p:spPr>
          <a:xfrm>
            <a:off x="3485129" y="3719557"/>
            <a:ext cx="3875928" cy="375356"/>
          </a:xfrm>
          <a:custGeom>
            <a:avLst/>
            <a:gdLst>
              <a:gd name="connsiteX0" fmla="*/ 3896882 w 3926792"/>
              <a:gd name="connsiteY0" fmla="*/ 0 h 2226179"/>
              <a:gd name="connsiteX1" fmla="*/ 0 w 3926792"/>
              <a:gd name="connsiteY1" fmla="*/ 264919 h 2226179"/>
              <a:gd name="connsiteX2" fmla="*/ 29910 w 3926792"/>
              <a:gd name="connsiteY2" fmla="*/ 2226179 h 2226179"/>
              <a:gd name="connsiteX3" fmla="*/ 3926792 w 3926792"/>
              <a:gd name="connsiteY3" fmla="*/ 1961260 h 2226179"/>
              <a:gd name="connsiteX4" fmla="*/ 3896882 w 3926792"/>
              <a:gd name="connsiteY4" fmla="*/ 0 h 2226179"/>
              <a:gd name="connsiteX0-1" fmla="*/ 3896882 w 3909701"/>
              <a:gd name="connsiteY0-2" fmla="*/ 0 h 2226179"/>
              <a:gd name="connsiteX1-3" fmla="*/ 0 w 3909701"/>
              <a:gd name="connsiteY1-4" fmla="*/ 264919 h 2226179"/>
              <a:gd name="connsiteX2-5" fmla="*/ 29910 w 3909701"/>
              <a:gd name="connsiteY2-6" fmla="*/ 2226179 h 2226179"/>
              <a:gd name="connsiteX3-7" fmla="*/ 3909701 w 3909701"/>
              <a:gd name="connsiteY3-8" fmla="*/ 1969805 h 2226179"/>
              <a:gd name="connsiteX4-9" fmla="*/ 3896882 w 3909701"/>
              <a:gd name="connsiteY4-10" fmla="*/ 0 h 2226179"/>
              <a:gd name="connsiteX0-11" fmla="*/ 3896882 w 3896882"/>
              <a:gd name="connsiteY0-12" fmla="*/ 0 h 2226179"/>
              <a:gd name="connsiteX1-13" fmla="*/ 0 w 3896882"/>
              <a:gd name="connsiteY1-14" fmla="*/ 264919 h 2226179"/>
              <a:gd name="connsiteX2-15" fmla="*/ 29910 w 3896882"/>
              <a:gd name="connsiteY2-16" fmla="*/ 2226179 h 2226179"/>
              <a:gd name="connsiteX3-17" fmla="*/ 3892609 w 3896882"/>
              <a:gd name="connsiteY3-18" fmla="*/ 1974078 h 2226179"/>
              <a:gd name="connsiteX4-19" fmla="*/ 3896882 w 3896882"/>
              <a:gd name="connsiteY4-20" fmla="*/ 0 h 2226179"/>
              <a:gd name="connsiteX0-21" fmla="*/ 3871245 w 3871245"/>
              <a:gd name="connsiteY0-22" fmla="*/ 0 h 2226179"/>
              <a:gd name="connsiteX1-23" fmla="*/ 0 w 3871245"/>
              <a:gd name="connsiteY1-24" fmla="*/ 264919 h 2226179"/>
              <a:gd name="connsiteX2-25" fmla="*/ 4273 w 3871245"/>
              <a:gd name="connsiteY2-26" fmla="*/ 2226179 h 2226179"/>
              <a:gd name="connsiteX3-27" fmla="*/ 3866972 w 3871245"/>
              <a:gd name="connsiteY3-28" fmla="*/ 1974078 h 2226179"/>
              <a:gd name="connsiteX4-29" fmla="*/ 3871245 w 3871245"/>
              <a:gd name="connsiteY4-30" fmla="*/ 0 h 2226179"/>
              <a:gd name="connsiteX0-31" fmla="*/ 3867064 w 3867064"/>
              <a:gd name="connsiteY0-32" fmla="*/ 0 h 2226179"/>
              <a:gd name="connsiteX1-33" fmla="*/ 12911 w 3867064"/>
              <a:gd name="connsiteY1-34" fmla="*/ 269192 h 2226179"/>
              <a:gd name="connsiteX2-35" fmla="*/ 92 w 3867064"/>
              <a:gd name="connsiteY2-36" fmla="*/ 2226179 h 2226179"/>
              <a:gd name="connsiteX3-37" fmla="*/ 3862791 w 3867064"/>
              <a:gd name="connsiteY3-38" fmla="*/ 1974078 h 2226179"/>
              <a:gd name="connsiteX4-39" fmla="*/ 3867064 w 3867064"/>
              <a:gd name="connsiteY4-40" fmla="*/ 0 h 2226179"/>
              <a:gd name="connsiteX0-41" fmla="*/ 3867383 w 3867383"/>
              <a:gd name="connsiteY0-42" fmla="*/ 0 h 2226179"/>
              <a:gd name="connsiteX1-43" fmla="*/ 411 w 3867383"/>
              <a:gd name="connsiteY1-44" fmla="*/ 273465 h 2226179"/>
              <a:gd name="connsiteX2-45" fmla="*/ 411 w 3867383"/>
              <a:gd name="connsiteY2-46" fmla="*/ 2226179 h 2226179"/>
              <a:gd name="connsiteX3-47" fmla="*/ 3863110 w 3867383"/>
              <a:gd name="connsiteY3-48" fmla="*/ 1974078 h 2226179"/>
              <a:gd name="connsiteX4-49" fmla="*/ 3867383 w 3867383"/>
              <a:gd name="connsiteY4-50" fmla="*/ 0 h 2226179"/>
              <a:gd name="connsiteX0-51" fmla="*/ 3892661 w 3892661"/>
              <a:gd name="connsiteY0-52" fmla="*/ 0 h 6403180"/>
              <a:gd name="connsiteX1-53" fmla="*/ 25689 w 3892661"/>
              <a:gd name="connsiteY1-54" fmla="*/ 273465 h 6403180"/>
              <a:gd name="connsiteX2-55" fmla="*/ 51 w 3892661"/>
              <a:gd name="connsiteY2-56" fmla="*/ 6403180 h 6403180"/>
              <a:gd name="connsiteX3-57" fmla="*/ 3888388 w 3892661"/>
              <a:gd name="connsiteY3-58" fmla="*/ 1974078 h 6403180"/>
              <a:gd name="connsiteX4-59" fmla="*/ 3892661 w 3892661"/>
              <a:gd name="connsiteY4-60" fmla="*/ 0 h 6403180"/>
              <a:gd name="connsiteX0-61" fmla="*/ 3896882 w 3896882"/>
              <a:gd name="connsiteY0-62" fmla="*/ 0 h 6403180"/>
              <a:gd name="connsiteX1-63" fmla="*/ 0 w 3896882"/>
              <a:gd name="connsiteY1-64" fmla="*/ 4599655 h 6403180"/>
              <a:gd name="connsiteX2-65" fmla="*/ 4272 w 3896882"/>
              <a:gd name="connsiteY2-66" fmla="*/ 6403180 h 6403180"/>
              <a:gd name="connsiteX3-67" fmla="*/ 3892609 w 3896882"/>
              <a:gd name="connsiteY3-68" fmla="*/ 1974078 h 6403180"/>
              <a:gd name="connsiteX4-69" fmla="*/ 3896882 w 3896882"/>
              <a:gd name="connsiteY4-70" fmla="*/ 0 h 6403180"/>
              <a:gd name="connsiteX0-71" fmla="*/ 3893021 w 3893021"/>
              <a:gd name="connsiteY0-72" fmla="*/ 0 h 6403180"/>
              <a:gd name="connsiteX1-73" fmla="*/ 412 w 3893021"/>
              <a:gd name="connsiteY1-74" fmla="*/ 4152108 h 6403180"/>
              <a:gd name="connsiteX2-75" fmla="*/ 411 w 3893021"/>
              <a:gd name="connsiteY2-76" fmla="*/ 6403180 h 6403180"/>
              <a:gd name="connsiteX3-77" fmla="*/ 3888748 w 3893021"/>
              <a:gd name="connsiteY3-78" fmla="*/ 1974078 h 6403180"/>
              <a:gd name="connsiteX4-79" fmla="*/ 3893021 w 3893021"/>
              <a:gd name="connsiteY4-80" fmla="*/ 0 h 6403180"/>
              <a:gd name="connsiteX0-81" fmla="*/ 3892651 w 3892651"/>
              <a:gd name="connsiteY0-82" fmla="*/ 0 h 6403180"/>
              <a:gd name="connsiteX1-83" fmla="*/ 34226 w 3892651"/>
              <a:gd name="connsiteY1-84" fmla="*/ 4375864 h 6403180"/>
              <a:gd name="connsiteX2-85" fmla="*/ 41 w 3892651"/>
              <a:gd name="connsiteY2-86" fmla="*/ 6403180 h 6403180"/>
              <a:gd name="connsiteX3-87" fmla="*/ 3888378 w 3892651"/>
              <a:gd name="connsiteY3-88" fmla="*/ 1974078 h 6403180"/>
              <a:gd name="connsiteX4-89" fmla="*/ 3892651 w 3892651"/>
              <a:gd name="connsiteY4-90" fmla="*/ 0 h 6403180"/>
              <a:gd name="connsiteX0-91" fmla="*/ 3875591 w 3875591"/>
              <a:gd name="connsiteY0-92" fmla="*/ 0 h 6552362"/>
              <a:gd name="connsiteX1-93" fmla="*/ 17166 w 3875591"/>
              <a:gd name="connsiteY1-94" fmla="*/ 4375864 h 6552362"/>
              <a:gd name="connsiteX2-95" fmla="*/ 73 w 3875591"/>
              <a:gd name="connsiteY2-96" fmla="*/ 6552362 h 6552362"/>
              <a:gd name="connsiteX3-97" fmla="*/ 3871318 w 3875591"/>
              <a:gd name="connsiteY3-98" fmla="*/ 1974078 h 6552362"/>
              <a:gd name="connsiteX4-99" fmla="*/ 3875591 w 3875591"/>
              <a:gd name="connsiteY4-100" fmla="*/ 0 h 6552362"/>
              <a:gd name="connsiteX0-101" fmla="*/ 3875928 w 3875928"/>
              <a:gd name="connsiteY0-102" fmla="*/ 0 h 6552362"/>
              <a:gd name="connsiteX1-103" fmla="*/ 412 w 3875928"/>
              <a:gd name="connsiteY1-104" fmla="*/ 4599620 h 6552362"/>
              <a:gd name="connsiteX2-105" fmla="*/ 410 w 3875928"/>
              <a:gd name="connsiteY2-106" fmla="*/ 6552362 h 6552362"/>
              <a:gd name="connsiteX3-107" fmla="*/ 3871655 w 3875928"/>
              <a:gd name="connsiteY3-108" fmla="*/ 1974078 h 6552362"/>
              <a:gd name="connsiteX4-109" fmla="*/ 3875928 w 3875928"/>
              <a:gd name="connsiteY4-110" fmla="*/ 0 h 655236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875928" h="6552362">
                <a:moveTo>
                  <a:pt x="3875928" y="0"/>
                </a:moveTo>
                <a:lnTo>
                  <a:pt x="412" y="4599620"/>
                </a:lnTo>
                <a:cubicBezTo>
                  <a:pt x="1836" y="5253373"/>
                  <a:pt x="-1014" y="5898609"/>
                  <a:pt x="410" y="6552362"/>
                </a:cubicBezTo>
                <a:lnTo>
                  <a:pt x="3871655" y="1974078"/>
                </a:lnTo>
                <a:cubicBezTo>
                  <a:pt x="3873079" y="1316052"/>
                  <a:pt x="3874504" y="658026"/>
                  <a:pt x="387592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575260" y="3949241"/>
            <a:ext cx="310918" cy="2811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1756483" y="3920514"/>
            <a:ext cx="1644347" cy="338554"/>
            <a:chOff x="1756483" y="3920514"/>
            <a:chExt cx="1644347" cy="338554"/>
          </a:xfrm>
        </p:grpSpPr>
        <p:cxnSp>
          <p:nvCxnSpPr>
            <p:cNvPr id="83" name="Straight Arrow Connector 82"/>
            <p:cNvCxnSpPr/>
            <p:nvPr/>
          </p:nvCxnSpPr>
          <p:spPr>
            <a:xfrm flipH="1">
              <a:off x="1756483" y="4094530"/>
              <a:ext cx="164434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TextBox 95"/>
            <p:cNvSpPr txBox="1"/>
            <p:nvPr/>
          </p:nvSpPr>
          <p:spPr>
            <a:xfrm>
              <a:off x="2554202" y="3920514"/>
              <a:ext cx="45488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</a:t>
              </a:r>
              <a:r>
                <a:rPr kumimoji="0" 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endPara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2869378" y="5701781"/>
            <a:ext cx="269557" cy="2294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4" name="Group 53"/>
          <p:cNvGrpSpPr/>
          <p:nvPr/>
        </p:nvGrpSpPr>
        <p:grpSpPr>
          <a:xfrm>
            <a:off x="1706138" y="5621746"/>
            <a:ext cx="1641326" cy="338554"/>
            <a:chOff x="1706138" y="5621746"/>
            <a:chExt cx="1641326" cy="338554"/>
          </a:xfrm>
        </p:grpSpPr>
        <p:cxnSp>
          <p:nvCxnSpPr>
            <p:cNvPr id="84" name="Straight Arrow Connector 83"/>
            <p:cNvCxnSpPr/>
            <p:nvPr/>
          </p:nvCxnSpPr>
          <p:spPr>
            <a:xfrm flipH="1">
              <a:off x="1706138" y="5804632"/>
              <a:ext cx="164132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/>
            <p:cNvSpPr txBox="1"/>
            <p:nvPr/>
          </p:nvSpPr>
          <p:spPr>
            <a:xfrm>
              <a:off x="2801769" y="5621746"/>
              <a:ext cx="4591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</a:t>
              </a:r>
              <a:r>
                <a:rPr kumimoji="0" 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</a:t>
              </a:r>
              <a:endParaRPr kumimoji="0" 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8" name="Straight Connector 7"/>
          <p:cNvCxnSpPr/>
          <p:nvPr/>
        </p:nvCxnSpPr>
        <p:spPr>
          <a:xfrm>
            <a:off x="8570246" y="5311450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8585033" y="4956968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/>
          <p:cNvCxnSpPr/>
          <p:nvPr/>
        </p:nvCxnSpPr>
        <p:spPr>
          <a:xfrm>
            <a:off x="8579058" y="4824874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>
          <a:xfrm>
            <a:off x="8573083" y="4692780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>
            <a:off x="8567108" y="4560686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8561133" y="4428592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>
            <a:off x="8555158" y="4296498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8549183" y="4164404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8543208" y="4032310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>
            <a:off x="8537233" y="3900216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>
            <a:off x="8531258" y="3768122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>
            <a:off x="8525283" y="3636028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>
            <a:off x="8540494" y="3503934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/>
          <p:cNvCxnSpPr/>
          <p:nvPr/>
        </p:nvCxnSpPr>
        <p:spPr>
          <a:xfrm>
            <a:off x="8534519" y="3371840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8535606" y="3239746"/>
            <a:ext cx="9819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flipV="1">
            <a:off x="3452698" y="3962094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flipV="1">
            <a:off x="3392013" y="4113083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/>
          <p:nvPr/>
        </p:nvCxnSpPr>
        <p:spPr>
          <a:xfrm flipV="1">
            <a:off x="3403873" y="4250677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flipV="1">
            <a:off x="3415733" y="4399559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 flipV="1">
            <a:off x="3474493" y="5562147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/>
          <p:nvPr/>
        </p:nvCxnSpPr>
        <p:spPr>
          <a:xfrm flipV="1">
            <a:off x="3486353" y="5716673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/>
          <p:nvPr/>
        </p:nvCxnSpPr>
        <p:spPr>
          <a:xfrm flipV="1">
            <a:off x="3467438" y="4527480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>
          <a:xfrm flipV="1">
            <a:off x="3406753" y="4678469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/>
          <p:cNvCxnSpPr/>
          <p:nvPr/>
        </p:nvCxnSpPr>
        <p:spPr>
          <a:xfrm flipV="1">
            <a:off x="3418613" y="4816063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/>
          <p:cNvCxnSpPr/>
          <p:nvPr/>
        </p:nvCxnSpPr>
        <p:spPr>
          <a:xfrm flipV="1">
            <a:off x="3430473" y="4964945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/>
          <p:nvPr/>
        </p:nvCxnSpPr>
        <p:spPr>
          <a:xfrm flipV="1">
            <a:off x="3482178" y="5092866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/>
          <p:cNvCxnSpPr/>
          <p:nvPr/>
        </p:nvCxnSpPr>
        <p:spPr>
          <a:xfrm flipV="1">
            <a:off x="3421493" y="5243855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/>
          <p:nvPr/>
        </p:nvCxnSpPr>
        <p:spPr>
          <a:xfrm flipV="1">
            <a:off x="3433353" y="5381449"/>
            <a:ext cx="3980812" cy="2898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67" grpId="0" animBg="1"/>
      <p:bldP spid="68" grpId="0" animBg="1"/>
      <p:bldP spid="70" grpId="0" animBg="1"/>
      <p:bldP spid="117" grpId="0"/>
      <p:bldP spid="88" grpId="0" animBg="1"/>
      <p:bldP spid="89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51417" y="223762"/>
            <a:ext cx="10515600" cy="894622"/>
          </a:xfrm>
        </p:spPr>
        <p:txBody>
          <a:bodyPr>
            <a:normAutofit/>
          </a:bodyPr>
          <a:lstStyle/>
          <a:p>
            <a:r>
              <a:rPr lang="en-US" sz="4400" dirty="0">
                <a:ea typeface="MS PGothic" panose="020B0600070205080204" pitchFamily="34" charset="-128"/>
              </a:rPr>
              <a:t>HTTP/2 to HTTP/3</a:t>
            </a:r>
            <a:endParaRPr lang="en-US" sz="4400" dirty="0"/>
          </a:p>
        </p:txBody>
      </p:sp>
      <p:sp>
        <p:nvSpPr>
          <p:cNvPr id="56" name="Rectangle 3"/>
          <p:cNvSpPr txBox="1">
            <a:spLocks noChangeArrowheads="1"/>
          </p:cNvSpPr>
          <p:nvPr/>
        </p:nvSpPr>
        <p:spPr>
          <a:xfrm>
            <a:off x="833751" y="1490127"/>
            <a:ext cx="10458375" cy="4487272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477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HTTP/2 over single TCP connection means: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2813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recovery from packet loss still stalls all object transmissions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88975" marR="0" lvl="1" indent="-28130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as in HTTP 1.1, browsers have incentive to open multiple parallel TCP connections to reduce stalling, increase overall throughput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2813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no security over vanilla TCP connection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2813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HTTP/3: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adds security, per object error- and congestion-control (more pipelining) over UDP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88975" marR="0" lvl="1" indent="-28130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more on HTTP/3 in transport layer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/>
          <a:lstStyle/>
          <a:p>
            <a:r>
              <a:rPr lang="en-US" altLang="en-US" dirty="0">
                <a:cs typeface="Calibri" panose="020F0502020204030204" pitchFamily="34" charset="0"/>
              </a:rPr>
              <a:t>Application layer: overview</a:t>
            </a:r>
            <a:endParaRPr lang="en-US" dirty="0"/>
          </a:p>
        </p:txBody>
      </p:sp>
      <p:sp>
        <p:nvSpPr>
          <p:cNvPr id="10" name="Content Placeholder 3"/>
          <p:cNvSpPr txBox="1"/>
          <p:nvPr/>
        </p:nvSpPr>
        <p:spPr>
          <a:xfrm>
            <a:off x="809242" y="1870563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1955" indent="-401955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Principles of network applications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1955" indent="-401955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 and HTTP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1955" indent="-401955">
              <a:buClr>
                <a:srgbClr val="0000A8"/>
              </a:buClr>
              <a:defRPr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E-mail, SMTP, IMAP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1955" indent="-401955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Domain Name System DNS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  <p:sp>
        <p:nvSpPr>
          <p:cNvPr id="11" name="Rectangle 4"/>
          <p:cNvSpPr txBox="1">
            <a:spLocks noChangeArrowheads="1"/>
          </p:cNvSpPr>
          <p:nvPr/>
        </p:nvSpPr>
        <p:spPr>
          <a:xfrm>
            <a:off x="6557554" y="1422888"/>
            <a:ext cx="5405262" cy="4799013"/>
          </a:xfrm>
          <a:prstGeom prst="rect">
            <a:avLst/>
          </a:prstGeom>
        </p:spPr>
        <p:txBody>
          <a:bodyPr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</a:rPr>
              <a:t>P2P applications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</a:endParaRPr>
          </a:p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</a:rPr>
              <a:t>video streaming and content distribution networks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</a:endParaRPr>
          </a:p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</a:rPr>
              <a:t>socket programming with UDP and TCP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</a:endParaRPr>
          </a:p>
          <a:p>
            <a:pPr>
              <a:buFont typeface="Wingdings" panose="05000000000000000000" pitchFamily="2" charset="2"/>
              <a:buNone/>
            </a:pPr>
            <a:endParaRPr lang="en-US" altLang="en-US" sz="2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pic>
        <p:nvPicPr>
          <p:cNvPr id="7" name="Picture 6" descr="Kurose&amp;Ross 8th edition phot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57391" y="4125913"/>
            <a:ext cx="3087757" cy="2315818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E-mail</a:t>
            </a:r>
            <a:endParaRPr lang="en-US" sz="4400" dirty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544512" y="1366838"/>
            <a:ext cx="7119031" cy="48768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Three major components: 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user agents 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mail servers 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ct val="7500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simple mail transfer protocol: SMTP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User Agent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a.k.a. “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mail reader”</a:t>
            </a:r>
            <a:endParaRPr kumimoji="0" lang="en-US" altLang="ja-JP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composing, editing, reading mail messages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e.g., Outlook, iPhone mail client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outgoing, incoming messages stored on server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433" name="Group 279"/>
          <p:cNvGrpSpPr/>
          <p:nvPr/>
        </p:nvGrpSpPr>
        <p:grpSpPr bwMode="auto">
          <a:xfrm>
            <a:off x="9926119" y="5308075"/>
            <a:ext cx="1736725" cy="973138"/>
            <a:chOff x="4458" y="3335"/>
            <a:chExt cx="1094" cy="613"/>
          </a:xfrm>
        </p:grpSpPr>
        <p:sp>
          <p:nvSpPr>
            <p:cNvPr id="434" name="Text Box 263"/>
            <p:cNvSpPr txBox="1">
              <a:spLocks noChangeArrowheads="1"/>
            </p:cNvSpPr>
            <p:nvPr/>
          </p:nvSpPr>
          <p:spPr bwMode="auto">
            <a:xfrm>
              <a:off x="4527" y="3715"/>
              <a:ext cx="875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user mailbox</a:t>
              </a:r>
              <a:endPara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35" name="Group 278"/>
            <p:cNvGrpSpPr/>
            <p:nvPr/>
          </p:nvGrpSpPr>
          <p:grpSpPr bwMode="auto">
            <a:xfrm>
              <a:off x="4458" y="3408"/>
              <a:ext cx="450" cy="120"/>
              <a:chOff x="4314" y="3444"/>
              <a:chExt cx="450" cy="120"/>
            </a:xfrm>
          </p:grpSpPr>
          <p:sp>
            <p:nvSpPr>
              <p:cNvPr id="438" name="Rectangle 264"/>
              <p:cNvSpPr>
                <a:spLocks noChangeArrowheads="1"/>
              </p:cNvSpPr>
              <p:nvPr/>
            </p:nvSpPr>
            <p:spPr bwMode="auto">
              <a:xfrm>
                <a:off x="4314" y="3444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39" name="Line 265"/>
              <p:cNvSpPr>
                <a:spLocks noChangeShapeType="1"/>
              </p:cNvSpPr>
              <p:nvPr/>
            </p:nvSpPr>
            <p:spPr bwMode="auto">
              <a:xfrm>
                <a:off x="4363" y="3472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40" name="Line 266"/>
              <p:cNvSpPr>
                <a:spLocks noChangeShapeType="1"/>
              </p:cNvSpPr>
              <p:nvPr/>
            </p:nvSpPr>
            <p:spPr bwMode="auto">
              <a:xfrm flipH="1">
                <a:off x="4472" y="3471"/>
                <a:ext cx="6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41" name="Line 267"/>
              <p:cNvSpPr>
                <a:spLocks noChangeShapeType="1"/>
              </p:cNvSpPr>
              <p:nvPr/>
            </p:nvSpPr>
            <p:spPr bwMode="auto">
              <a:xfrm>
                <a:off x="4527" y="347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42" name="Line 268"/>
              <p:cNvSpPr>
                <a:spLocks noChangeShapeType="1"/>
              </p:cNvSpPr>
              <p:nvPr/>
            </p:nvSpPr>
            <p:spPr bwMode="auto">
              <a:xfrm>
                <a:off x="4584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43" name="Line 269"/>
              <p:cNvSpPr>
                <a:spLocks noChangeShapeType="1"/>
              </p:cNvSpPr>
              <p:nvPr/>
            </p:nvSpPr>
            <p:spPr bwMode="auto">
              <a:xfrm>
                <a:off x="4645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44" name="Line 270"/>
              <p:cNvSpPr>
                <a:spLocks noChangeShapeType="1"/>
              </p:cNvSpPr>
              <p:nvPr/>
            </p:nvSpPr>
            <p:spPr bwMode="auto">
              <a:xfrm>
                <a:off x="4701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45" name="Line 271"/>
              <p:cNvSpPr>
                <a:spLocks noChangeShapeType="1"/>
              </p:cNvSpPr>
              <p:nvPr/>
            </p:nvSpPr>
            <p:spPr bwMode="auto">
              <a:xfrm>
                <a:off x="4416" y="3472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6" name="Rectangle 272"/>
            <p:cNvSpPr>
              <a:spLocks noChangeArrowheads="1"/>
            </p:cNvSpPr>
            <p:nvPr/>
          </p:nvSpPr>
          <p:spPr bwMode="auto">
            <a:xfrm>
              <a:off x="4472" y="3779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7" name="Text Box 277"/>
            <p:cNvSpPr txBox="1">
              <a:spLocks noChangeArrowheads="1"/>
            </p:cNvSpPr>
            <p:nvPr/>
          </p:nvSpPr>
          <p:spPr bwMode="auto">
            <a:xfrm>
              <a:off x="4514" y="3335"/>
              <a:ext cx="1038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outgoing 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message queue</a:t>
              </a:r>
              <a:endPara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7241455" y="1234950"/>
            <a:ext cx="2992437" cy="3595688"/>
            <a:chOff x="7241455" y="1234950"/>
            <a:chExt cx="2992437" cy="3595688"/>
          </a:xfrm>
        </p:grpSpPr>
        <p:grpSp>
          <p:nvGrpSpPr>
            <p:cNvPr id="17" name="Group 16"/>
            <p:cNvGrpSpPr/>
            <p:nvPr/>
          </p:nvGrpSpPr>
          <p:grpSpPr>
            <a:xfrm>
              <a:off x="9233767" y="2182687"/>
              <a:ext cx="1000125" cy="1247776"/>
              <a:chOff x="9233767" y="2182687"/>
              <a:chExt cx="1000125" cy="1247776"/>
            </a:xfrm>
          </p:grpSpPr>
          <p:grpSp>
            <p:nvGrpSpPr>
              <p:cNvPr id="447" name="Group 389"/>
              <p:cNvGrpSpPr/>
              <p:nvPr/>
            </p:nvGrpSpPr>
            <p:grpSpPr bwMode="auto">
              <a:xfrm>
                <a:off x="9233767" y="2182687"/>
                <a:ext cx="477838" cy="715963"/>
                <a:chOff x="4140" y="429"/>
                <a:chExt cx="1425" cy="2396"/>
              </a:xfrm>
            </p:grpSpPr>
            <p:sp>
              <p:nvSpPr>
                <p:cNvPr id="610" name="Freeform 390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2 w 354"/>
                    <a:gd name="T1" fmla="*/ 0 h 2742"/>
                    <a:gd name="T2" fmla="*/ 12 w 354"/>
                    <a:gd name="T3" fmla="*/ 23 h 2742"/>
                    <a:gd name="T4" fmla="*/ 12 w 354"/>
                    <a:gd name="T5" fmla="*/ 171 h 2742"/>
                    <a:gd name="T6" fmla="*/ 0 w 354"/>
                    <a:gd name="T7" fmla="*/ 179 h 2742"/>
                    <a:gd name="T8" fmla="*/ 2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11" name="Rectangle 391"/>
                <p:cNvSpPr>
                  <a:spLocks noChangeArrowheads="1"/>
                </p:cNvSpPr>
                <p:nvPr/>
              </p:nvSpPr>
              <p:spPr bwMode="auto">
                <a:xfrm>
                  <a:off x="4206" y="429"/>
                  <a:ext cx="1046" cy="2284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12" name="Freeform 392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7 w 211"/>
                    <a:gd name="T3" fmla="*/ 15 h 2537"/>
                    <a:gd name="T4" fmla="*/ 2 w 211"/>
                    <a:gd name="T5" fmla="*/ 163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13" name="Freeform 393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9 h 226"/>
                    <a:gd name="T4" fmla="*/ 11 w 328"/>
                    <a:gd name="T5" fmla="*/ 16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14" name="Rectangle 394"/>
                <p:cNvSpPr>
                  <a:spLocks noChangeArrowheads="1"/>
                </p:cNvSpPr>
                <p:nvPr/>
              </p:nvSpPr>
              <p:spPr bwMode="auto">
                <a:xfrm>
                  <a:off x="4211" y="695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615" name="Group 395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640" name="AutoShape 396"/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68"/>
                    <a:ext cx="721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41" name="AutoShape 397"/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3"/>
                    <a:ext cx="685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616" name="Rectangle 398"/>
                <p:cNvSpPr>
                  <a:spLocks noChangeArrowheads="1"/>
                </p:cNvSpPr>
                <p:nvPr/>
              </p:nvSpPr>
              <p:spPr bwMode="auto">
                <a:xfrm>
                  <a:off x="4225" y="1019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617" name="Group 399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638" name="AutoShape 400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7" cy="143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39" name="AutoShape 401"/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3"/>
                    <a:ext cx="691" cy="110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618" name="Rectangle 402"/>
                <p:cNvSpPr>
                  <a:spLocks noChangeArrowheads="1"/>
                </p:cNvSpPr>
                <p:nvPr/>
              </p:nvSpPr>
              <p:spPr bwMode="auto">
                <a:xfrm>
                  <a:off x="4216" y="1359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19" name="Rectangle 403"/>
                <p:cNvSpPr>
                  <a:spLocks noChangeArrowheads="1"/>
                </p:cNvSpPr>
                <p:nvPr/>
              </p:nvSpPr>
              <p:spPr bwMode="auto">
                <a:xfrm>
                  <a:off x="4230" y="1656"/>
                  <a:ext cx="592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620" name="Group 404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636" name="AutoShape 405"/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70"/>
                    <a:ext cx="725" cy="137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37" name="AutoShape 406"/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5"/>
                    <a:ext cx="690" cy="108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621" name="Freeform 407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8 h 226"/>
                    <a:gd name="T4" fmla="*/ 11 w 328"/>
                    <a:gd name="T5" fmla="*/ 14 h 226"/>
                    <a:gd name="T6" fmla="*/ 0 w 328"/>
                    <a:gd name="T7" fmla="*/ 6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622" name="Group 408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634" name="AutoShape 409"/>
                  <p:cNvSpPr>
                    <a:spLocks noChangeArrowheads="1"/>
                  </p:cNvSpPr>
                  <p:nvPr/>
                </p:nvSpPr>
                <p:spPr bwMode="auto">
                  <a:xfrm>
                    <a:off x="629" y="2568"/>
                    <a:ext cx="702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35" name="AutoShape 410"/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4"/>
                    <a:ext cx="672" cy="10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623" name="Rectangle 411"/>
                <p:cNvSpPr>
                  <a:spLocks noChangeArrowheads="1"/>
                </p:cNvSpPr>
                <p:nvPr/>
              </p:nvSpPr>
              <p:spPr bwMode="auto">
                <a:xfrm>
                  <a:off x="5248" y="429"/>
                  <a:ext cx="71" cy="2290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24" name="Freeform 412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1 w 296"/>
                    <a:gd name="T3" fmla="*/ 8 h 256"/>
                    <a:gd name="T4" fmla="*/ 11 w 296"/>
                    <a:gd name="T5" fmla="*/ 16 h 256"/>
                    <a:gd name="T6" fmla="*/ 0 w 296"/>
                    <a:gd name="T7" fmla="*/ 6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25" name="Freeform 413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1 w 304"/>
                    <a:gd name="T3" fmla="*/ 11 h 288"/>
                    <a:gd name="T4" fmla="*/ 10 w 304"/>
                    <a:gd name="T5" fmla="*/ 19 h 288"/>
                    <a:gd name="T6" fmla="*/ 2 w 304"/>
                    <a:gd name="T7" fmla="*/ 8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26" name="Oval 414"/>
                <p:cNvSpPr>
                  <a:spLocks noChangeArrowheads="1"/>
                </p:cNvSpPr>
                <p:nvPr/>
              </p:nvSpPr>
              <p:spPr bwMode="auto">
                <a:xfrm>
                  <a:off x="5518" y="2612"/>
                  <a:ext cx="47" cy="96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27" name="Freeform 415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8 h 240"/>
                    <a:gd name="T2" fmla="*/ 2 w 306"/>
                    <a:gd name="T3" fmla="*/ 16 h 240"/>
                    <a:gd name="T4" fmla="*/ 11 w 306"/>
                    <a:gd name="T5" fmla="*/ 8 h 240"/>
                    <a:gd name="T6" fmla="*/ 11 w 306"/>
                    <a:gd name="T7" fmla="*/ 0 h 240"/>
                    <a:gd name="T8" fmla="*/ 0 w 306"/>
                    <a:gd name="T9" fmla="*/ 8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28" name="AutoShape 416"/>
                <p:cNvSpPr>
                  <a:spLocks noChangeArrowheads="1"/>
                </p:cNvSpPr>
                <p:nvPr/>
              </p:nvSpPr>
              <p:spPr bwMode="auto">
                <a:xfrm>
                  <a:off x="4140" y="2676"/>
                  <a:ext cx="1198" cy="14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29" name="AutoShape 417"/>
                <p:cNvSpPr>
                  <a:spLocks noChangeArrowheads="1"/>
                </p:cNvSpPr>
                <p:nvPr/>
              </p:nvSpPr>
              <p:spPr bwMode="auto">
                <a:xfrm>
                  <a:off x="4206" y="2713"/>
                  <a:ext cx="1070" cy="8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00"/>
                    </a:gs>
                    <a:gs pos="100000">
                      <a:srgbClr val="808080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30" name="Oval 418"/>
                <p:cNvSpPr>
                  <a:spLocks noChangeArrowheads="1"/>
                </p:cNvSpPr>
                <p:nvPr/>
              </p:nvSpPr>
              <p:spPr bwMode="auto">
                <a:xfrm>
                  <a:off x="4306" y="2384"/>
                  <a:ext cx="161" cy="143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31" name="Oval 419"/>
                <p:cNvSpPr>
                  <a:spLocks noChangeArrowheads="1"/>
                </p:cNvSpPr>
                <p:nvPr/>
              </p:nvSpPr>
              <p:spPr bwMode="auto">
                <a:xfrm>
                  <a:off x="4486" y="2384"/>
                  <a:ext cx="161" cy="143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32" name="Oval 420"/>
                <p:cNvSpPr>
                  <a:spLocks noChangeArrowheads="1"/>
                </p:cNvSpPr>
                <p:nvPr/>
              </p:nvSpPr>
              <p:spPr bwMode="auto">
                <a:xfrm>
                  <a:off x="4661" y="2379"/>
                  <a:ext cx="161" cy="143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33" name="Rectangle 421"/>
                <p:cNvSpPr>
                  <a:spLocks noChangeArrowheads="1"/>
                </p:cNvSpPr>
                <p:nvPr/>
              </p:nvSpPr>
              <p:spPr bwMode="auto">
                <a:xfrm>
                  <a:off x="5063" y="1837"/>
                  <a:ext cx="85" cy="760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grpSp>
            <p:nvGrpSpPr>
              <p:cNvPr id="451" name="Group 19"/>
              <p:cNvGrpSpPr/>
              <p:nvPr/>
            </p:nvGrpSpPr>
            <p:grpSpPr bwMode="auto">
              <a:xfrm>
                <a:off x="9424267" y="2381125"/>
                <a:ext cx="809625" cy="1049338"/>
                <a:chOff x="4296" y="2627"/>
                <a:chExt cx="510" cy="661"/>
              </a:xfrm>
            </p:grpSpPr>
            <p:sp>
              <p:nvSpPr>
                <p:cNvPr id="531" name="Rectangle 20"/>
                <p:cNvSpPr>
                  <a:spLocks noChangeArrowheads="1"/>
                </p:cNvSpPr>
                <p:nvPr/>
              </p:nvSpPr>
              <p:spPr bwMode="auto">
                <a:xfrm>
                  <a:off x="4296" y="2652"/>
                  <a:ext cx="510" cy="636"/>
                </a:xfrm>
                <a:prstGeom prst="rect">
                  <a:avLst/>
                </a:prstGeom>
                <a:solidFill>
                  <a:srgbClr val="CCCCFF"/>
                </a:solidFill>
                <a:ln w="19050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2" name="Text Box 21"/>
                <p:cNvSpPr txBox="1">
                  <a:spLocks noChangeArrowheads="1"/>
                </p:cNvSpPr>
                <p:nvPr/>
              </p:nvSpPr>
              <p:spPr bwMode="auto">
                <a:xfrm>
                  <a:off x="4298" y="2627"/>
                  <a:ext cx="485" cy="4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mail</a:t>
                  </a:r>
                  <a:endPara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server</a:t>
                  </a: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3" name="Rectangle 22"/>
                <p:cNvSpPr>
                  <a:spLocks noChangeArrowheads="1"/>
                </p:cNvSpPr>
                <p:nvPr/>
              </p:nvSpPr>
              <p:spPr bwMode="auto">
                <a:xfrm>
                  <a:off x="4320" y="3006"/>
                  <a:ext cx="450" cy="120"/>
                </a:xfrm>
                <a:prstGeom prst="rect">
                  <a:avLst/>
                </a:prstGeom>
                <a:solidFill>
                  <a:srgbClr val="00FF00"/>
                </a:solidFill>
                <a:ln w="19050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4" name="Line 23"/>
                <p:cNvSpPr>
                  <a:spLocks noChangeShapeType="1"/>
                </p:cNvSpPr>
                <p:nvPr/>
              </p:nvSpPr>
              <p:spPr bwMode="auto">
                <a:xfrm>
                  <a:off x="4369" y="3034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5" name="Line 24"/>
                <p:cNvSpPr>
                  <a:spLocks noChangeShapeType="1"/>
                </p:cNvSpPr>
                <p:nvPr/>
              </p:nvSpPr>
              <p:spPr bwMode="auto">
                <a:xfrm>
                  <a:off x="4478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6" name="Line 25"/>
                <p:cNvSpPr>
                  <a:spLocks noChangeShapeType="1"/>
                </p:cNvSpPr>
                <p:nvPr/>
              </p:nvSpPr>
              <p:spPr bwMode="auto">
                <a:xfrm>
                  <a:off x="4533" y="3035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7" name="Line 26"/>
                <p:cNvSpPr>
                  <a:spLocks noChangeShapeType="1"/>
                </p:cNvSpPr>
                <p:nvPr/>
              </p:nvSpPr>
              <p:spPr bwMode="auto">
                <a:xfrm>
                  <a:off x="4590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8" name="Line 27"/>
                <p:cNvSpPr>
                  <a:spLocks noChangeShapeType="1"/>
                </p:cNvSpPr>
                <p:nvPr/>
              </p:nvSpPr>
              <p:spPr bwMode="auto">
                <a:xfrm>
                  <a:off x="4651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9" name="Line 28"/>
                <p:cNvSpPr>
                  <a:spLocks noChangeShapeType="1"/>
                </p:cNvSpPr>
                <p:nvPr/>
              </p:nvSpPr>
              <p:spPr bwMode="auto">
                <a:xfrm>
                  <a:off x="4707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0" name="Line 29"/>
                <p:cNvSpPr>
                  <a:spLocks noChangeShapeType="1"/>
                </p:cNvSpPr>
                <p:nvPr/>
              </p:nvSpPr>
              <p:spPr bwMode="auto">
                <a:xfrm>
                  <a:off x="4422" y="3034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1" name="Rectangle 30"/>
                <p:cNvSpPr>
                  <a:spLocks noChangeArrowheads="1"/>
                </p:cNvSpPr>
                <p:nvPr/>
              </p:nvSpPr>
              <p:spPr bwMode="auto">
                <a:xfrm>
                  <a:off x="4328" y="3173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2" name="Rectangle 31"/>
                <p:cNvSpPr>
                  <a:spLocks noChangeArrowheads="1"/>
                </p:cNvSpPr>
                <p:nvPr/>
              </p:nvSpPr>
              <p:spPr bwMode="auto">
                <a:xfrm>
                  <a:off x="4414" y="3173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3" name="Rectangle 32"/>
                <p:cNvSpPr>
                  <a:spLocks noChangeArrowheads="1"/>
                </p:cNvSpPr>
                <p:nvPr/>
              </p:nvSpPr>
              <p:spPr bwMode="auto">
                <a:xfrm>
                  <a:off x="4500" y="3172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4" name="Rectangle 33"/>
                <p:cNvSpPr>
                  <a:spLocks noChangeArrowheads="1"/>
                </p:cNvSpPr>
                <p:nvPr/>
              </p:nvSpPr>
              <p:spPr bwMode="auto">
                <a:xfrm>
                  <a:off x="4597" y="3170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5" name="Rectangle 34"/>
                <p:cNvSpPr>
                  <a:spLocks noChangeArrowheads="1"/>
                </p:cNvSpPr>
                <p:nvPr/>
              </p:nvSpPr>
              <p:spPr bwMode="auto">
                <a:xfrm>
                  <a:off x="4693" y="3170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16" name="Group 15"/>
            <p:cNvGrpSpPr/>
            <p:nvPr/>
          </p:nvGrpSpPr>
          <p:grpSpPr>
            <a:xfrm>
              <a:off x="7241455" y="3576512"/>
              <a:ext cx="992187" cy="1254126"/>
              <a:chOff x="7241455" y="3576512"/>
              <a:chExt cx="992187" cy="1254126"/>
            </a:xfrm>
          </p:grpSpPr>
          <p:grpSp>
            <p:nvGrpSpPr>
              <p:cNvPr id="448" name="Group 356"/>
              <p:cNvGrpSpPr/>
              <p:nvPr/>
            </p:nvGrpSpPr>
            <p:grpSpPr bwMode="auto">
              <a:xfrm>
                <a:off x="7241455" y="3576512"/>
                <a:ext cx="477838" cy="715963"/>
                <a:chOff x="4140" y="429"/>
                <a:chExt cx="1425" cy="2396"/>
              </a:xfrm>
            </p:grpSpPr>
            <p:sp>
              <p:nvSpPr>
                <p:cNvPr id="578" name="Freeform 357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2 w 354"/>
                    <a:gd name="T1" fmla="*/ 0 h 2742"/>
                    <a:gd name="T2" fmla="*/ 12 w 354"/>
                    <a:gd name="T3" fmla="*/ 23 h 2742"/>
                    <a:gd name="T4" fmla="*/ 12 w 354"/>
                    <a:gd name="T5" fmla="*/ 171 h 2742"/>
                    <a:gd name="T6" fmla="*/ 0 w 354"/>
                    <a:gd name="T7" fmla="*/ 179 h 2742"/>
                    <a:gd name="T8" fmla="*/ 2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79" name="Rectangle 358"/>
                <p:cNvSpPr>
                  <a:spLocks noChangeArrowheads="1"/>
                </p:cNvSpPr>
                <p:nvPr/>
              </p:nvSpPr>
              <p:spPr bwMode="auto">
                <a:xfrm>
                  <a:off x="4206" y="429"/>
                  <a:ext cx="1046" cy="2284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80" name="Freeform 359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7 w 211"/>
                    <a:gd name="T3" fmla="*/ 15 h 2537"/>
                    <a:gd name="T4" fmla="*/ 2 w 211"/>
                    <a:gd name="T5" fmla="*/ 163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81" name="Freeform 360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9 h 226"/>
                    <a:gd name="T4" fmla="*/ 11 w 328"/>
                    <a:gd name="T5" fmla="*/ 16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82" name="Rectangle 361"/>
                <p:cNvSpPr>
                  <a:spLocks noChangeArrowheads="1"/>
                </p:cNvSpPr>
                <p:nvPr/>
              </p:nvSpPr>
              <p:spPr bwMode="auto">
                <a:xfrm>
                  <a:off x="4211" y="695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83" name="Group 362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608" name="AutoShape 363"/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68"/>
                    <a:ext cx="721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09" name="AutoShape 364"/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3"/>
                    <a:ext cx="685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84" name="Rectangle 365"/>
                <p:cNvSpPr>
                  <a:spLocks noChangeArrowheads="1"/>
                </p:cNvSpPr>
                <p:nvPr/>
              </p:nvSpPr>
              <p:spPr bwMode="auto">
                <a:xfrm>
                  <a:off x="4225" y="1019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85" name="Group 366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606" name="AutoShape 367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7" cy="143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07" name="AutoShape 368"/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3"/>
                    <a:ext cx="691" cy="110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86" name="Rectangle 369"/>
                <p:cNvSpPr>
                  <a:spLocks noChangeArrowheads="1"/>
                </p:cNvSpPr>
                <p:nvPr/>
              </p:nvSpPr>
              <p:spPr bwMode="auto">
                <a:xfrm>
                  <a:off x="4216" y="1359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87" name="Rectangle 370"/>
                <p:cNvSpPr>
                  <a:spLocks noChangeArrowheads="1"/>
                </p:cNvSpPr>
                <p:nvPr/>
              </p:nvSpPr>
              <p:spPr bwMode="auto">
                <a:xfrm>
                  <a:off x="4230" y="1656"/>
                  <a:ext cx="592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88" name="Group 371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604" name="AutoShape 372"/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70"/>
                    <a:ext cx="725" cy="137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05" name="AutoShape 373"/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5"/>
                    <a:ext cx="690" cy="108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89" name="Freeform 374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8 h 226"/>
                    <a:gd name="T4" fmla="*/ 11 w 328"/>
                    <a:gd name="T5" fmla="*/ 14 h 226"/>
                    <a:gd name="T6" fmla="*/ 0 w 328"/>
                    <a:gd name="T7" fmla="*/ 6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90" name="Group 375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602" name="AutoShape 376"/>
                  <p:cNvSpPr>
                    <a:spLocks noChangeArrowheads="1"/>
                  </p:cNvSpPr>
                  <p:nvPr/>
                </p:nvSpPr>
                <p:spPr bwMode="auto">
                  <a:xfrm>
                    <a:off x="629" y="2568"/>
                    <a:ext cx="702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03" name="AutoShape 377"/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4"/>
                    <a:ext cx="672" cy="10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91" name="Rectangle 378"/>
                <p:cNvSpPr>
                  <a:spLocks noChangeArrowheads="1"/>
                </p:cNvSpPr>
                <p:nvPr/>
              </p:nvSpPr>
              <p:spPr bwMode="auto">
                <a:xfrm>
                  <a:off x="5248" y="429"/>
                  <a:ext cx="71" cy="2290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2" name="Freeform 379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1 w 296"/>
                    <a:gd name="T3" fmla="*/ 8 h 256"/>
                    <a:gd name="T4" fmla="*/ 11 w 296"/>
                    <a:gd name="T5" fmla="*/ 16 h 256"/>
                    <a:gd name="T6" fmla="*/ 0 w 296"/>
                    <a:gd name="T7" fmla="*/ 6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3" name="Freeform 380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1 w 304"/>
                    <a:gd name="T3" fmla="*/ 11 h 288"/>
                    <a:gd name="T4" fmla="*/ 10 w 304"/>
                    <a:gd name="T5" fmla="*/ 19 h 288"/>
                    <a:gd name="T6" fmla="*/ 2 w 304"/>
                    <a:gd name="T7" fmla="*/ 8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4" name="Oval 381"/>
                <p:cNvSpPr>
                  <a:spLocks noChangeArrowheads="1"/>
                </p:cNvSpPr>
                <p:nvPr/>
              </p:nvSpPr>
              <p:spPr bwMode="auto">
                <a:xfrm>
                  <a:off x="5518" y="2612"/>
                  <a:ext cx="47" cy="96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5" name="Freeform 382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8 h 240"/>
                    <a:gd name="T2" fmla="*/ 2 w 306"/>
                    <a:gd name="T3" fmla="*/ 16 h 240"/>
                    <a:gd name="T4" fmla="*/ 11 w 306"/>
                    <a:gd name="T5" fmla="*/ 8 h 240"/>
                    <a:gd name="T6" fmla="*/ 11 w 306"/>
                    <a:gd name="T7" fmla="*/ 0 h 240"/>
                    <a:gd name="T8" fmla="*/ 0 w 306"/>
                    <a:gd name="T9" fmla="*/ 8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6" name="AutoShape 383"/>
                <p:cNvSpPr>
                  <a:spLocks noChangeArrowheads="1"/>
                </p:cNvSpPr>
                <p:nvPr/>
              </p:nvSpPr>
              <p:spPr bwMode="auto">
                <a:xfrm>
                  <a:off x="4140" y="2676"/>
                  <a:ext cx="1198" cy="14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7" name="AutoShape 384"/>
                <p:cNvSpPr>
                  <a:spLocks noChangeArrowheads="1"/>
                </p:cNvSpPr>
                <p:nvPr/>
              </p:nvSpPr>
              <p:spPr bwMode="auto">
                <a:xfrm>
                  <a:off x="4206" y="2713"/>
                  <a:ext cx="1070" cy="8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00"/>
                    </a:gs>
                    <a:gs pos="100000">
                      <a:srgbClr val="808080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8" name="Oval 385"/>
                <p:cNvSpPr>
                  <a:spLocks noChangeArrowheads="1"/>
                </p:cNvSpPr>
                <p:nvPr/>
              </p:nvSpPr>
              <p:spPr bwMode="auto">
                <a:xfrm>
                  <a:off x="4306" y="2384"/>
                  <a:ext cx="161" cy="143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9" name="Oval 386"/>
                <p:cNvSpPr>
                  <a:spLocks noChangeArrowheads="1"/>
                </p:cNvSpPr>
                <p:nvPr/>
              </p:nvSpPr>
              <p:spPr bwMode="auto">
                <a:xfrm>
                  <a:off x="4486" y="2384"/>
                  <a:ext cx="161" cy="143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00" name="Oval 387"/>
                <p:cNvSpPr>
                  <a:spLocks noChangeArrowheads="1"/>
                </p:cNvSpPr>
                <p:nvPr/>
              </p:nvSpPr>
              <p:spPr bwMode="auto">
                <a:xfrm>
                  <a:off x="4661" y="2379"/>
                  <a:ext cx="161" cy="143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01" name="Rectangle 388"/>
                <p:cNvSpPr>
                  <a:spLocks noChangeArrowheads="1"/>
                </p:cNvSpPr>
                <p:nvPr/>
              </p:nvSpPr>
              <p:spPr bwMode="auto">
                <a:xfrm>
                  <a:off x="5063" y="1837"/>
                  <a:ext cx="85" cy="760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grpSp>
            <p:nvGrpSpPr>
              <p:cNvPr id="452" name="Group 60"/>
              <p:cNvGrpSpPr/>
              <p:nvPr/>
            </p:nvGrpSpPr>
            <p:grpSpPr bwMode="auto">
              <a:xfrm>
                <a:off x="7424017" y="3781300"/>
                <a:ext cx="809625" cy="1049338"/>
                <a:chOff x="4296" y="2627"/>
                <a:chExt cx="510" cy="661"/>
              </a:xfrm>
            </p:grpSpPr>
            <p:sp>
              <p:nvSpPr>
                <p:cNvPr id="516" name="Rectangle 61"/>
                <p:cNvSpPr>
                  <a:spLocks noChangeArrowheads="1"/>
                </p:cNvSpPr>
                <p:nvPr/>
              </p:nvSpPr>
              <p:spPr bwMode="auto">
                <a:xfrm>
                  <a:off x="4296" y="2652"/>
                  <a:ext cx="510" cy="636"/>
                </a:xfrm>
                <a:prstGeom prst="rect">
                  <a:avLst/>
                </a:prstGeom>
                <a:solidFill>
                  <a:srgbClr val="CCCCFF"/>
                </a:solidFill>
                <a:ln w="19050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7" name="Text Box 62"/>
                <p:cNvSpPr txBox="1">
                  <a:spLocks noChangeArrowheads="1"/>
                </p:cNvSpPr>
                <p:nvPr/>
              </p:nvSpPr>
              <p:spPr bwMode="auto">
                <a:xfrm>
                  <a:off x="4298" y="2627"/>
                  <a:ext cx="485" cy="4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mail</a:t>
                  </a: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server</a:t>
                  </a:r>
                  <a:endParaRPr kumimoji="0" lang="en-US" altLang="en-US" sz="2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8" name="Rectangle 63"/>
                <p:cNvSpPr>
                  <a:spLocks noChangeArrowheads="1"/>
                </p:cNvSpPr>
                <p:nvPr/>
              </p:nvSpPr>
              <p:spPr bwMode="auto">
                <a:xfrm>
                  <a:off x="4320" y="3006"/>
                  <a:ext cx="450" cy="120"/>
                </a:xfrm>
                <a:prstGeom prst="rect">
                  <a:avLst/>
                </a:prstGeom>
                <a:solidFill>
                  <a:srgbClr val="00FF00"/>
                </a:solidFill>
                <a:ln w="19050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9" name="Line 64"/>
                <p:cNvSpPr>
                  <a:spLocks noChangeShapeType="1"/>
                </p:cNvSpPr>
                <p:nvPr/>
              </p:nvSpPr>
              <p:spPr bwMode="auto">
                <a:xfrm>
                  <a:off x="4369" y="3034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0" name="Line 65"/>
                <p:cNvSpPr>
                  <a:spLocks noChangeShapeType="1"/>
                </p:cNvSpPr>
                <p:nvPr/>
              </p:nvSpPr>
              <p:spPr bwMode="auto">
                <a:xfrm>
                  <a:off x="4478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1" name="Line 66"/>
                <p:cNvSpPr>
                  <a:spLocks noChangeShapeType="1"/>
                </p:cNvSpPr>
                <p:nvPr/>
              </p:nvSpPr>
              <p:spPr bwMode="auto">
                <a:xfrm>
                  <a:off x="4533" y="3035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2" name="Line 67"/>
                <p:cNvSpPr>
                  <a:spLocks noChangeShapeType="1"/>
                </p:cNvSpPr>
                <p:nvPr/>
              </p:nvSpPr>
              <p:spPr bwMode="auto">
                <a:xfrm>
                  <a:off x="4590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3" name="Line 68"/>
                <p:cNvSpPr>
                  <a:spLocks noChangeShapeType="1"/>
                </p:cNvSpPr>
                <p:nvPr/>
              </p:nvSpPr>
              <p:spPr bwMode="auto">
                <a:xfrm>
                  <a:off x="4651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4" name="Line 69"/>
                <p:cNvSpPr>
                  <a:spLocks noChangeShapeType="1"/>
                </p:cNvSpPr>
                <p:nvPr/>
              </p:nvSpPr>
              <p:spPr bwMode="auto">
                <a:xfrm>
                  <a:off x="4707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5" name="Line 70"/>
                <p:cNvSpPr>
                  <a:spLocks noChangeShapeType="1"/>
                </p:cNvSpPr>
                <p:nvPr/>
              </p:nvSpPr>
              <p:spPr bwMode="auto">
                <a:xfrm>
                  <a:off x="4422" y="3034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6" name="Rectangle 71"/>
                <p:cNvSpPr>
                  <a:spLocks noChangeArrowheads="1"/>
                </p:cNvSpPr>
                <p:nvPr/>
              </p:nvSpPr>
              <p:spPr bwMode="auto">
                <a:xfrm>
                  <a:off x="4328" y="3173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7" name="Rectangle 72"/>
                <p:cNvSpPr>
                  <a:spLocks noChangeArrowheads="1"/>
                </p:cNvSpPr>
                <p:nvPr/>
              </p:nvSpPr>
              <p:spPr bwMode="auto">
                <a:xfrm>
                  <a:off x="4414" y="3173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8" name="Rectangle 73"/>
                <p:cNvSpPr>
                  <a:spLocks noChangeArrowheads="1"/>
                </p:cNvSpPr>
                <p:nvPr/>
              </p:nvSpPr>
              <p:spPr bwMode="auto">
                <a:xfrm>
                  <a:off x="4500" y="3172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9" name="Rectangle 74"/>
                <p:cNvSpPr>
                  <a:spLocks noChangeArrowheads="1"/>
                </p:cNvSpPr>
                <p:nvPr/>
              </p:nvSpPr>
              <p:spPr bwMode="auto">
                <a:xfrm>
                  <a:off x="4597" y="3170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0" name="Rectangle 75"/>
                <p:cNvSpPr>
                  <a:spLocks noChangeArrowheads="1"/>
                </p:cNvSpPr>
                <p:nvPr/>
              </p:nvSpPr>
              <p:spPr bwMode="auto">
                <a:xfrm>
                  <a:off x="4693" y="3170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15" name="Group 14"/>
            <p:cNvGrpSpPr/>
            <p:nvPr/>
          </p:nvGrpSpPr>
          <p:grpSpPr>
            <a:xfrm>
              <a:off x="7263680" y="1234950"/>
              <a:ext cx="969962" cy="1347788"/>
              <a:chOff x="7263680" y="1234950"/>
              <a:chExt cx="969962" cy="1347788"/>
            </a:xfrm>
          </p:grpSpPr>
          <p:grpSp>
            <p:nvGrpSpPr>
              <p:cNvPr id="449" name="Group 320"/>
              <p:cNvGrpSpPr/>
              <p:nvPr/>
            </p:nvGrpSpPr>
            <p:grpSpPr bwMode="auto">
              <a:xfrm>
                <a:off x="7263680" y="1234950"/>
                <a:ext cx="477838" cy="715963"/>
                <a:chOff x="4140" y="429"/>
                <a:chExt cx="1425" cy="2396"/>
              </a:xfrm>
            </p:grpSpPr>
            <p:sp>
              <p:nvSpPr>
                <p:cNvPr id="546" name="Freeform 321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2 w 354"/>
                    <a:gd name="T1" fmla="*/ 0 h 2742"/>
                    <a:gd name="T2" fmla="*/ 12 w 354"/>
                    <a:gd name="T3" fmla="*/ 23 h 2742"/>
                    <a:gd name="T4" fmla="*/ 12 w 354"/>
                    <a:gd name="T5" fmla="*/ 171 h 2742"/>
                    <a:gd name="T6" fmla="*/ 0 w 354"/>
                    <a:gd name="T7" fmla="*/ 179 h 2742"/>
                    <a:gd name="T8" fmla="*/ 2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7" name="Rectangle 322"/>
                <p:cNvSpPr>
                  <a:spLocks noChangeArrowheads="1"/>
                </p:cNvSpPr>
                <p:nvPr/>
              </p:nvSpPr>
              <p:spPr bwMode="auto">
                <a:xfrm>
                  <a:off x="4206" y="429"/>
                  <a:ext cx="1046" cy="2284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8" name="Freeform 323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7 w 211"/>
                    <a:gd name="T3" fmla="*/ 15 h 2537"/>
                    <a:gd name="T4" fmla="*/ 2 w 211"/>
                    <a:gd name="T5" fmla="*/ 163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9" name="Freeform 324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9 h 226"/>
                    <a:gd name="T4" fmla="*/ 11 w 328"/>
                    <a:gd name="T5" fmla="*/ 16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50" name="Rectangle 325"/>
                <p:cNvSpPr>
                  <a:spLocks noChangeArrowheads="1"/>
                </p:cNvSpPr>
                <p:nvPr/>
              </p:nvSpPr>
              <p:spPr bwMode="auto">
                <a:xfrm>
                  <a:off x="4211" y="695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51" name="Group 326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576" name="AutoShape 327"/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68"/>
                    <a:ext cx="721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577" name="AutoShape 328"/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3"/>
                    <a:ext cx="685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52" name="Rectangle 329"/>
                <p:cNvSpPr>
                  <a:spLocks noChangeArrowheads="1"/>
                </p:cNvSpPr>
                <p:nvPr/>
              </p:nvSpPr>
              <p:spPr bwMode="auto">
                <a:xfrm>
                  <a:off x="4225" y="1019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53" name="Group 330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574" name="AutoShape 331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7" cy="143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575" name="AutoShape 332"/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3"/>
                    <a:ext cx="691" cy="110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54" name="Rectangle 333"/>
                <p:cNvSpPr>
                  <a:spLocks noChangeArrowheads="1"/>
                </p:cNvSpPr>
                <p:nvPr/>
              </p:nvSpPr>
              <p:spPr bwMode="auto">
                <a:xfrm>
                  <a:off x="4216" y="1359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55" name="Rectangle 334"/>
                <p:cNvSpPr>
                  <a:spLocks noChangeArrowheads="1"/>
                </p:cNvSpPr>
                <p:nvPr/>
              </p:nvSpPr>
              <p:spPr bwMode="auto">
                <a:xfrm>
                  <a:off x="4230" y="1656"/>
                  <a:ext cx="592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56" name="Group 335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572" name="AutoShape 336"/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70"/>
                    <a:ext cx="725" cy="137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573" name="AutoShape 337"/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5"/>
                    <a:ext cx="690" cy="108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57" name="Freeform 338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8 h 226"/>
                    <a:gd name="T4" fmla="*/ 11 w 328"/>
                    <a:gd name="T5" fmla="*/ 14 h 226"/>
                    <a:gd name="T6" fmla="*/ 0 w 328"/>
                    <a:gd name="T7" fmla="*/ 6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58" name="Group 339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570" name="AutoShape 340"/>
                  <p:cNvSpPr>
                    <a:spLocks noChangeArrowheads="1"/>
                  </p:cNvSpPr>
                  <p:nvPr/>
                </p:nvSpPr>
                <p:spPr bwMode="auto">
                  <a:xfrm>
                    <a:off x="629" y="2568"/>
                    <a:ext cx="702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571" name="AutoShape 341"/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4"/>
                    <a:ext cx="672" cy="10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pitchFamily="82" charset="2"/>
                      <a:buNone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59" name="Rectangle 342"/>
                <p:cNvSpPr>
                  <a:spLocks noChangeArrowheads="1"/>
                </p:cNvSpPr>
                <p:nvPr/>
              </p:nvSpPr>
              <p:spPr bwMode="auto">
                <a:xfrm>
                  <a:off x="5248" y="429"/>
                  <a:ext cx="71" cy="2290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0" name="Freeform 343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1 w 296"/>
                    <a:gd name="T3" fmla="*/ 8 h 256"/>
                    <a:gd name="T4" fmla="*/ 11 w 296"/>
                    <a:gd name="T5" fmla="*/ 16 h 256"/>
                    <a:gd name="T6" fmla="*/ 0 w 296"/>
                    <a:gd name="T7" fmla="*/ 6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1" name="Freeform 344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1 w 304"/>
                    <a:gd name="T3" fmla="*/ 11 h 288"/>
                    <a:gd name="T4" fmla="*/ 10 w 304"/>
                    <a:gd name="T5" fmla="*/ 19 h 288"/>
                    <a:gd name="T6" fmla="*/ 2 w 304"/>
                    <a:gd name="T7" fmla="*/ 8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2" name="Oval 345"/>
                <p:cNvSpPr>
                  <a:spLocks noChangeArrowheads="1"/>
                </p:cNvSpPr>
                <p:nvPr/>
              </p:nvSpPr>
              <p:spPr bwMode="auto">
                <a:xfrm>
                  <a:off x="5518" y="2612"/>
                  <a:ext cx="47" cy="96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3" name="Freeform 346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8 h 240"/>
                    <a:gd name="T2" fmla="*/ 2 w 306"/>
                    <a:gd name="T3" fmla="*/ 16 h 240"/>
                    <a:gd name="T4" fmla="*/ 11 w 306"/>
                    <a:gd name="T5" fmla="*/ 8 h 240"/>
                    <a:gd name="T6" fmla="*/ 11 w 306"/>
                    <a:gd name="T7" fmla="*/ 0 h 240"/>
                    <a:gd name="T8" fmla="*/ 0 w 306"/>
                    <a:gd name="T9" fmla="*/ 8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4" name="AutoShape 347"/>
                <p:cNvSpPr>
                  <a:spLocks noChangeArrowheads="1"/>
                </p:cNvSpPr>
                <p:nvPr/>
              </p:nvSpPr>
              <p:spPr bwMode="auto">
                <a:xfrm>
                  <a:off x="4140" y="2676"/>
                  <a:ext cx="1198" cy="14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5" name="AutoShape 348"/>
                <p:cNvSpPr>
                  <a:spLocks noChangeArrowheads="1"/>
                </p:cNvSpPr>
                <p:nvPr/>
              </p:nvSpPr>
              <p:spPr bwMode="auto">
                <a:xfrm>
                  <a:off x="4206" y="2713"/>
                  <a:ext cx="1070" cy="8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00"/>
                    </a:gs>
                    <a:gs pos="100000">
                      <a:srgbClr val="808080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6" name="Oval 349"/>
                <p:cNvSpPr>
                  <a:spLocks noChangeArrowheads="1"/>
                </p:cNvSpPr>
                <p:nvPr/>
              </p:nvSpPr>
              <p:spPr bwMode="auto">
                <a:xfrm>
                  <a:off x="4306" y="2384"/>
                  <a:ext cx="161" cy="143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7" name="Oval 350"/>
                <p:cNvSpPr>
                  <a:spLocks noChangeArrowheads="1"/>
                </p:cNvSpPr>
                <p:nvPr/>
              </p:nvSpPr>
              <p:spPr bwMode="auto">
                <a:xfrm>
                  <a:off x="4486" y="2384"/>
                  <a:ext cx="161" cy="143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68" name="Oval 351"/>
                <p:cNvSpPr>
                  <a:spLocks noChangeArrowheads="1"/>
                </p:cNvSpPr>
                <p:nvPr/>
              </p:nvSpPr>
              <p:spPr bwMode="auto">
                <a:xfrm>
                  <a:off x="4661" y="2379"/>
                  <a:ext cx="161" cy="143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9" name="Rectangle 352"/>
                <p:cNvSpPr>
                  <a:spLocks noChangeArrowheads="1"/>
                </p:cNvSpPr>
                <p:nvPr/>
              </p:nvSpPr>
              <p:spPr bwMode="auto">
                <a:xfrm>
                  <a:off x="5063" y="1837"/>
                  <a:ext cx="85" cy="760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grpSp>
            <p:nvGrpSpPr>
              <p:cNvPr id="453" name="Group 96"/>
              <p:cNvGrpSpPr/>
              <p:nvPr/>
            </p:nvGrpSpPr>
            <p:grpSpPr bwMode="auto">
              <a:xfrm>
                <a:off x="7424017" y="1533400"/>
                <a:ext cx="809625" cy="1049338"/>
                <a:chOff x="4296" y="2627"/>
                <a:chExt cx="510" cy="661"/>
              </a:xfrm>
            </p:grpSpPr>
            <p:sp>
              <p:nvSpPr>
                <p:cNvPr id="501" name="Rectangle 97"/>
                <p:cNvSpPr>
                  <a:spLocks noChangeArrowheads="1"/>
                </p:cNvSpPr>
                <p:nvPr/>
              </p:nvSpPr>
              <p:spPr bwMode="auto">
                <a:xfrm>
                  <a:off x="4296" y="2652"/>
                  <a:ext cx="510" cy="636"/>
                </a:xfrm>
                <a:prstGeom prst="rect">
                  <a:avLst/>
                </a:prstGeom>
                <a:solidFill>
                  <a:srgbClr val="CCCCFF"/>
                </a:solidFill>
                <a:ln w="19050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2" name="Text Box 98"/>
                <p:cNvSpPr txBox="1">
                  <a:spLocks noChangeArrowheads="1"/>
                </p:cNvSpPr>
                <p:nvPr/>
              </p:nvSpPr>
              <p:spPr bwMode="auto">
                <a:xfrm>
                  <a:off x="4298" y="2627"/>
                  <a:ext cx="485" cy="4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mail</a:t>
                  </a: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server</a:t>
                  </a:r>
                  <a:endParaRPr kumimoji="0" lang="en-US" altLang="en-US" sz="2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3" name="Rectangle 99"/>
                <p:cNvSpPr>
                  <a:spLocks noChangeArrowheads="1"/>
                </p:cNvSpPr>
                <p:nvPr/>
              </p:nvSpPr>
              <p:spPr bwMode="auto">
                <a:xfrm>
                  <a:off x="4320" y="3006"/>
                  <a:ext cx="450" cy="120"/>
                </a:xfrm>
                <a:prstGeom prst="rect">
                  <a:avLst/>
                </a:prstGeom>
                <a:solidFill>
                  <a:srgbClr val="00FF00"/>
                </a:solidFill>
                <a:ln w="19050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4" name="Line 100"/>
                <p:cNvSpPr>
                  <a:spLocks noChangeShapeType="1"/>
                </p:cNvSpPr>
                <p:nvPr/>
              </p:nvSpPr>
              <p:spPr bwMode="auto">
                <a:xfrm>
                  <a:off x="4369" y="3034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5" name="Line 101"/>
                <p:cNvSpPr>
                  <a:spLocks noChangeShapeType="1"/>
                </p:cNvSpPr>
                <p:nvPr/>
              </p:nvSpPr>
              <p:spPr bwMode="auto">
                <a:xfrm>
                  <a:off x="4478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6" name="Line 102"/>
                <p:cNvSpPr>
                  <a:spLocks noChangeShapeType="1"/>
                </p:cNvSpPr>
                <p:nvPr/>
              </p:nvSpPr>
              <p:spPr bwMode="auto">
                <a:xfrm>
                  <a:off x="4533" y="3035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7" name="Line 103"/>
                <p:cNvSpPr>
                  <a:spLocks noChangeShapeType="1"/>
                </p:cNvSpPr>
                <p:nvPr/>
              </p:nvSpPr>
              <p:spPr bwMode="auto">
                <a:xfrm>
                  <a:off x="4590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8" name="Line 104"/>
                <p:cNvSpPr>
                  <a:spLocks noChangeShapeType="1"/>
                </p:cNvSpPr>
                <p:nvPr/>
              </p:nvSpPr>
              <p:spPr bwMode="auto">
                <a:xfrm>
                  <a:off x="4651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9" name="Line 105"/>
                <p:cNvSpPr>
                  <a:spLocks noChangeShapeType="1"/>
                </p:cNvSpPr>
                <p:nvPr/>
              </p:nvSpPr>
              <p:spPr bwMode="auto">
                <a:xfrm>
                  <a:off x="4707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0" name="Line 106"/>
                <p:cNvSpPr>
                  <a:spLocks noChangeShapeType="1"/>
                </p:cNvSpPr>
                <p:nvPr/>
              </p:nvSpPr>
              <p:spPr bwMode="auto">
                <a:xfrm>
                  <a:off x="4422" y="3034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1" name="Rectangle 107"/>
                <p:cNvSpPr>
                  <a:spLocks noChangeArrowheads="1"/>
                </p:cNvSpPr>
                <p:nvPr/>
              </p:nvSpPr>
              <p:spPr bwMode="auto">
                <a:xfrm>
                  <a:off x="4328" y="3173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2" name="Rectangle 108"/>
                <p:cNvSpPr>
                  <a:spLocks noChangeArrowheads="1"/>
                </p:cNvSpPr>
                <p:nvPr/>
              </p:nvSpPr>
              <p:spPr bwMode="auto">
                <a:xfrm>
                  <a:off x="4414" y="3173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3" name="Rectangle 109"/>
                <p:cNvSpPr>
                  <a:spLocks noChangeArrowheads="1"/>
                </p:cNvSpPr>
                <p:nvPr/>
              </p:nvSpPr>
              <p:spPr bwMode="auto">
                <a:xfrm>
                  <a:off x="4500" y="3172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4" name="Rectangle 110"/>
                <p:cNvSpPr>
                  <a:spLocks noChangeArrowheads="1"/>
                </p:cNvSpPr>
                <p:nvPr/>
              </p:nvSpPr>
              <p:spPr bwMode="auto">
                <a:xfrm>
                  <a:off x="4597" y="3170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5" name="Rectangle 111"/>
                <p:cNvSpPr>
                  <a:spLocks noChangeArrowheads="1"/>
                </p:cNvSpPr>
                <p:nvPr/>
              </p:nvSpPr>
              <p:spPr bwMode="auto">
                <a:xfrm>
                  <a:off x="4693" y="3170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</p:grpSp>
      </p:grpSp>
      <p:grpSp>
        <p:nvGrpSpPr>
          <p:cNvPr id="22" name="Group 21"/>
          <p:cNvGrpSpPr/>
          <p:nvPr/>
        </p:nvGrpSpPr>
        <p:grpSpPr>
          <a:xfrm>
            <a:off x="7036667" y="2001712"/>
            <a:ext cx="2349500" cy="2209800"/>
            <a:chOff x="7036667" y="2001712"/>
            <a:chExt cx="2349500" cy="2209800"/>
          </a:xfrm>
        </p:grpSpPr>
        <p:grpSp>
          <p:nvGrpSpPr>
            <p:cNvPr id="21" name="Group 20"/>
            <p:cNvGrpSpPr/>
            <p:nvPr/>
          </p:nvGrpSpPr>
          <p:grpSpPr>
            <a:xfrm>
              <a:off x="8262217" y="3125662"/>
              <a:ext cx="1123950" cy="1085850"/>
              <a:chOff x="8262217" y="3125662"/>
              <a:chExt cx="1123950" cy="1085850"/>
            </a:xfrm>
          </p:grpSpPr>
          <p:sp>
            <p:nvSpPr>
              <p:cNvPr id="454" name="Line 117"/>
              <p:cNvSpPr>
                <a:spLocks noChangeShapeType="1"/>
              </p:cNvSpPr>
              <p:nvPr/>
            </p:nvSpPr>
            <p:spPr bwMode="auto">
              <a:xfrm flipV="1">
                <a:off x="8262217" y="3125662"/>
                <a:ext cx="1123950" cy="1085850"/>
              </a:xfrm>
              <a:prstGeom prst="line">
                <a:avLst/>
              </a:prstGeom>
              <a:noFill/>
              <a:ln w="28575">
                <a:solidFill>
                  <a:srgbClr val="CC0000"/>
                </a:solidFill>
                <a:round/>
                <a:headEnd type="triangl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456" name="Group 119"/>
              <p:cNvGrpSpPr/>
              <p:nvPr/>
            </p:nvGrpSpPr>
            <p:grpSpPr bwMode="auto">
              <a:xfrm>
                <a:off x="8365405" y="3419350"/>
                <a:ext cx="1017588" cy="523875"/>
                <a:chOff x="3749" y="2537"/>
                <a:chExt cx="641" cy="330"/>
              </a:xfrm>
            </p:grpSpPr>
            <p:sp>
              <p:nvSpPr>
                <p:cNvPr id="499" name="Rectangle 120"/>
                <p:cNvSpPr>
                  <a:spLocks noChangeArrowheads="1"/>
                </p:cNvSpPr>
                <p:nvPr/>
              </p:nvSpPr>
              <p:spPr bwMode="auto">
                <a:xfrm>
                  <a:off x="3798" y="2580"/>
                  <a:ext cx="540" cy="192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0" name="Text Box 121"/>
                <p:cNvSpPr txBox="1">
                  <a:spLocks noChangeArrowheads="1"/>
                </p:cNvSpPr>
                <p:nvPr/>
              </p:nvSpPr>
              <p:spPr bwMode="auto">
                <a:xfrm>
                  <a:off x="3749" y="2537"/>
                  <a:ext cx="641" cy="33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2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CC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SMTP</a:t>
                  </a: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20" name="Group 19"/>
            <p:cNvGrpSpPr/>
            <p:nvPr/>
          </p:nvGrpSpPr>
          <p:grpSpPr>
            <a:xfrm>
              <a:off x="8262217" y="2001712"/>
              <a:ext cx="1123950" cy="790575"/>
              <a:chOff x="8262217" y="2001712"/>
              <a:chExt cx="1123950" cy="790575"/>
            </a:xfrm>
          </p:grpSpPr>
          <p:sp>
            <p:nvSpPr>
              <p:cNvPr id="450" name="Line 9"/>
              <p:cNvSpPr>
                <a:spLocks noChangeShapeType="1"/>
              </p:cNvSpPr>
              <p:nvPr/>
            </p:nvSpPr>
            <p:spPr bwMode="auto">
              <a:xfrm>
                <a:off x="8262217" y="2001712"/>
                <a:ext cx="1123950" cy="790575"/>
              </a:xfrm>
              <a:prstGeom prst="line">
                <a:avLst/>
              </a:prstGeom>
              <a:noFill/>
              <a:ln w="28575">
                <a:solidFill>
                  <a:srgbClr val="CC0000"/>
                </a:solidFill>
                <a:round/>
                <a:headEnd type="triangl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457" name="Group 122"/>
              <p:cNvGrpSpPr/>
              <p:nvPr/>
            </p:nvGrpSpPr>
            <p:grpSpPr bwMode="auto">
              <a:xfrm>
                <a:off x="8327305" y="2162050"/>
                <a:ext cx="1017588" cy="523875"/>
                <a:chOff x="3749" y="2537"/>
                <a:chExt cx="641" cy="330"/>
              </a:xfrm>
            </p:grpSpPr>
            <p:sp>
              <p:nvSpPr>
                <p:cNvPr id="497" name="Rectangle 123"/>
                <p:cNvSpPr>
                  <a:spLocks noChangeArrowheads="1"/>
                </p:cNvSpPr>
                <p:nvPr/>
              </p:nvSpPr>
              <p:spPr bwMode="auto">
                <a:xfrm>
                  <a:off x="3798" y="2580"/>
                  <a:ext cx="540" cy="192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98" name="Text Box 124"/>
                <p:cNvSpPr txBox="1">
                  <a:spLocks noChangeArrowheads="1"/>
                </p:cNvSpPr>
                <p:nvPr/>
              </p:nvSpPr>
              <p:spPr bwMode="auto">
                <a:xfrm>
                  <a:off x="3749" y="2537"/>
                  <a:ext cx="641" cy="33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2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CC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SMTP</a:t>
                  </a: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19" name="Group 18"/>
            <p:cNvGrpSpPr/>
            <p:nvPr/>
          </p:nvGrpSpPr>
          <p:grpSpPr>
            <a:xfrm>
              <a:off x="7036667" y="2601787"/>
              <a:ext cx="1017588" cy="1247775"/>
              <a:chOff x="7036667" y="2601787"/>
              <a:chExt cx="1017588" cy="1247775"/>
            </a:xfrm>
          </p:grpSpPr>
          <p:sp>
            <p:nvSpPr>
              <p:cNvPr id="455" name="Line 118"/>
              <p:cNvSpPr>
                <a:spLocks noChangeShapeType="1"/>
              </p:cNvSpPr>
              <p:nvPr/>
            </p:nvSpPr>
            <p:spPr bwMode="auto">
              <a:xfrm flipH="1" flipV="1">
                <a:off x="7519267" y="2601787"/>
                <a:ext cx="0" cy="1247775"/>
              </a:xfrm>
              <a:prstGeom prst="line">
                <a:avLst/>
              </a:prstGeom>
              <a:noFill/>
              <a:ln w="28575">
                <a:solidFill>
                  <a:srgbClr val="CC0000"/>
                </a:solidFill>
                <a:round/>
                <a:headEnd type="triangl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458" name="Group 125"/>
              <p:cNvGrpSpPr/>
              <p:nvPr/>
            </p:nvGrpSpPr>
            <p:grpSpPr bwMode="auto">
              <a:xfrm>
                <a:off x="7036667" y="2809750"/>
                <a:ext cx="1017588" cy="523875"/>
                <a:chOff x="3770" y="2495"/>
                <a:chExt cx="641" cy="330"/>
              </a:xfrm>
            </p:grpSpPr>
            <p:sp>
              <p:nvSpPr>
                <p:cNvPr id="495" name="Rectangle 126"/>
                <p:cNvSpPr>
                  <a:spLocks noChangeArrowheads="1"/>
                </p:cNvSpPr>
                <p:nvPr/>
              </p:nvSpPr>
              <p:spPr bwMode="auto">
                <a:xfrm>
                  <a:off x="3798" y="2580"/>
                  <a:ext cx="540" cy="192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96" name="Text Box 127"/>
                <p:cNvSpPr txBox="1">
                  <a:spLocks noChangeArrowheads="1"/>
                </p:cNvSpPr>
                <p:nvPr/>
              </p:nvSpPr>
              <p:spPr bwMode="auto">
                <a:xfrm>
                  <a:off x="3770" y="2495"/>
                  <a:ext cx="641" cy="33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en-US" sz="2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CC0000"/>
                      </a:solidFill>
                      <a:effectLst/>
                      <a:uLnTx/>
                      <a:uFillTx/>
                      <a:latin typeface="Calibri" panose="020F0502020204030204"/>
                      <a:ea typeface="MS PGothic" panose="020B0600070205080204" pitchFamily="34" charset="-128"/>
                      <a:cs typeface="+mn-cs"/>
                    </a:rPr>
                    <a:t>SMTP</a:t>
                  </a:r>
                  <a:endParaRPr kumimoji="0" lang="en-US" altLang="en-US" sz="2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</p:grpSp>
      </p:grpSp>
      <p:grpSp>
        <p:nvGrpSpPr>
          <p:cNvPr id="14" name="Group 13"/>
          <p:cNvGrpSpPr/>
          <p:nvPr/>
        </p:nvGrpSpPr>
        <p:grpSpPr>
          <a:xfrm>
            <a:off x="7646267" y="801562"/>
            <a:ext cx="3668713" cy="5118100"/>
            <a:chOff x="7646267" y="801562"/>
            <a:chExt cx="3668713" cy="5118100"/>
          </a:xfrm>
        </p:grpSpPr>
        <p:grpSp>
          <p:nvGrpSpPr>
            <p:cNvPr id="459" name="Group 423"/>
            <p:cNvGrpSpPr/>
            <p:nvPr/>
          </p:nvGrpSpPr>
          <p:grpSpPr bwMode="auto">
            <a:xfrm>
              <a:off x="8016155" y="801562"/>
              <a:ext cx="925513" cy="1054100"/>
              <a:chOff x="3566" y="550"/>
              <a:chExt cx="583" cy="664"/>
            </a:xfrm>
          </p:grpSpPr>
          <p:grpSp>
            <p:nvGrpSpPr>
              <p:cNvPr id="490" name="Group 353"/>
              <p:cNvGrpSpPr/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493" name="Picture 354" descr="desktop_computer_stylized_medium"/>
                <p:cNvPicPr>
                  <a:picLocks noChangeAspect="1" noChangeArrowheads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494" name="Freeform 355"/>
                <p:cNvSpPr/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91" name="Rectangle 115"/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92" name="Text Box 116"/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user</a:t>
                </a: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460" name="Group 424"/>
            <p:cNvGrpSpPr/>
            <p:nvPr/>
          </p:nvGrpSpPr>
          <p:grpSpPr bwMode="auto">
            <a:xfrm>
              <a:off x="10052917" y="1617537"/>
              <a:ext cx="925513" cy="1054100"/>
              <a:chOff x="3566" y="550"/>
              <a:chExt cx="583" cy="664"/>
            </a:xfrm>
          </p:grpSpPr>
          <p:grpSp>
            <p:nvGrpSpPr>
              <p:cNvPr id="485" name="Group 425"/>
              <p:cNvGrpSpPr/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488" name="Picture 426" descr="desktop_computer_stylized_medium"/>
                <p:cNvPicPr>
                  <a:picLocks noChangeAspect="1" noChangeArrowheads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489" name="Freeform 427"/>
                <p:cNvSpPr/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86" name="Rectangle 115"/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87" name="Text Box 116"/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user</a:t>
                </a: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461" name="Group 430"/>
            <p:cNvGrpSpPr/>
            <p:nvPr/>
          </p:nvGrpSpPr>
          <p:grpSpPr bwMode="auto">
            <a:xfrm>
              <a:off x="10389467" y="2379537"/>
              <a:ext cx="925513" cy="1054100"/>
              <a:chOff x="3566" y="550"/>
              <a:chExt cx="583" cy="664"/>
            </a:xfrm>
          </p:grpSpPr>
          <p:grpSp>
            <p:nvGrpSpPr>
              <p:cNvPr id="480" name="Group 431"/>
              <p:cNvGrpSpPr/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483" name="Picture 432" descr="desktop_computer_stylized_medium"/>
                <p:cNvPicPr>
                  <a:picLocks noChangeAspect="1" noChangeArrowheads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484" name="Freeform 433"/>
                <p:cNvSpPr/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81" name="Rectangle 115"/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82" name="Text Box 116"/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user</a:t>
                </a: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462" name="Group 436"/>
            <p:cNvGrpSpPr/>
            <p:nvPr/>
          </p:nvGrpSpPr>
          <p:grpSpPr bwMode="auto">
            <a:xfrm>
              <a:off x="10257705" y="3427287"/>
              <a:ext cx="925513" cy="1054100"/>
              <a:chOff x="3566" y="550"/>
              <a:chExt cx="583" cy="664"/>
            </a:xfrm>
          </p:grpSpPr>
          <p:grpSp>
            <p:nvGrpSpPr>
              <p:cNvPr id="475" name="Group 437"/>
              <p:cNvGrpSpPr/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478" name="Picture 438" descr="desktop_computer_stylized_medium"/>
                <p:cNvPicPr>
                  <a:picLocks noChangeAspect="1" noChangeArrowheads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479" name="Freeform 439"/>
                <p:cNvSpPr/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76" name="Rectangle 115"/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77" name="Text Box 116"/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user</a:t>
                </a: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463" name="Group 442"/>
            <p:cNvGrpSpPr/>
            <p:nvPr/>
          </p:nvGrpSpPr>
          <p:grpSpPr bwMode="auto">
            <a:xfrm>
              <a:off x="7646267" y="4865562"/>
              <a:ext cx="925513" cy="1054100"/>
              <a:chOff x="3566" y="550"/>
              <a:chExt cx="583" cy="664"/>
            </a:xfrm>
          </p:grpSpPr>
          <p:grpSp>
            <p:nvGrpSpPr>
              <p:cNvPr id="470" name="Group 443"/>
              <p:cNvGrpSpPr/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473" name="Picture 444" descr="desktop_computer_stylized_medium"/>
                <p:cNvPicPr>
                  <a:picLocks noChangeAspect="1" noChangeArrowheads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474" name="Freeform 445"/>
                <p:cNvSpPr/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71" name="Rectangle 115"/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72" name="Text Box 116"/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user</a:t>
                </a: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464" name="Group 448"/>
            <p:cNvGrpSpPr/>
            <p:nvPr/>
          </p:nvGrpSpPr>
          <p:grpSpPr bwMode="auto">
            <a:xfrm>
              <a:off x="8374930" y="4246437"/>
              <a:ext cx="925513" cy="1054100"/>
              <a:chOff x="3566" y="550"/>
              <a:chExt cx="583" cy="664"/>
            </a:xfrm>
          </p:grpSpPr>
          <p:grpSp>
            <p:nvGrpSpPr>
              <p:cNvPr id="465" name="Group 449"/>
              <p:cNvGrpSpPr/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468" name="Picture 450" descr="desktop_computer_stylized_medium"/>
                <p:cNvPicPr>
                  <a:picLocks noChangeAspect="1" noChangeArrowheads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469" name="Freeform 451"/>
                <p:cNvSpPr/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66" name="Rectangle 115"/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67" name="Text Box 116"/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user</a:t>
                </a: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</p:grpSp>
      <p:sp>
        <p:nvSpPr>
          <p:cNvPr id="221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Freeform 370"/>
          <p:cNvSpPr/>
          <p:nvPr/>
        </p:nvSpPr>
        <p:spPr>
          <a:xfrm>
            <a:off x="8985188" y="3065778"/>
            <a:ext cx="1124807" cy="133791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-1" fmla="*/ 434989 w 1537226"/>
              <a:gd name="connsiteY0-2" fmla="*/ 253346 h 1763594"/>
              <a:gd name="connsiteX1-3" fmla="*/ 488 w 1537226"/>
              <a:gd name="connsiteY1-4" fmla="*/ 921706 h 1763594"/>
              <a:gd name="connsiteX2-5" fmla="*/ 368142 w 1537226"/>
              <a:gd name="connsiteY2-6" fmla="*/ 1489812 h 1763594"/>
              <a:gd name="connsiteX3-7" fmla="*/ 1187008 w 1537226"/>
              <a:gd name="connsiteY3-8" fmla="*/ 1757156 h 1763594"/>
              <a:gd name="connsiteX4-9" fmla="*/ 1521239 w 1537226"/>
              <a:gd name="connsiteY4-10" fmla="*/ 1239177 h 1763594"/>
              <a:gd name="connsiteX5-11" fmla="*/ 1468998 w 1537226"/>
              <a:gd name="connsiteY5-12" fmla="*/ 654362 h 1763594"/>
              <a:gd name="connsiteX6-13" fmla="*/ 1337412 w 1537226"/>
              <a:gd name="connsiteY6-14" fmla="*/ 136383 h 1763594"/>
              <a:gd name="connsiteX7-15" fmla="*/ 1086739 w 1537226"/>
              <a:gd name="connsiteY7-16" fmla="*/ 2711 h 1763594"/>
              <a:gd name="connsiteX8-17" fmla="*/ 434989 w 1537226"/>
              <a:gd name="connsiteY8-18" fmla="*/ 253346 h 1763594"/>
              <a:gd name="connsiteX0-19" fmla="*/ 434989 w 1537226"/>
              <a:gd name="connsiteY0-20" fmla="*/ 253346 h 1763594"/>
              <a:gd name="connsiteX1-21" fmla="*/ 488 w 1537226"/>
              <a:gd name="connsiteY1-22" fmla="*/ 921706 h 1763594"/>
              <a:gd name="connsiteX2-23" fmla="*/ 368142 w 1537226"/>
              <a:gd name="connsiteY2-24" fmla="*/ 1489812 h 1763594"/>
              <a:gd name="connsiteX3-25" fmla="*/ 1187008 w 1537226"/>
              <a:gd name="connsiteY3-26" fmla="*/ 1757156 h 1763594"/>
              <a:gd name="connsiteX4-27" fmla="*/ 1521239 w 1537226"/>
              <a:gd name="connsiteY4-28" fmla="*/ 1239177 h 1763594"/>
              <a:gd name="connsiteX5-29" fmla="*/ 1468998 w 1537226"/>
              <a:gd name="connsiteY5-30" fmla="*/ 654362 h 1763594"/>
              <a:gd name="connsiteX6-31" fmla="*/ 1337412 w 1537226"/>
              <a:gd name="connsiteY6-32" fmla="*/ 136383 h 1763594"/>
              <a:gd name="connsiteX7-33" fmla="*/ 839572 w 1537226"/>
              <a:gd name="connsiteY7-34" fmla="*/ 2711 h 1763594"/>
              <a:gd name="connsiteX8-35" fmla="*/ 434989 w 1537226"/>
              <a:gd name="connsiteY8-36" fmla="*/ 253346 h 1763594"/>
              <a:gd name="connsiteX0-37" fmla="*/ 360357 w 1536743"/>
              <a:gd name="connsiteY0-38" fmla="*/ 534641 h 1782088"/>
              <a:gd name="connsiteX1-39" fmla="*/ 5 w 1536743"/>
              <a:gd name="connsiteY1-40" fmla="*/ 940200 h 1782088"/>
              <a:gd name="connsiteX2-41" fmla="*/ 367659 w 1536743"/>
              <a:gd name="connsiteY2-42" fmla="*/ 1508306 h 1782088"/>
              <a:gd name="connsiteX3-43" fmla="*/ 1186525 w 1536743"/>
              <a:gd name="connsiteY3-44" fmla="*/ 1775650 h 1782088"/>
              <a:gd name="connsiteX4-45" fmla="*/ 1520756 w 1536743"/>
              <a:gd name="connsiteY4-46" fmla="*/ 1257671 h 1782088"/>
              <a:gd name="connsiteX5-47" fmla="*/ 1468515 w 1536743"/>
              <a:gd name="connsiteY5-48" fmla="*/ 672856 h 1782088"/>
              <a:gd name="connsiteX6-49" fmla="*/ 1336929 w 1536743"/>
              <a:gd name="connsiteY6-50" fmla="*/ 154877 h 1782088"/>
              <a:gd name="connsiteX7-51" fmla="*/ 839089 w 1536743"/>
              <a:gd name="connsiteY7-52" fmla="*/ 21205 h 1782088"/>
              <a:gd name="connsiteX8-53" fmla="*/ 360357 w 1536743"/>
              <a:gd name="connsiteY8-54" fmla="*/ 534641 h 1782088"/>
              <a:gd name="connsiteX0-55" fmla="*/ 360355 w 1536741"/>
              <a:gd name="connsiteY0-56" fmla="*/ 534641 h 1782088"/>
              <a:gd name="connsiteX1-57" fmla="*/ 3 w 1536741"/>
              <a:gd name="connsiteY1-58" fmla="*/ 940200 h 1782088"/>
              <a:gd name="connsiteX2-59" fmla="*/ 367657 w 1536741"/>
              <a:gd name="connsiteY2-60" fmla="*/ 1508306 h 1782088"/>
              <a:gd name="connsiteX3-61" fmla="*/ 1186523 w 1536741"/>
              <a:gd name="connsiteY3-62" fmla="*/ 1775650 h 1782088"/>
              <a:gd name="connsiteX4-63" fmla="*/ 1520754 w 1536741"/>
              <a:gd name="connsiteY4-64" fmla="*/ 1257671 h 1782088"/>
              <a:gd name="connsiteX5-65" fmla="*/ 1468513 w 1536741"/>
              <a:gd name="connsiteY5-66" fmla="*/ 672856 h 1782088"/>
              <a:gd name="connsiteX6-67" fmla="*/ 1336927 w 1536741"/>
              <a:gd name="connsiteY6-68" fmla="*/ 154877 h 1782088"/>
              <a:gd name="connsiteX7-69" fmla="*/ 839087 w 1536741"/>
              <a:gd name="connsiteY7-70" fmla="*/ 21205 h 1782088"/>
              <a:gd name="connsiteX8-71" fmla="*/ 360355 w 1536741"/>
              <a:gd name="connsiteY8-72" fmla="*/ 534641 h 1782088"/>
              <a:gd name="connsiteX0-73" fmla="*/ 382604 w 1558990"/>
              <a:gd name="connsiteY0-74" fmla="*/ 534641 h 1810599"/>
              <a:gd name="connsiteX1-75" fmla="*/ 22252 w 1558990"/>
              <a:gd name="connsiteY1-76" fmla="*/ 940200 h 1810599"/>
              <a:gd name="connsiteX2-77" fmla="*/ 167457 w 1558990"/>
              <a:gd name="connsiteY2-78" fmla="*/ 1672556 h 1810599"/>
              <a:gd name="connsiteX3-79" fmla="*/ 1208772 w 1558990"/>
              <a:gd name="connsiteY3-80" fmla="*/ 1775650 h 1810599"/>
              <a:gd name="connsiteX4-81" fmla="*/ 1543003 w 1558990"/>
              <a:gd name="connsiteY4-82" fmla="*/ 1257671 h 1810599"/>
              <a:gd name="connsiteX5-83" fmla="*/ 1490762 w 1558990"/>
              <a:gd name="connsiteY5-84" fmla="*/ 672856 h 1810599"/>
              <a:gd name="connsiteX6-85" fmla="*/ 1359176 w 1558990"/>
              <a:gd name="connsiteY6-86" fmla="*/ 154877 h 1810599"/>
              <a:gd name="connsiteX7-87" fmla="*/ 861336 w 1558990"/>
              <a:gd name="connsiteY7-88" fmla="*/ 21205 h 1810599"/>
              <a:gd name="connsiteX8-89" fmla="*/ 382604 w 1558990"/>
              <a:gd name="connsiteY8-90" fmla="*/ 534641 h 1810599"/>
              <a:gd name="connsiteX0-91" fmla="*/ 393458 w 1593840"/>
              <a:gd name="connsiteY0-92" fmla="*/ 534641 h 1793264"/>
              <a:gd name="connsiteX1-93" fmla="*/ 33106 w 1593840"/>
              <a:gd name="connsiteY1-94" fmla="*/ 940200 h 1793264"/>
              <a:gd name="connsiteX2-95" fmla="*/ 178311 w 1593840"/>
              <a:gd name="connsiteY2-96" fmla="*/ 1672556 h 1793264"/>
              <a:gd name="connsiteX3-97" fmla="*/ 1464139 w 1593840"/>
              <a:gd name="connsiteY3-98" fmla="*/ 1752440 h 1793264"/>
              <a:gd name="connsiteX4-99" fmla="*/ 1553857 w 1593840"/>
              <a:gd name="connsiteY4-100" fmla="*/ 1257671 h 1793264"/>
              <a:gd name="connsiteX5-101" fmla="*/ 1501616 w 1593840"/>
              <a:gd name="connsiteY5-102" fmla="*/ 672856 h 1793264"/>
              <a:gd name="connsiteX6-103" fmla="*/ 1370030 w 1593840"/>
              <a:gd name="connsiteY6-104" fmla="*/ 154877 h 1793264"/>
              <a:gd name="connsiteX7-105" fmla="*/ 872190 w 1593840"/>
              <a:gd name="connsiteY7-106" fmla="*/ 21205 h 1793264"/>
              <a:gd name="connsiteX8-107" fmla="*/ 393458 w 1593840"/>
              <a:gd name="connsiteY8-108" fmla="*/ 534641 h 1793264"/>
              <a:gd name="connsiteX0-109" fmla="*/ 393458 w 1566550"/>
              <a:gd name="connsiteY0-110" fmla="*/ 534641 h 1840341"/>
              <a:gd name="connsiteX1-111" fmla="*/ 33106 w 1566550"/>
              <a:gd name="connsiteY1-112" fmla="*/ 940200 h 1840341"/>
              <a:gd name="connsiteX2-113" fmla="*/ 178311 w 1566550"/>
              <a:gd name="connsiteY2-114" fmla="*/ 1672556 h 1840341"/>
              <a:gd name="connsiteX3-115" fmla="*/ 1464139 w 1566550"/>
              <a:gd name="connsiteY3-116" fmla="*/ 1752440 h 1840341"/>
              <a:gd name="connsiteX4-117" fmla="*/ 1553857 w 1566550"/>
              <a:gd name="connsiteY4-118" fmla="*/ 1257671 h 1840341"/>
              <a:gd name="connsiteX5-119" fmla="*/ 1501616 w 1566550"/>
              <a:gd name="connsiteY5-120" fmla="*/ 672856 h 1840341"/>
              <a:gd name="connsiteX6-121" fmla="*/ 1370030 w 1566550"/>
              <a:gd name="connsiteY6-122" fmla="*/ 154877 h 1840341"/>
              <a:gd name="connsiteX7-123" fmla="*/ 872190 w 1566550"/>
              <a:gd name="connsiteY7-124" fmla="*/ 21205 h 1840341"/>
              <a:gd name="connsiteX8-125" fmla="*/ 393458 w 1566550"/>
              <a:gd name="connsiteY8-126" fmla="*/ 534641 h 1840341"/>
              <a:gd name="connsiteX0-127" fmla="*/ 393458 w 1555557"/>
              <a:gd name="connsiteY0-128" fmla="*/ 534641 h 1787187"/>
              <a:gd name="connsiteX1-129" fmla="*/ 33106 w 1555557"/>
              <a:gd name="connsiteY1-130" fmla="*/ 940200 h 1787187"/>
              <a:gd name="connsiteX2-131" fmla="*/ 178311 w 1555557"/>
              <a:gd name="connsiteY2-132" fmla="*/ 1672556 h 1787187"/>
              <a:gd name="connsiteX3-133" fmla="*/ 1464139 w 1555557"/>
              <a:gd name="connsiteY3-134" fmla="*/ 1752440 h 1787187"/>
              <a:gd name="connsiteX4-135" fmla="*/ 1553857 w 1555557"/>
              <a:gd name="connsiteY4-136" fmla="*/ 1257671 h 1787187"/>
              <a:gd name="connsiteX5-137" fmla="*/ 1501616 w 1555557"/>
              <a:gd name="connsiteY5-138" fmla="*/ 672856 h 1787187"/>
              <a:gd name="connsiteX6-139" fmla="*/ 1370030 w 1555557"/>
              <a:gd name="connsiteY6-140" fmla="*/ 154877 h 1787187"/>
              <a:gd name="connsiteX7-141" fmla="*/ 872190 w 1555557"/>
              <a:gd name="connsiteY7-142" fmla="*/ 21205 h 1787187"/>
              <a:gd name="connsiteX8-143" fmla="*/ 393458 w 1555557"/>
              <a:gd name="connsiteY8-144" fmla="*/ 534641 h 1787187"/>
              <a:gd name="connsiteX0-145" fmla="*/ 401126 w 1664928"/>
              <a:gd name="connsiteY0-146" fmla="*/ 534641 h 1783934"/>
              <a:gd name="connsiteX1-147" fmla="*/ 40774 w 1664928"/>
              <a:gd name="connsiteY1-148" fmla="*/ 940200 h 1783934"/>
              <a:gd name="connsiteX2-149" fmla="*/ 185979 w 1664928"/>
              <a:gd name="connsiteY2-150" fmla="*/ 1672556 h 1783934"/>
              <a:gd name="connsiteX3-151" fmla="*/ 1618513 w 1664928"/>
              <a:gd name="connsiteY3-152" fmla="*/ 1747798 h 1783934"/>
              <a:gd name="connsiteX4-153" fmla="*/ 1561525 w 1664928"/>
              <a:gd name="connsiteY4-154" fmla="*/ 1257671 h 1783934"/>
              <a:gd name="connsiteX5-155" fmla="*/ 1509284 w 1664928"/>
              <a:gd name="connsiteY5-156" fmla="*/ 672856 h 1783934"/>
              <a:gd name="connsiteX6-157" fmla="*/ 1377698 w 1664928"/>
              <a:gd name="connsiteY6-158" fmla="*/ 154877 h 1783934"/>
              <a:gd name="connsiteX7-159" fmla="*/ 879858 w 1664928"/>
              <a:gd name="connsiteY7-160" fmla="*/ 21205 h 1783934"/>
              <a:gd name="connsiteX8-161" fmla="*/ 401126 w 1664928"/>
              <a:gd name="connsiteY8-162" fmla="*/ 534641 h 1783934"/>
              <a:gd name="connsiteX0-163" fmla="*/ 408119 w 1718774"/>
              <a:gd name="connsiteY0-164" fmla="*/ 534641 h 1826522"/>
              <a:gd name="connsiteX1-165" fmla="*/ 47767 w 1718774"/>
              <a:gd name="connsiteY1-166" fmla="*/ 940200 h 1826522"/>
              <a:gd name="connsiteX2-167" fmla="*/ 179001 w 1718774"/>
              <a:gd name="connsiteY2-168" fmla="*/ 1742186 h 1826522"/>
              <a:gd name="connsiteX3-169" fmla="*/ 1625506 w 1718774"/>
              <a:gd name="connsiteY3-170" fmla="*/ 1747798 h 1826522"/>
              <a:gd name="connsiteX4-171" fmla="*/ 1568518 w 1718774"/>
              <a:gd name="connsiteY4-172" fmla="*/ 1257671 h 1826522"/>
              <a:gd name="connsiteX5-173" fmla="*/ 1516277 w 1718774"/>
              <a:gd name="connsiteY5-174" fmla="*/ 672856 h 1826522"/>
              <a:gd name="connsiteX6-175" fmla="*/ 1384691 w 1718774"/>
              <a:gd name="connsiteY6-176" fmla="*/ 154877 h 1826522"/>
              <a:gd name="connsiteX7-177" fmla="*/ 886851 w 1718774"/>
              <a:gd name="connsiteY7-178" fmla="*/ 21205 h 1826522"/>
              <a:gd name="connsiteX8-179" fmla="*/ 408119 w 1718774"/>
              <a:gd name="connsiteY8-180" fmla="*/ 534641 h 1826522"/>
              <a:gd name="connsiteX0-181" fmla="*/ 477759 w 1796623"/>
              <a:gd name="connsiteY0-182" fmla="*/ 534641 h 1818043"/>
              <a:gd name="connsiteX1-183" fmla="*/ 117407 w 1796623"/>
              <a:gd name="connsiteY1-184" fmla="*/ 940200 h 1818043"/>
              <a:gd name="connsiteX2-185" fmla="*/ 136864 w 1796623"/>
              <a:gd name="connsiteY2-186" fmla="*/ 1728260 h 1818043"/>
              <a:gd name="connsiteX3-187" fmla="*/ 1695146 w 1796623"/>
              <a:gd name="connsiteY3-188" fmla="*/ 1747798 h 1818043"/>
              <a:gd name="connsiteX4-189" fmla="*/ 1638158 w 1796623"/>
              <a:gd name="connsiteY4-190" fmla="*/ 1257671 h 1818043"/>
              <a:gd name="connsiteX5-191" fmla="*/ 1585917 w 1796623"/>
              <a:gd name="connsiteY5-192" fmla="*/ 672856 h 1818043"/>
              <a:gd name="connsiteX6-193" fmla="*/ 1454331 w 1796623"/>
              <a:gd name="connsiteY6-194" fmla="*/ 154877 h 1818043"/>
              <a:gd name="connsiteX7-195" fmla="*/ 956491 w 1796623"/>
              <a:gd name="connsiteY7-196" fmla="*/ 21205 h 1818043"/>
              <a:gd name="connsiteX8-197" fmla="*/ 477759 w 1796623"/>
              <a:gd name="connsiteY8-198" fmla="*/ 534641 h 1818043"/>
              <a:gd name="connsiteX0-199" fmla="*/ 396783 w 1688820"/>
              <a:gd name="connsiteY0-200" fmla="*/ 534641 h 1815615"/>
              <a:gd name="connsiteX1-201" fmla="*/ 36431 w 1688820"/>
              <a:gd name="connsiteY1-202" fmla="*/ 940200 h 1815615"/>
              <a:gd name="connsiteX2-203" fmla="*/ 55888 w 1688820"/>
              <a:gd name="connsiteY2-204" fmla="*/ 1728260 h 1815615"/>
              <a:gd name="connsiteX3-205" fmla="*/ 421834 w 1688820"/>
              <a:gd name="connsiteY3-206" fmla="*/ 1798118 h 1815615"/>
              <a:gd name="connsiteX4-207" fmla="*/ 1614170 w 1688820"/>
              <a:gd name="connsiteY4-208" fmla="*/ 1747798 h 1815615"/>
              <a:gd name="connsiteX5-209" fmla="*/ 1557182 w 1688820"/>
              <a:gd name="connsiteY5-210" fmla="*/ 1257671 h 1815615"/>
              <a:gd name="connsiteX6-211" fmla="*/ 1504941 w 1688820"/>
              <a:gd name="connsiteY6-212" fmla="*/ 672856 h 1815615"/>
              <a:gd name="connsiteX7-213" fmla="*/ 1373355 w 1688820"/>
              <a:gd name="connsiteY7-214" fmla="*/ 154877 h 1815615"/>
              <a:gd name="connsiteX8-215" fmla="*/ 875515 w 1688820"/>
              <a:gd name="connsiteY8-216" fmla="*/ 21205 h 1815615"/>
              <a:gd name="connsiteX9" fmla="*/ 396783 w 1688820"/>
              <a:gd name="connsiteY9" fmla="*/ 534641 h 1815615"/>
              <a:gd name="connsiteX0-217" fmla="*/ 394951 w 1689541"/>
              <a:gd name="connsiteY0-218" fmla="*/ 534641 h 1877271"/>
              <a:gd name="connsiteX1-219" fmla="*/ 34599 w 1689541"/>
              <a:gd name="connsiteY1-220" fmla="*/ 940200 h 1877271"/>
              <a:gd name="connsiteX2-221" fmla="*/ 54056 w 1689541"/>
              <a:gd name="connsiteY2-222" fmla="*/ 1728260 h 1877271"/>
              <a:gd name="connsiteX3-223" fmla="*/ 385071 w 1689541"/>
              <a:gd name="connsiteY3-224" fmla="*/ 1877032 h 1877271"/>
              <a:gd name="connsiteX4-225" fmla="*/ 1612338 w 1689541"/>
              <a:gd name="connsiteY4-226" fmla="*/ 1747798 h 1877271"/>
              <a:gd name="connsiteX5-227" fmla="*/ 1555350 w 1689541"/>
              <a:gd name="connsiteY5-228" fmla="*/ 1257671 h 1877271"/>
              <a:gd name="connsiteX6-229" fmla="*/ 1503109 w 1689541"/>
              <a:gd name="connsiteY6-230" fmla="*/ 672856 h 1877271"/>
              <a:gd name="connsiteX7-231" fmla="*/ 1371523 w 1689541"/>
              <a:gd name="connsiteY7-232" fmla="*/ 154877 h 1877271"/>
              <a:gd name="connsiteX8-233" fmla="*/ 873683 w 1689541"/>
              <a:gd name="connsiteY8-234" fmla="*/ 21205 h 1877271"/>
              <a:gd name="connsiteX9-235" fmla="*/ 394951 w 1689541"/>
              <a:gd name="connsiteY9-236" fmla="*/ 534641 h 1877271"/>
              <a:gd name="connsiteX0-237" fmla="*/ 394949 w 1689541"/>
              <a:gd name="connsiteY0-238" fmla="*/ 534641 h 1877032"/>
              <a:gd name="connsiteX1-239" fmla="*/ 34597 w 1689541"/>
              <a:gd name="connsiteY1-240" fmla="*/ 940200 h 1877032"/>
              <a:gd name="connsiteX2-241" fmla="*/ 54054 w 1689541"/>
              <a:gd name="connsiteY2-242" fmla="*/ 1728260 h 1877032"/>
              <a:gd name="connsiteX3-243" fmla="*/ 385069 w 1689541"/>
              <a:gd name="connsiteY3-244" fmla="*/ 1877032 h 1877032"/>
              <a:gd name="connsiteX4-245" fmla="*/ 1612336 w 1689541"/>
              <a:gd name="connsiteY4-246" fmla="*/ 1747798 h 1877032"/>
              <a:gd name="connsiteX5-247" fmla="*/ 1555348 w 1689541"/>
              <a:gd name="connsiteY5-248" fmla="*/ 1257671 h 1877032"/>
              <a:gd name="connsiteX6-249" fmla="*/ 1503107 w 1689541"/>
              <a:gd name="connsiteY6-250" fmla="*/ 672856 h 1877032"/>
              <a:gd name="connsiteX7-251" fmla="*/ 1371521 w 1689541"/>
              <a:gd name="connsiteY7-252" fmla="*/ 154877 h 1877032"/>
              <a:gd name="connsiteX8-253" fmla="*/ 873681 w 1689541"/>
              <a:gd name="connsiteY8-254" fmla="*/ 21205 h 1877032"/>
              <a:gd name="connsiteX9-255" fmla="*/ 394949 w 1689541"/>
              <a:gd name="connsiteY9-256" fmla="*/ 534641 h 1877032"/>
              <a:gd name="connsiteX0-257" fmla="*/ 394949 w 1683795"/>
              <a:gd name="connsiteY0-258" fmla="*/ 534641 h 1877032"/>
              <a:gd name="connsiteX1-259" fmla="*/ 34597 w 1683795"/>
              <a:gd name="connsiteY1-260" fmla="*/ 940200 h 1877032"/>
              <a:gd name="connsiteX2-261" fmla="*/ 54054 w 1683795"/>
              <a:gd name="connsiteY2-262" fmla="*/ 1728260 h 1877032"/>
              <a:gd name="connsiteX3-263" fmla="*/ 385069 w 1683795"/>
              <a:gd name="connsiteY3-264" fmla="*/ 1877032 h 1877032"/>
              <a:gd name="connsiteX4-265" fmla="*/ 1605349 w 1683795"/>
              <a:gd name="connsiteY4-266" fmla="*/ 1798860 h 1877032"/>
              <a:gd name="connsiteX5-267" fmla="*/ 1555348 w 1683795"/>
              <a:gd name="connsiteY5-268" fmla="*/ 1257671 h 1877032"/>
              <a:gd name="connsiteX6-269" fmla="*/ 1503107 w 1683795"/>
              <a:gd name="connsiteY6-270" fmla="*/ 672856 h 1877032"/>
              <a:gd name="connsiteX7-271" fmla="*/ 1371521 w 1683795"/>
              <a:gd name="connsiteY7-272" fmla="*/ 154877 h 1877032"/>
              <a:gd name="connsiteX8-273" fmla="*/ 873681 w 1683795"/>
              <a:gd name="connsiteY8-274" fmla="*/ 21205 h 1877032"/>
              <a:gd name="connsiteX9-275" fmla="*/ 394949 w 1683795"/>
              <a:gd name="connsiteY9-276" fmla="*/ 534641 h 1877032"/>
              <a:gd name="connsiteX0-277" fmla="*/ 394949 w 1720794"/>
              <a:gd name="connsiteY0-278" fmla="*/ 534641 h 1877032"/>
              <a:gd name="connsiteX1-279" fmla="*/ 34597 w 1720794"/>
              <a:gd name="connsiteY1-280" fmla="*/ 940200 h 1877032"/>
              <a:gd name="connsiteX2-281" fmla="*/ 54054 w 1720794"/>
              <a:gd name="connsiteY2-282" fmla="*/ 1728260 h 1877032"/>
              <a:gd name="connsiteX3-283" fmla="*/ 385069 w 1720794"/>
              <a:gd name="connsiteY3-284" fmla="*/ 1877032 h 1877032"/>
              <a:gd name="connsiteX4-285" fmla="*/ 1605349 w 1720794"/>
              <a:gd name="connsiteY4-286" fmla="*/ 1798860 h 1877032"/>
              <a:gd name="connsiteX5-287" fmla="*/ 1555348 w 1720794"/>
              <a:gd name="connsiteY5-288" fmla="*/ 1257671 h 1877032"/>
              <a:gd name="connsiteX6-289" fmla="*/ 1503107 w 1720794"/>
              <a:gd name="connsiteY6-290" fmla="*/ 672856 h 1877032"/>
              <a:gd name="connsiteX7-291" fmla="*/ 1371521 w 1720794"/>
              <a:gd name="connsiteY7-292" fmla="*/ 154877 h 1877032"/>
              <a:gd name="connsiteX8-293" fmla="*/ 873681 w 1720794"/>
              <a:gd name="connsiteY8-294" fmla="*/ 21205 h 1877032"/>
              <a:gd name="connsiteX9-295" fmla="*/ 394949 w 1720794"/>
              <a:gd name="connsiteY9-296" fmla="*/ 534641 h 1877032"/>
              <a:gd name="connsiteX0-297" fmla="*/ 394949 w 1720794"/>
              <a:gd name="connsiteY0-298" fmla="*/ 534641 h 1877032"/>
              <a:gd name="connsiteX1-299" fmla="*/ 34597 w 1720794"/>
              <a:gd name="connsiteY1-300" fmla="*/ 940200 h 1877032"/>
              <a:gd name="connsiteX2-301" fmla="*/ 54054 w 1720794"/>
              <a:gd name="connsiteY2-302" fmla="*/ 1728260 h 1877032"/>
              <a:gd name="connsiteX3-303" fmla="*/ 385069 w 1720794"/>
              <a:gd name="connsiteY3-304" fmla="*/ 1877032 h 1877032"/>
              <a:gd name="connsiteX4-305" fmla="*/ 1605349 w 1720794"/>
              <a:gd name="connsiteY4-306" fmla="*/ 1798860 h 1877032"/>
              <a:gd name="connsiteX5-307" fmla="*/ 1555348 w 1720794"/>
              <a:gd name="connsiteY5-308" fmla="*/ 1257671 h 1877032"/>
              <a:gd name="connsiteX6-309" fmla="*/ 1503107 w 1720794"/>
              <a:gd name="connsiteY6-310" fmla="*/ 672856 h 1877032"/>
              <a:gd name="connsiteX7-311" fmla="*/ 1371521 w 1720794"/>
              <a:gd name="connsiteY7-312" fmla="*/ 154877 h 1877032"/>
              <a:gd name="connsiteX8-313" fmla="*/ 873681 w 1720794"/>
              <a:gd name="connsiteY8-314" fmla="*/ 21205 h 1877032"/>
              <a:gd name="connsiteX9-315" fmla="*/ 394949 w 1720794"/>
              <a:gd name="connsiteY9-316" fmla="*/ 534641 h 1877032"/>
              <a:gd name="connsiteX0-317" fmla="*/ 394949 w 1671512"/>
              <a:gd name="connsiteY0-318" fmla="*/ 534641 h 1877032"/>
              <a:gd name="connsiteX1-319" fmla="*/ 34597 w 1671512"/>
              <a:gd name="connsiteY1-320" fmla="*/ 940200 h 1877032"/>
              <a:gd name="connsiteX2-321" fmla="*/ 54054 w 1671512"/>
              <a:gd name="connsiteY2-322" fmla="*/ 1728260 h 1877032"/>
              <a:gd name="connsiteX3-323" fmla="*/ 385069 w 1671512"/>
              <a:gd name="connsiteY3-324" fmla="*/ 1877032 h 1877032"/>
              <a:gd name="connsiteX4-325" fmla="*/ 1605349 w 1671512"/>
              <a:gd name="connsiteY4-326" fmla="*/ 1798860 h 1877032"/>
              <a:gd name="connsiteX5-327" fmla="*/ 1555348 w 1671512"/>
              <a:gd name="connsiteY5-328" fmla="*/ 1257671 h 1877032"/>
              <a:gd name="connsiteX6-329" fmla="*/ 1503107 w 1671512"/>
              <a:gd name="connsiteY6-330" fmla="*/ 672856 h 1877032"/>
              <a:gd name="connsiteX7-331" fmla="*/ 1371521 w 1671512"/>
              <a:gd name="connsiteY7-332" fmla="*/ 154877 h 1877032"/>
              <a:gd name="connsiteX8-333" fmla="*/ 873681 w 1671512"/>
              <a:gd name="connsiteY8-334" fmla="*/ 21205 h 1877032"/>
              <a:gd name="connsiteX9-335" fmla="*/ 394949 w 1671512"/>
              <a:gd name="connsiteY9-336" fmla="*/ 534641 h 1877032"/>
              <a:gd name="connsiteX0-337" fmla="*/ 394949 w 1677296"/>
              <a:gd name="connsiteY0-338" fmla="*/ 534641 h 1877032"/>
              <a:gd name="connsiteX1-339" fmla="*/ 34597 w 1677296"/>
              <a:gd name="connsiteY1-340" fmla="*/ 940200 h 1877032"/>
              <a:gd name="connsiteX2-341" fmla="*/ 54054 w 1677296"/>
              <a:gd name="connsiteY2-342" fmla="*/ 1728260 h 1877032"/>
              <a:gd name="connsiteX3-343" fmla="*/ 385069 w 1677296"/>
              <a:gd name="connsiteY3-344" fmla="*/ 1877032 h 1877032"/>
              <a:gd name="connsiteX4-345" fmla="*/ 1612334 w 1677296"/>
              <a:gd name="connsiteY4-346" fmla="*/ 1840637 h 1877032"/>
              <a:gd name="connsiteX5-347" fmla="*/ 1555348 w 1677296"/>
              <a:gd name="connsiteY5-348" fmla="*/ 1257671 h 1877032"/>
              <a:gd name="connsiteX6-349" fmla="*/ 1503107 w 1677296"/>
              <a:gd name="connsiteY6-350" fmla="*/ 672856 h 1877032"/>
              <a:gd name="connsiteX7-351" fmla="*/ 1371521 w 1677296"/>
              <a:gd name="connsiteY7-352" fmla="*/ 154877 h 1877032"/>
              <a:gd name="connsiteX8-353" fmla="*/ 873681 w 1677296"/>
              <a:gd name="connsiteY8-354" fmla="*/ 21205 h 1877032"/>
              <a:gd name="connsiteX9-355" fmla="*/ 394949 w 1677296"/>
              <a:gd name="connsiteY9-356" fmla="*/ 534641 h 1877032"/>
              <a:gd name="connsiteX0-357" fmla="*/ 394949 w 1677298"/>
              <a:gd name="connsiteY0-358" fmla="*/ 534641 h 1877032"/>
              <a:gd name="connsiteX1-359" fmla="*/ 34597 w 1677298"/>
              <a:gd name="connsiteY1-360" fmla="*/ 940200 h 1877032"/>
              <a:gd name="connsiteX2-361" fmla="*/ 54054 w 1677298"/>
              <a:gd name="connsiteY2-362" fmla="*/ 1728260 h 1877032"/>
              <a:gd name="connsiteX3-363" fmla="*/ 385069 w 1677298"/>
              <a:gd name="connsiteY3-364" fmla="*/ 1877032 h 1877032"/>
              <a:gd name="connsiteX4-365" fmla="*/ 1612334 w 1677298"/>
              <a:gd name="connsiteY4-366" fmla="*/ 1840637 h 1877032"/>
              <a:gd name="connsiteX5-367" fmla="*/ 1555348 w 1677298"/>
              <a:gd name="connsiteY5-368" fmla="*/ 1257671 h 1877032"/>
              <a:gd name="connsiteX6-369" fmla="*/ 1503107 w 1677298"/>
              <a:gd name="connsiteY6-370" fmla="*/ 672856 h 1877032"/>
              <a:gd name="connsiteX7-371" fmla="*/ 1371521 w 1677298"/>
              <a:gd name="connsiteY7-372" fmla="*/ 154877 h 1877032"/>
              <a:gd name="connsiteX8-373" fmla="*/ 873681 w 1677298"/>
              <a:gd name="connsiteY8-374" fmla="*/ 21205 h 1877032"/>
              <a:gd name="connsiteX9-375" fmla="*/ 394949 w 1677298"/>
              <a:gd name="connsiteY9-376" fmla="*/ 534641 h 1877032"/>
              <a:gd name="connsiteX0-377" fmla="*/ 394949 w 1677296"/>
              <a:gd name="connsiteY0-378" fmla="*/ 534641 h 1904936"/>
              <a:gd name="connsiteX1-379" fmla="*/ 34597 w 1677296"/>
              <a:gd name="connsiteY1-380" fmla="*/ 940200 h 1904936"/>
              <a:gd name="connsiteX2-381" fmla="*/ 54054 w 1677296"/>
              <a:gd name="connsiteY2-382" fmla="*/ 1728260 h 1904936"/>
              <a:gd name="connsiteX3-383" fmla="*/ 385069 w 1677296"/>
              <a:gd name="connsiteY3-384" fmla="*/ 1877032 h 1904936"/>
              <a:gd name="connsiteX4-385" fmla="*/ 1612334 w 1677296"/>
              <a:gd name="connsiteY4-386" fmla="*/ 1840637 h 1904936"/>
              <a:gd name="connsiteX5-387" fmla="*/ 1555348 w 1677296"/>
              <a:gd name="connsiteY5-388" fmla="*/ 1257671 h 1904936"/>
              <a:gd name="connsiteX6-389" fmla="*/ 1503107 w 1677296"/>
              <a:gd name="connsiteY6-390" fmla="*/ 672856 h 1904936"/>
              <a:gd name="connsiteX7-391" fmla="*/ 1371521 w 1677296"/>
              <a:gd name="connsiteY7-392" fmla="*/ 154877 h 1904936"/>
              <a:gd name="connsiteX8-393" fmla="*/ 873681 w 1677296"/>
              <a:gd name="connsiteY8-394" fmla="*/ 21205 h 1904936"/>
              <a:gd name="connsiteX9-395" fmla="*/ 394949 w 1677296"/>
              <a:gd name="connsiteY9-396" fmla="*/ 534641 h 1904936"/>
              <a:gd name="connsiteX0-397" fmla="*/ 461539 w 1743887"/>
              <a:gd name="connsiteY0-398" fmla="*/ 534641 h 1904936"/>
              <a:gd name="connsiteX1-399" fmla="*/ 101187 w 1743887"/>
              <a:gd name="connsiteY1-400" fmla="*/ 940200 h 1904936"/>
              <a:gd name="connsiteX2-401" fmla="*/ 22840 w 1743887"/>
              <a:gd name="connsiteY2-402" fmla="*/ 1737812 h 1904936"/>
              <a:gd name="connsiteX3-403" fmla="*/ 451659 w 1743887"/>
              <a:gd name="connsiteY3-404" fmla="*/ 1877032 h 1904936"/>
              <a:gd name="connsiteX4-405" fmla="*/ 1678924 w 1743887"/>
              <a:gd name="connsiteY4-406" fmla="*/ 1840637 h 1904936"/>
              <a:gd name="connsiteX5-407" fmla="*/ 1621938 w 1743887"/>
              <a:gd name="connsiteY5-408" fmla="*/ 1257671 h 1904936"/>
              <a:gd name="connsiteX6-409" fmla="*/ 1569697 w 1743887"/>
              <a:gd name="connsiteY6-410" fmla="*/ 672856 h 1904936"/>
              <a:gd name="connsiteX7-411" fmla="*/ 1438111 w 1743887"/>
              <a:gd name="connsiteY7-412" fmla="*/ 154877 h 1904936"/>
              <a:gd name="connsiteX8-413" fmla="*/ 940271 w 1743887"/>
              <a:gd name="connsiteY8-414" fmla="*/ 21205 h 1904936"/>
              <a:gd name="connsiteX9-415" fmla="*/ 461539 w 1743887"/>
              <a:gd name="connsiteY9-416" fmla="*/ 534641 h 1904936"/>
              <a:gd name="connsiteX0-417" fmla="*/ 452050 w 1756359"/>
              <a:gd name="connsiteY0-418" fmla="*/ 534641 h 1891359"/>
              <a:gd name="connsiteX1-419" fmla="*/ 91698 w 1756359"/>
              <a:gd name="connsiteY1-420" fmla="*/ 940200 h 1891359"/>
              <a:gd name="connsiteX2-421" fmla="*/ 13351 w 1756359"/>
              <a:gd name="connsiteY2-422" fmla="*/ 1737812 h 1891359"/>
              <a:gd name="connsiteX3-423" fmla="*/ 309435 w 1756359"/>
              <a:gd name="connsiteY3-424" fmla="*/ 1891359 h 1891359"/>
              <a:gd name="connsiteX4-425" fmla="*/ 1669435 w 1756359"/>
              <a:gd name="connsiteY4-426" fmla="*/ 1840637 h 1891359"/>
              <a:gd name="connsiteX5-427" fmla="*/ 1612449 w 1756359"/>
              <a:gd name="connsiteY5-428" fmla="*/ 1257671 h 1891359"/>
              <a:gd name="connsiteX6-429" fmla="*/ 1560208 w 1756359"/>
              <a:gd name="connsiteY6-430" fmla="*/ 672856 h 1891359"/>
              <a:gd name="connsiteX7-431" fmla="*/ 1428622 w 1756359"/>
              <a:gd name="connsiteY7-432" fmla="*/ 154877 h 1891359"/>
              <a:gd name="connsiteX8-433" fmla="*/ 930782 w 1756359"/>
              <a:gd name="connsiteY8-434" fmla="*/ 21205 h 1891359"/>
              <a:gd name="connsiteX9-435" fmla="*/ 452050 w 1756359"/>
              <a:gd name="connsiteY9-436" fmla="*/ 534641 h 1891359"/>
              <a:gd name="connsiteX0-437" fmla="*/ 452050 w 1756257"/>
              <a:gd name="connsiteY0-438" fmla="*/ 534641 h 1891359"/>
              <a:gd name="connsiteX1-439" fmla="*/ 91698 w 1756257"/>
              <a:gd name="connsiteY1-440" fmla="*/ 940200 h 1891359"/>
              <a:gd name="connsiteX2-441" fmla="*/ 13351 w 1756257"/>
              <a:gd name="connsiteY2-442" fmla="*/ 1737812 h 1891359"/>
              <a:gd name="connsiteX3-443" fmla="*/ 309435 w 1756257"/>
              <a:gd name="connsiteY3-444" fmla="*/ 1891359 h 1891359"/>
              <a:gd name="connsiteX4-445" fmla="*/ 1669435 w 1756257"/>
              <a:gd name="connsiteY4-446" fmla="*/ 1840637 h 1891359"/>
              <a:gd name="connsiteX5-447" fmla="*/ 1612449 w 1756257"/>
              <a:gd name="connsiteY5-448" fmla="*/ 1257671 h 1891359"/>
              <a:gd name="connsiteX6-449" fmla="*/ 1563496 w 1756257"/>
              <a:gd name="connsiteY6-450" fmla="*/ 959631 h 1891359"/>
              <a:gd name="connsiteX7-451" fmla="*/ 1560208 w 1756257"/>
              <a:gd name="connsiteY7-452" fmla="*/ 672856 h 1891359"/>
              <a:gd name="connsiteX8-453" fmla="*/ 1428622 w 1756257"/>
              <a:gd name="connsiteY8-454" fmla="*/ 154877 h 1891359"/>
              <a:gd name="connsiteX9-455" fmla="*/ 930782 w 1756257"/>
              <a:gd name="connsiteY9-456" fmla="*/ 21205 h 1891359"/>
              <a:gd name="connsiteX10" fmla="*/ 452050 w 1756257"/>
              <a:gd name="connsiteY10" fmla="*/ 534641 h 1891359"/>
              <a:gd name="connsiteX0-457" fmla="*/ 452050 w 1764590"/>
              <a:gd name="connsiteY0-458" fmla="*/ 534641 h 1891359"/>
              <a:gd name="connsiteX1-459" fmla="*/ 91698 w 1764590"/>
              <a:gd name="connsiteY1-460" fmla="*/ 940200 h 1891359"/>
              <a:gd name="connsiteX2-461" fmla="*/ 13351 w 1764590"/>
              <a:gd name="connsiteY2-462" fmla="*/ 1737812 h 1891359"/>
              <a:gd name="connsiteX3-463" fmla="*/ 309435 w 1764590"/>
              <a:gd name="connsiteY3-464" fmla="*/ 1891359 h 1891359"/>
              <a:gd name="connsiteX4-465" fmla="*/ 1669435 w 1764590"/>
              <a:gd name="connsiteY4-466" fmla="*/ 1840637 h 1891359"/>
              <a:gd name="connsiteX5-467" fmla="*/ 1612449 w 1764590"/>
              <a:gd name="connsiteY5-468" fmla="*/ 1257671 h 1891359"/>
              <a:gd name="connsiteX6-469" fmla="*/ 1309780 w 1764590"/>
              <a:gd name="connsiteY6-470" fmla="*/ 1046341 h 1891359"/>
              <a:gd name="connsiteX7-471" fmla="*/ 1560208 w 1764590"/>
              <a:gd name="connsiteY7-472" fmla="*/ 672856 h 1891359"/>
              <a:gd name="connsiteX8-473" fmla="*/ 1428622 w 1764590"/>
              <a:gd name="connsiteY8-474" fmla="*/ 154877 h 1891359"/>
              <a:gd name="connsiteX9-475" fmla="*/ 930782 w 1764590"/>
              <a:gd name="connsiteY9-476" fmla="*/ 21205 h 1891359"/>
              <a:gd name="connsiteX10-477" fmla="*/ 452050 w 1764590"/>
              <a:gd name="connsiteY10-478" fmla="*/ 534641 h 1891359"/>
              <a:gd name="connsiteX0-479" fmla="*/ 452050 w 1764592"/>
              <a:gd name="connsiteY0-480" fmla="*/ 534641 h 1891359"/>
              <a:gd name="connsiteX1-481" fmla="*/ 91698 w 1764592"/>
              <a:gd name="connsiteY1-482" fmla="*/ 940200 h 1891359"/>
              <a:gd name="connsiteX2-483" fmla="*/ 13351 w 1764592"/>
              <a:gd name="connsiteY2-484" fmla="*/ 1737812 h 1891359"/>
              <a:gd name="connsiteX3-485" fmla="*/ 309435 w 1764592"/>
              <a:gd name="connsiteY3-486" fmla="*/ 1891359 h 1891359"/>
              <a:gd name="connsiteX4-487" fmla="*/ 1669435 w 1764592"/>
              <a:gd name="connsiteY4-488" fmla="*/ 1840637 h 1891359"/>
              <a:gd name="connsiteX5-489" fmla="*/ 1612449 w 1764592"/>
              <a:gd name="connsiteY5-490" fmla="*/ 1257671 h 1891359"/>
              <a:gd name="connsiteX6-491" fmla="*/ 1309780 w 1764592"/>
              <a:gd name="connsiteY6-492" fmla="*/ 1046341 h 1891359"/>
              <a:gd name="connsiteX7-493" fmla="*/ 1560208 w 1764592"/>
              <a:gd name="connsiteY7-494" fmla="*/ 672856 h 1891359"/>
              <a:gd name="connsiteX8-495" fmla="*/ 1428622 w 1764592"/>
              <a:gd name="connsiteY8-496" fmla="*/ 154877 h 1891359"/>
              <a:gd name="connsiteX9-497" fmla="*/ 930782 w 1764592"/>
              <a:gd name="connsiteY9-498" fmla="*/ 21205 h 1891359"/>
              <a:gd name="connsiteX10-499" fmla="*/ 452050 w 1764592"/>
              <a:gd name="connsiteY10-500" fmla="*/ 534641 h 1891359"/>
              <a:gd name="connsiteX0-501" fmla="*/ 452050 w 1764590"/>
              <a:gd name="connsiteY0-502" fmla="*/ 534641 h 1891359"/>
              <a:gd name="connsiteX1-503" fmla="*/ 91698 w 1764590"/>
              <a:gd name="connsiteY1-504" fmla="*/ 940200 h 1891359"/>
              <a:gd name="connsiteX2-505" fmla="*/ 13351 w 1764590"/>
              <a:gd name="connsiteY2-506" fmla="*/ 1737812 h 1891359"/>
              <a:gd name="connsiteX3-507" fmla="*/ 309435 w 1764590"/>
              <a:gd name="connsiteY3-508" fmla="*/ 1891359 h 1891359"/>
              <a:gd name="connsiteX4-509" fmla="*/ 1669435 w 1764590"/>
              <a:gd name="connsiteY4-510" fmla="*/ 1840637 h 1891359"/>
              <a:gd name="connsiteX5-511" fmla="*/ 1612449 w 1764590"/>
              <a:gd name="connsiteY5-512" fmla="*/ 1257671 h 1891359"/>
              <a:gd name="connsiteX6-513" fmla="*/ 1309780 w 1764590"/>
              <a:gd name="connsiteY6-514" fmla="*/ 1046341 h 1891359"/>
              <a:gd name="connsiteX7-515" fmla="*/ 1560208 w 1764590"/>
              <a:gd name="connsiteY7-516" fmla="*/ 672856 h 1891359"/>
              <a:gd name="connsiteX8-517" fmla="*/ 1428622 w 1764590"/>
              <a:gd name="connsiteY8-518" fmla="*/ 154877 h 1891359"/>
              <a:gd name="connsiteX9-519" fmla="*/ 930782 w 1764590"/>
              <a:gd name="connsiteY9-520" fmla="*/ 21205 h 1891359"/>
              <a:gd name="connsiteX10-521" fmla="*/ 452050 w 1764590"/>
              <a:gd name="connsiteY10-522" fmla="*/ 534641 h 1891359"/>
              <a:gd name="connsiteX0-523" fmla="*/ 452050 w 1792731"/>
              <a:gd name="connsiteY0-524" fmla="*/ 534641 h 1891359"/>
              <a:gd name="connsiteX1-525" fmla="*/ 91698 w 1792731"/>
              <a:gd name="connsiteY1-526" fmla="*/ 940200 h 1891359"/>
              <a:gd name="connsiteX2-527" fmla="*/ 13351 w 1792731"/>
              <a:gd name="connsiteY2-528" fmla="*/ 1737812 h 1891359"/>
              <a:gd name="connsiteX3-529" fmla="*/ 309435 w 1792731"/>
              <a:gd name="connsiteY3-530" fmla="*/ 1891359 h 1891359"/>
              <a:gd name="connsiteX4-531" fmla="*/ 1669435 w 1792731"/>
              <a:gd name="connsiteY4-532" fmla="*/ 1840637 h 1891359"/>
              <a:gd name="connsiteX5-533" fmla="*/ 1688563 w 1792731"/>
              <a:gd name="connsiteY5-534" fmla="*/ 1292355 h 1891359"/>
              <a:gd name="connsiteX6-535" fmla="*/ 1309780 w 1792731"/>
              <a:gd name="connsiteY6-536" fmla="*/ 1046341 h 1891359"/>
              <a:gd name="connsiteX7-537" fmla="*/ 1560208 w 1792731"/>
              <a:gd name="connsiteY7-538" fmla="*/ 672856 h 1891359"/>
              <a:gd name="connsiteX8-539" fmla="*/ 1428622 w 1792731"/>
              <a:gd name="connsiteY8-540" fmla="*/ 154877 h 1891359"/>
              <a:gd name="connsiteX9-541" fmla="*/ 930782 w 1792731"/>
              <a:gd name="connsiteY9-542" fmla="*/ 21205 h 1891359"/>
              <a:gd name="connsiteX10-543" fmla="*/ 452050 w 1792731"/>
              <a:gd name="connsiteY10-544" fmla="*/ 534641 h 1891359"/>
              <a:gd name="connsiteX0-545" fmla="*/ 452050 w 1814809"/>
              <a:gd name="connsiteY0-546" fmla="*/ 534641 h 1891359"/>
              <a:gd name="connsiteX1-547" fmla="*/ 91698 w 1814809"/>
              <a:gd name="connsiteY1-548" fmla="*/ 940200 h 1891359"/>
              <a:gd name="connsiteX2-549" fmla="*/ 13351 w 1814809"/>
              <a:gd name="connsiteY2-550" fmla="*/ 1737812 h 1891359"/>
              <a:gd name="connsiteX3-551" fmla="*/ 309435 w 1814809"/>
              <a:gd name="connsiteY3-552" fmla="*/ 1891359 h 1891359"/>
              <a:gd name="connsiteX4-553" fmla="*/ 1669435 w 1814809"/>
              <a:gd name="connsiteY4-554" fmla="*/ 1840637 h 1891359"/>
              <a:gd name="connsiteX5-555" fmla="*/ 1688563 w 1814809"/>
              <a:gd name="connsiteY5-556" fmla="*/ 1292355 h 1891359"/>
              <a:gd name="connsiteX6-557" fmla="*/ 1309780 w 1814809"/>
              <a:gd name="connsiteY6-558" fmla="*/ 1046341 h 1891359"/>
              <a:gd name="connsiteX7-559" fmla="*/ 1560208 w 1814809"/>
              <a:gd name="connsiteY7-560" fmla="*/ 672856 h 1891359"/>
              <a:gd name="connsiteX8-561" fmla="*/ 1428622 w 1814809"/>
              <a:gd name="connsiteY8-562" fmla="*/ 154877 h 1891359"/>
              <a:gd name="connsiteX9-563" fmla="*/ 930782 w 1814809"/>
              <a:gd name="connsiteY9-564" fmla="*/ 21205 h 1891359"/>
              <a:gd name="connsiteX10-565" fmla="*/ 452050 w 1814809"/>
              <a:gd name="connsiteY10-566" fmla="*/ 534641 h 1891359"/>
              <a:gd name="connsiteX0-567" fmla="*/ 452050 w 1814809"/>
              <a:gd name="connsiteY0-568" fmla="*/ 534641 h 1891359"/>
              <a:gd name="connsiteX1-569" fmla="*/ 91698 w 1814809"/>
              <a:gd name="connsiteY1-570" fmla="*/ 940200 h 1891359"/>
              <a:gd name="connsiteX2-571" fmla="*/ 13351 w 1814809"/>
              <a:gd name="connsiteY2-572" fmla="*/ 1737812 h 1891359"/>
              <a:gd name="connsiteX3-573" fmla="*/ 309435 w 1814809"/>
              <a:gd name="connsiteY3-574" fmla="*/ 1891359 h 1891359"/>
              <a:gd name="connsiteX4-575" fmla="*/ 1669435 w 1814809"/>
              <a:gd name="connsiteY4-576" fmla="*/ 1840637 h 1891359"/>
              <a:gd name="connsiteX5-577" fmla="*/ 1688563 w 1814809"/>
              <a:gd name="connsiteY5-578" fmla="*/ 1292355 h 1891359"/>
              <a:gd name="connsiteX6-579" fmla="*/ 1309780 w 1814809"/>
              <a:gd name="connsiteY6-580" fmla="*/ 1046341 h 1891359"/>
              <a:gd name="connsiteX7-581" fmla="*/ 1619996 w 1814809"/>
              <a:gd name="connsiteY7-582" fmla="*/ 526399 h 1891359"/>
              <a:gd name="connsiteX8-583" fmla="*/ 1428622 w 1814809"/>
              <a:gd name="connsiteY8-584" fmla="*/ 154877 h 1891359"/>
              <a:gd name="connsiteX9-585" fmla="*/ 930782 w 1814809"/>
              <a:gd name="connsiteY9-586" fmla="*/ 21205 h 1891359"/>
              <a:gd name="connsiteX10-587" fmla="*/ 452050 w 1814809"/>
              <a:gd name="connsiteY10-588" fmla="*/ 534641 h 1891359"/>
              <a:gd name="connsiteX0-589" fmla="*/ 452050 w 1814809"/>
              <a:gd name="connsiteY0-590" fmla="*/ 542872 h 1899590"/>
              <a:gd name="connsiteX1-591" fmla="*/ 91698 w 1814809"/>
              <a:gd name="connsiteY1-592" fmla="*/ 948431 h 1899590"/>
              <a:gd name="connsiteX2-593" fmla="*/ 13351 w 1814809"/>
              <a:gd name="connsiteY2-594" fmla="*/ 1746043 h 1899590"/>
              <a:gd name="connsiteX3-595" fmla="*/ 309435 w 1814809"/>
              <a:gd name="connsiteY3-596" fmla="*/ 1899590 h 1899590"/>
              <a:gd name="connsiteX4-597" fmla="*/ 1669435 w 1814809"/>
              <a:gd name="connsiteY4-598" fmla="*/ 1848868 h 1899590"/>
              <a:gd name="connsiteX5-599" fmla="*/ 1688563 w 1814809"/>
              <a:gd name="connsiteY5-600" fmla="*/ 1300586 h 1899590"/>
              <a:gd name="connsiteX6-601" fmla="*/ 1309780 w 1814809"/>
              <a:gd name="connsiteY6-602" fmla="*/ 1054572 h 1899590"/>
              <a:gd name="connsiteX7-603" fmla="*/ 1619996 w 1814809"/>
              <a:gd name="connsiteY7-604" fmla="*/ 534630 h 1899590"/>
              <a:gd name="connsiteX8-605" fmla="*/ 1488411 w 1814809"/>
              <a:gd name="connsiteY8-606" fmla="*/ 129049 h 1899590"/>
              <a:gd name="connsiteX9-607" fmla="*/ 930782 w 1814809"/>
              <a:gd name="connsiteY9-608" fmla="*/ 29436 h 1899590"/>
              <a:gd name="connsiteX10-609" fmla="*/ 452050 w 1814809"/>
              <a:gd name="connsiteY10-610" fmla="*/ 542872 h 1899590"/>
              <a:gd name="connsiteX0-611" fmla="*/ 452050 w 1814809"/>
              <a:gd name="connsiteY0-612" fmla="*/ 540513 h 1897231"/>
              <a:gd name="connsiteX1-613" fmla="*/ 91698 w 1814809"/>
              <a:gd name="connsiteY1-614" fmla="*/ 946072 h 1897231"/>
              <a:gd name="connsiteX2-615" fmla="*/ 13351 w 1814809"/>
              <a:gd name="connsiteY2-616" fmla="*/ 1743684 h 1897231"/>
              <a:gd name="connsiteX3-617" fmla="*/ 309435 w 1814809"/>
              <a:gd name="connsiteY3-618" fmla="*/ 1897231 h 1897231"/>
              <a:gd name="connsiteX4-619" fmla="*/ 1669435 w 1814809"/>
              <a:gd name="connsiteY4-620" fmla="*/ 1846509 h 1897231"/>
              <a:gd name="connsiteX5-621" fmla="*/ 1688563 w 1814809"/>
              <a:gd name="connsiteY5-622" fmla="*/ 1298227 h 1897231"/>
              <a:gd name="connsiteX6-623" fmla="*/ 1309780 w 1814809"/>
              <a:gd name="connsiteY6-624" fmla="*/ 1052213 h 1897231"/>
              <a:gd name="connsiteX7-625" fmla="*/ 1619996 w 1814809"/>
              <a:gd name="connsiteY7-626" fmla="*/ 532271 h 1897231"/>
              <a:gd name="connsiteX8-627" fmla="*/ 1488411 w 1814809"/>
              <a:gd name="connsiteY8-628" fmla="*/ 126690 h 1897231"/>
              <a:gd name="connsiteX9-629" fmla="*/ 930782 w 1814809"/>
              <a:gd name="connsiteY9-630" fmla="*/ 27077 h 1897231"/>
              <a:gd name="connsiteX10-631" fmla="*/ 452050 w 1814809"/>
              <a:gd name="connsiteY10-632" fmla="*/ 540513 h 1897231"/>
              <a:gd name="connsiteX0-633" fmla="*/ 452050 w 1814809"/>
              <a:gd name="connsiteY0-634" fmla="*/ 540513 h 1897231"/>
              <a:gd name="connsiteX1-635" fmla="*/ 91698 w 1814809"/>
              <a:gd name="connsiteY1-636" fmla="*/ 946072 h 1897231"/>
              <a:gd name="connsiteX2-637" fmla="*/ 13351 w 1814809"/>
              <a:gd name="connsiteY2-638" fmla="*/ 1743684 h 1897231"/>
              <a:gd name="connsiteX3-639" fmla="*/ 309435 w 1814809"/>
              <a:gd name="connsiteY3-640" fmla="*/ 1897231 h 1897231"/>
              <a:gd name="connsiteX4-641" fmla="*/ 1669435 w 1814809"/>
              <a:gd name="connsiteY4-642" fmla="*/ 1846509 h 1897231"/>
              <a:gd name="connsiteX5-643" fmla="*/ 1688563 w 1814809"/>
              <a:gd name="connsiteY5-644" fmla="*/ 1298227 h 1897231"/>
              <a:gd name="connsiteX6-645" fmla="*/ 1309780 w 1814809"/>
              <a:gd name="connsiteY6-646" fmla="*/ 1052213 h 1897231"/>
              <a:gd name="connsiteX7-647" fmla="*/ 1619996 w 1814809"/>
              <a:gd name="connsiteY7-648" fmla="*/ 532271 h 1897231"/>
              <a:gd name="connsiteX8-649" fmla="*/ 1488411 w 1814809"/>
              <a:gd name="connsiteY8-650" fmla="*/ 126690 h 1897231"/>
              <a:gd name="connsiteX9-651" fmla="*/ 930782 w 1814809"/>
              <a:gd name="connsiteY9-652" fmla="*/ 27077 h 1897231"/>
              <a:gd name="connsiteX10-653" fmla="*/ 452050 w 1814809"/>
              <a:gd name="connsiteY10-654" fmla="*/ 540513 h 1897231"/>
              <a:gd name="connsiteX0-655" fmla="*/ 288567 w 1811701"/>
              <a:gd name="connsiteY0-656" fmla="*/ 555674 h 1898251"/>
              <a:gd name="connsiteX1-657" fmla="*/ 88590 w 1811701"/>
              <a:gd name="connsiteY1-658" fmla="*/ 947092 h 1898251"/>
              <a:gd name="connsiteX2-659" fmla="*/ 10243 w 1811701"/>
              <a:gd name="connsiteY2-660" fmla="*/ 1744704 h 1898251"/>
              <a:gd name="connsiteX3-661" fmla="*/ 306327 w 1811701"/>
              <a:gd name="connsiteY3-662" fmla="*/ 1898251 h 1898251"/>
              <a:gd name="connsiteX4-663" fmla="*/ 1666327 w 1811701"/>
              <a:gd name="connsiteY4-664" fmla="*/ 1847529 h 1898251"/>
              <a:gd name="connsiteX5-665" fmla="*/ 1685455 w 1811701"/>
              <a:gd name="connsiteY5-666" fmla="*/ 1299247 h 1898251"/>
              <a:gd name="connsiteX6-667" fmla="*/ 1306672 w 1811701"/>
              <a:gd name="connsiteY6-668" fmla="*/ 1053233 h 1898251"/>
              <a:gd name="connsiteX7-669" fmla="*/ 1616888 w 1811701"/>
              <a:gd name="connsiteY7-670" fmla="*/ 533291 h 1898251"/>
              <a:gd name="connsiteX8-671" fmla="*/ 1485303 w 1811701"/>
              <a:gd name="connsiteY8-672" fmla="*/ 127710 h 1898251"/>
              <a:gd name="connsiteX9-673" fmla="*/ 927674 w 1811701"/>
              <a:gd name="connsiteY9-674" fmla="*/ 28097 h 1898251"/>
              <a:gd name="connsiteX10-675" fmla="*/ 288567 w 1811701"/>
              <a:gd name="connsiteY10-676" fmla="*/ 555674 h 1898251"/>
              <a:gd name="connsiteX0-677" fmla="*/ 288567 w 1811701"/>
              <a:gd name="connsiteY0-678" fmla="*/ 479828 h 1822405"/>
              <a:gd name="connsiteX1-679" fmla="*/ 88590 w 1811701"/>
              <a:gd name="connsiteY1-680" fmla="*/ 871246 h 1822405"/>
              <a:gd name="connsiteX2-681" fmla="*/ 10243 w 1811701"/>
              <a:gd name="connsiteY2-682" fmla="*/ 1668858 h 1822405"/>
              <a:gd name="connsiteX3-683" fmla="*/ 306327 w 1811701"/>
              <a:gd name="connsiteY3-684" fmla="*/ 1822405 h 1822405"/>
              <a:gd name="connsiteX4-685" fmla="*/ 1666327 w 1811701"/>
              <a:gd name="connsiteY4-686" fmla="*/ 1771683 h 1822405"/>
              <a:gd name="connsiteX5-687" fmla="*/ 1685455 w 1811701"/>
              <a:gd name="connsiteY5-688" fmla="*/ 1223401 h 1822405"/>
              <a:gd name="connsiteX6-689" fmla="*/ 1306672 w 1811701"/>
              <a:gd name="connsiteY6-690" fmla="*/ 977387 h 1822405"/>
              <a:gd name="connsiteX7-691" fmla="*/ 1616888 w 1811701"/>
              <a:gd name="connsiteY7-692" fmla="*/ 457445 h 1822405"/>
              <a:gd name="connsiteX8-693" fmla="*/ 1485303 w 1811701"/>
              <a:gd name="connsiteY8-694" fmla="*/ 51864 h 1822405"/>
              <a:gd name="connsiteX9-695" fmla="*/ 895599 w 1811701"/>
              <a:gd name="connsiteY9-696" fmla="*/ 79530 h 1822405"/>
              <a:gd name="connsiteX10-697" fmla="*/ 288567 w 1811701"/>
              <a:gd name="connsiteY10-698" fmla="*/ 479828 h 1822405"/>
              <a:gd name="connsiteX0-699" fmla="*/ 288567 w 1811701"/>
              <a:gd name="connsiteY0-700" fmla="*/ 419258 h 1761835"/>
              <a:gd name="connsiteX1-701" fmla="*/ 88590 w 1811701"/>
              <a:gd name="connsiteY1-702" fmla="*/ 810676 h 1761835"/>
              <a:gd name="connsiteX2-703" fmla="*/ 10243 w 1811701"/>
              <a:gd name="connsiteY2-704" fmla="*/ 1608288 h 1761835"/>
              <a:gd name="connsiteX3-705" fmla="*/ 306327 w 1811701"/>
              <a:gd name="connsiteY3-706" fmla="*/ 1761835 h 1761835"/>
              <a:gd name="connsiteX4-707" fmla="*/ 1666327 w 1811701"/>
              <a:gd name="connsiteY4-708" fmla="*/ 1711113 h 1761835"/>
              <a:gd name="connsiteX5-709" fmla="*/ 1685455 w 1811701"/>
              <a:gd name="connsiteY5-710" fmla="*/ 1162831 h 1761835"/>
              <a:gd name="connsiteX6-711" fmla="*/ 1306672 w 1811701"/>
              <a:gd name="connsiteY6-712" fmla="*/ 916817 h 1761835"/>
              <a:gd name="connsiteX7-713" fmla="*/ 1616888 w 1811701"/>
              <a:gd name="connsiteY7-714" fmla="*/ 396875 h 1761835"/>
              <a:gd name="connsiteX8-715" fmla="*/ 1373040 w 1811701"/>
              <a:gd name="connsiteY8-716" fmla="*/ 118574 h 1761835"/>
              <a:gd name="connsiteX9-717" fmla="*/ 895599 w 1811701"/>
              <a:gd name="connsiteY9-718" fmla="*/ 18960 h 1761835"/>
              <a:gd name="connsiteX10-719" fmla="*/ 288567 w 1811701"/>
              <a:gd name="connsiteY10-720" fmla="*/ 419258 h 1761835"/>
              <a:gd name="connsiteX0-721" fmla="*/ 288567 w 1811701"/>
              <a:gd name="connsiteY0-722" fmla="*/ 419258 h 1761835"/>
              <a:gd name="connsiteX1-723" fmla="*/ 88590 w 1811701"/>
              <a:gd name="connsiteY1-724" fmla="*/ 810676 h 1761835"/>
              <a:gd name="connsiteX2-725" fmla="*/ 10243 w 1811701"/>
              <a:gd name="connsiteY2-726" fmla="*/ 1608288 h 1761835"/>
              <a:gd name="connsiteX3-727" fmla="*/ 306327 w 1811701"/>
              <a:gd name="connsiteY3-728" fmla="*/ 1761835 h 1761835"/>
              <a:gd name="connsiteX4-729" fmla="*/ 1666327 w 1811701"/>
              <a:gd name="connsiteY4-730" fmla="*/ 1711113 h 1761835"/>
              <a:gd name="connsiteX5-731" fmla="*/ 1685455 w 1811701"/>
              <a:gd name="connsiteY5-732" fmla="*/ 1162831 h 1761835"/>
              <a:gd name="connsiteX6-733" fmla="*/ 1306672 w 1811701"/>
              <a:gd name="connsiteY6-734" fmla="*/ 916817 h 1761835"/>
              <a:gd name="connsiteX7-735" fmla="*/ 1584814 w 1811701"/>
              <a:gd name="connsiteY7-736" fmla="*/ 510012 h 1761835"/>
              <a:gd name="connsiteX8-737" fmla="*/ 1373040 w 1811701"/>
              <a:gd name="connsiteY8-738" fmla="*/ 118574 h 1761835"/>
              <a:gd name="connsiteX9-739" fmla="*/ 895599 w 1811701"/>
              <a:gd name="connsiteY9-740" fmla="*/ 18960 h 1761835"/>
              <a:gd name="connsiteX10-741" fmla="*/ 288567 w 1811701"/>
              <a:gd name="connsiteY10-742" fmla="*/ 419258 h 1761835"/>
              <a:gd name="connsiteX0-743" fmla="*/ 288567 w 1770444"/>
              <a:gd name="connsiteY0-744" fmla="*/ 419258 h 1761835"/>
              <a:gd name="connsiteX1-745" fmla="*/ 88590 w 1770444"/>
              <a:gd name="connsiteY1-746" fmla="*/ 810676 h 1761835"/>
              <a:gd name="connsiteX2-747" fmla="*/ 10243 w 1770444"/>
              <a:gd name="connsiteY2-748" fmla="*/ 1608288 h 1761835"/>
              <a:gd name="connsiteX3-749" fmla="*/ 306327 w 1770444"/>
              <a:gd name="connsiteY3-750" fmla="*/ 1761835 h 1761835"/>
              <a:gd name="connsiteX4-751" fmla="*/ 1666327 w 1770444"/>
              <a:gd name="connsiteY4-752" fmla="*/ 1711113 h 1761835"/>
              <a:gd name="connsiteX5-753" fmla="*/ 1589229 w 1770444"/>
              <a:gd name="connsiteY5-754" fmla="*/ 1176973 h 1761835"/>
              <a:gd name="connsiteX6-755" fmla="*/ 1306672 w 1770444"/>
              <a:gd name="connsiteY6-756" fmla="*/ 916817 h 1761835"/>
              <a:gd name="connsiteX7-757" fmla="*/ 1584814 w 1770444"/>
              <a:gd name="connsiteY7-758" fmla="*/ 510012 h 1761835"/>
              <a:gd name="connsiteX8-759" fmla="*/ 1373040 w 1770444"/>
              <a:gd name="connsiteY8-760" fmla="*/ 118574 h 1761835"/>
              <a:gd name="connsiteX9-761" fmla="*/ 895599 w 1770444"/>
              <a:gd name="connsiteY9-762" fmla="*/ 18960 h 1761835"/>
              <a:gd name="connsiteX10-763" fmla="*/ 288567 w 1770444"/>
              <a:gd name="connsiteY10-764" fmla="*/ 419258 h 1761835"/>
              <a:gd name="connsiteX0-765" fmla="*/ 288567 w 1592514"/>
              <a:gd name="connsiteY0-766" fmla="*/ 419258 h 1863058"/>
              <a:gd name="connsiteX1-767" fmla="*/ 88590 w 1592514"/>
              <a:gd name="connsiteY1-768" fmla="*/ 810676 h 1863058"/>
              <a:gd name="connsiteX2-769" fmla="*/ 10243 w 1592514"/>
              <a:gd name="connsiteY2-770" fmla="*/ 1608288 h 1863058"/>
              <a:gd name="connsiteX3-771" fmla="*/ 306327 w 1592514"/>
              <a:gd name="connsiteY3-772" fmla="*/ 1761835 h 1863058"/>
              <a:gd name="connsiteX4-773" fmla="*/ 1377650 w 1592514"/>
              <a:gd name="connsiteY4-774" fmla="*/ 1838393 h 1863058"/>
              <a:gd name="connsiteX5-775" fmla="*/ 1589229 w 1592514"/>
              <a:gd name="connsiteY5-776" fmla="*/ 1176973 h 1863058"/>
              <a:gd name="connsiteX6-777" fmla="*/ 1306672 w 1592514"/>
              <a:gd name="connsiteY6-778" fmla="*/ 916817 h 1863058"/>
              <a:gd name="connsiteX7-779" fmla="*/ 1584814 w 1592514"/>
              <a:gd name="connsiteY7-780" fmla="*/ 510012 h 1863058"/>
              <a:gd name="connsiteX8-781" fmla="*/ 1373040 w 1592514"/>
              <a:gd name="connsiteY8-782" fmla="*/ 118574 h 1863058"/>
              <a:gd name="connsiteX9-783" fmla="*/ 895599 w 1592514"/>
              <a:gd name="connsiteY9-784" fmla="*/ 18960 h 1863058"/>
              <a:gd name="connsiteX10-785" fmla="*/ 288567 w 1592514"/>
              <a:gd name="connsiteY10-786" fmla="*/ 419258 h 1863058"/>
              <a:gd name="connsiteX0-787" fmla="*/ 421322 w 1594935"/>
              <a:gd name="connsiteY0-788" fmla="*/ 616342 h 1876292"/>
              <a:gd name="connsiteX1-789" fmla="*/ 91011 w 1594935"/>
              <a:gd name="connsiteY1-790" fmla="*/ 823910 h 1876292"/>
              <a:gd name="connsiteX2-791" fmla="*/ 12664 w 1594935"/>
              <a:gd name="connsiteY2-792" fmla="*/ 1621522 h 1876292"/>
              <a:gd name="connsiteX3-793" fmla="*/ 308748 w 1594935"/>
              <a:gd name="connsiteY3-794" fmla="*/ 1775069 h 1876292"/>
              <a:gd name="connsiteX4-795" fmla="*/ 1380071 w 1594935"/>
              <a:gd name="connsiteY4-796" fmla="*/ 1851627 h 1876292"/>
              <a:gd name="connsiteX5-797" fmla="*/ 1591650 w 1594935"/>
              <a:gd name="connsiteY5-798" fmla="*/ 1190207 h 1876292"/>
              <a:gd name="connsiteX6-799" fmla="*/ 1309093 w 1594935"/>
              <a:gd name="connsiteY6-800" fmla="*/ 930051 h 1876292"/>
              <a:gd name="connsiteX7-801" fmla="*/ 1587235 w 1594935"/>
              <a:gd name="connsiteY7-802" fmla="*/ 523246 h 1876292"/>
              <a:gd name="connsiteX8-803" fmla="*/ 1375461 w 1594935"/>
              <a:gd name="connsiteY8-804" fmla="*/ 131808 h 1876292"/>
              <a:gd name="connsiteX9-805" fmla="*/ 898020 w 1594935"/>
              <a:gd name="connsiteY9-806" fmla="*/ 32194 h 1876292"/>
              <a:gd name="connsiteX10-807" fmla="*/ 421322 w 1594935"/>
              <a:gd name="connsiteY10-808" fmla="*/ 616342 h 1876292"/>
              <a:gd name="connsiteX0-809" fmla="*/ 413257 w 1586870"/>
              <a:gd name="connsiteY0-810" fmla="*/ 616342 h 1876292"/>
              <a:gd name="connsiteX1-811" fmla="*/ 140873 w 1586870"/>
              <a:gd name="connsiteY1-812" fmla="*/ 993617 h 1876292"/>
              <a:gd name="connsiteX2-813" fmla="*/ 4599 w 1586870"/>
              <a:gd name="connsiteY2-814" fmla="*/ 1621522 h 1876292"/>
              <a:gd name="connsiteX3-815" fmla="*/ 300683 w 1586870"/>
              <a:gd name="connsiteY3-816" fmla="*/ 1775069 h 1876292"/>
              <a:gd name="connsiteX4-817" fmla="*/ 1372006 w 1586870"/>
              <a:gd name="connsiteY4-818" fmla="*/ 1851627 h 1876292"/>
              <a:gd name="connsiteX5-819" fmla="*/ 1583585 w 1586870"/>
              <a:gd name="connsiteY5-820" fmla="*/ 1190207 h 1876292"/>
              <a:gd name="connsiteX6-821" fmla="*/ 1301028 w 1586870"/>
              <a:gd name="connsiteY6-822" fmla="*/ 930051 h 1876292"/>
              <a:gd name="connsiteX7-823" fmla="*/ 1579170 w 1586870"/>
              <a:gd name="connsiteY7-824" fmla="*/ 523246 h 1876292"/>
              <a:gd name="connsiteX8-825" fmla="*/ 1367396 w 1586870"/>
              <a:gd name="connsiteY8-826" fmla="*/ 131808 h 1876292"/>
              <a:gd name="connsiteX9-827" fmla="*/ 889955 w 1586870"/>
              <a:gd name="connsiteY9-828" fmla="*/ 32194 h 1876292"/>
              <a:gd name="connsiteX10-829" fmla="*/ 413257 w 1586870"/>
              <a:gd name="connsiteY10-830" fmla="*/ 616342 h 1876292"/>
              <a:gd name="connsiteX0-831" fmla="*/ 284962 w 1458575"/>
              <a:gd name="connsiteY0-832" fmla="*/ 616342 h 1908017"/>
              <a:gd name="connsiteX1-833" fmla="*/ 12578 w 1458575"/>
              <a:gd name="connsiteY1-834" fmla="*/ 993617 h 1908017"/>
              <a:gd name="connsiteX2-835" fmla="*/ 172388 w 1458575"/>
              <a:gd name="connsiteY2-836" fmla="*/ 1775069 h 1908017"/>
              <a:gd name="connsiteX3-837" fmla="*/ 1243711 w 1458575"/>
              <a:gd name="connsiteY3-838" fmla="*/ 1851627 h 1908017"/>
              <a:gd name="connsiteX4-839" fmla="*/ 1455290 w 1458575"/>
              <a:gd name="connsiteY4-840" fmla="*/ 1190207 h 1908017"/>
              <a:gd name="connsiteX5-841" fmla="*/ 1172733 w 1458575"/>
              <a:gd name="connsiteY5-842" fmla="*/ 930051 h 1908017"/>
              <a:gd name="connsiteX6-843" fmla="*/ 1450875 w 1458575"/>
              <a:gd name="connsiteY6-844" fmla="*/ 523246 h 1908017"/>
              <a:gd name="connsiteX7-845" fmla="*/ 1239101 w 1458575"/>
              <a:gd name="connsiteY7-846" fmla="*/ 131808 h 1908017"/>
              <a:gd name="connsiteX8-847" fmla="*/ 761660 w 1458575"/>
              <a:gd name="connsiteY8-848" fmla="*/ 32194 h 1908017"/>
              <a:gd name="connsiteX9-849" fmla="*/ 284962 w 1458575"/>
              <a:gd name="connsiteY9-850" fmla="*/ 616342 h 1908017"/>
              <a:gd name="connsiteX0-851" fmla="*/ 343858 w 1519131"/>
              <a:gd name="connsiteY0-852" fmla="*/ 616342 h 1885036"/>
              <a:gd name="connsiteX1-853" fmla="*/ 71474 w 1519131"/>
              <a:gd name="connsiteY1-854" fmla="*/ 993617 h 1885036"/>
              <a:gd name="connsiteX2-855" fmla="*/ 115432 w 1519131"/>
              <a:gd name="connsiteY2-856" fmla="*/ 1704358 h 1885036"/>
              <a:gd name="connsiteX3-857" fmla="*/ 1302607 w 1519131"/>
              <a:gd name="connsiteY3-858" fmla="*/ 1851627 h 1885036"/>
              <a:gd name="connsiteX4-859" fmla="*/ 1514186 w 1519131"/>
              <a:gd name="connsiteY4-860" fmla="*/ 1190207 h 1885036"/>
              <a:gd name="connsiteX5-861" fmla="*/ 1231629 w 1519131"/>
              <a:gd name="connsiteY5-862" fmla="*/ 930051 h 1885036"/>
              <a:gd name="connsiteX6-863" fmla="*/ 1509771 w 1519131"/>
              <a:gd name="connsiteY6-864" fmla="*/ 523246 h 1885036"/>
              <a:gd name="connsiteX7-865" fmla="*/ 1297997 w 1519131"/>
              <a:gd name="connsiteY7-866" fmla="*/ 131808 h 1885036"/>
              <a:gd name="connsiteX8-867" fmla="*/ 820556 w 1519131"/>
              <a:gd name="connsiteY8-868" fmla="*/ 32194 h 1885036"/>
              <a:gd name="connsiteX9-869" fmla="*/ 343858 w 1519131"/>
              <a:gd name="connsiteY9-870" fmla="*/ 616342 h 1885036"/>
              <a:gd name="connsiteX0-871" fmla="*/ 343858 w 1549812"/>
              <a:gd name="connsiteY0-872" fmla="*/ 616342 h 1800235"/>
              <a:gd name="connsiteX1-873" fmla="*/ 71474 w 1549812"/>
              <a:gd name="connsiteY1-874" fmla="*/ 993617 h 1800235"/>
              <a:gd name="connsiteX2-875" fmla="*/ 115432 w 1549812"/>
              <a:gd name="connsiteY2-876" fmla="*/ 1704358 h 1800235"/>
              <a:gd name="connsiteX3-877" fmla="*/ 1389496 w 1549812"/>
              <a:gd name="connsiteY3-878" fmla="*/ 1724347 h 1800235"/>
              <a:gd name="connsiteX4-879" fmla="*/ 1514186 w 1549812"/>
              <a:gd name="connsiteY4-880" fmla="*/ 1190207 h 1800235"/>
              <a:gd name="connsiteX5-881" fmla="*/ 1231629 w 1549812"/>
              <a:gd name="connsiteY5-882" fmla="*/ 930051 h 1800235"/>
              <a:gd name="connsiteX6-883" fmla="*/ 1509771 w 1549812"/>
              <a:gd name="connsiteY6-884" fmla="*/ 523246 h 1800235"/>
              <a:gd name="connsiteX7-885" fmla="*/ 1297997 w 1549812"/>
              <a:gd name="connsiteY7-886" fmla="*/ 131808 h 1800235"/>
              <a:gd name="connsiteX8-887" fmla="*/ 820556 w 1549812"/>
              <a:gd name="connsiteY8-888" fmla="*/ 32194 h 1800235"/>
              <a:gd name="connsiteX9-889" fmla="*/ 343858 w 1549812"/>
              <a:gd name="connsiteY9-890" fmla="*/ 616342 h 18002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235" y="connsiteY9-236"/>
              </a:cxn>
            </a:cxnLst>
            <a:rect l="l" t="t" r="r" b="b"/>
            <a:pathLst>
              <a:path w="1549812" h="1800235">
                <a:moveTo>
                  <a:pt x="343858" y="616342"/>
                </a:moveTo>
                <a:cubicBezTo>
                  <a:pt x="219011" y="776579"/>
                  <a:pt x="109545" y="812281"/>
                  <a:pt x="71474" y="993617"/>
                </a:cubicBezTo>
                <a:cubicBezTo>
                  <a:pt x="33403" y="1174953"/>
                  <a:pt x="-89757" y="1561356"/>
                  <a:pt x="115432" y="1704358"/>
                </a:cubicBezTo>
                <a:cubicBezTo>
                  <a:pt x="320621" y="1847360"/>
                  <a:pt x="1156371" y="1810039"/>
                  <a:pt x="1389496" y="1724347"/>
                </a:cubicBezTo>
                <a:cubicBezTo>
                  <a:pt x="1622621" y="1638655"/>
                  <a:pt x="1540497" y="1322590"/>
                  <a:pt x="1514186" y="1190207"/>
                </a:cubicBezTo>
                <a:cubicBezTo>
                  <a:pt x="1487875" y="1057824"/>
                  <a:pt x="1240336" y="1148914"/>
                  <a:pt x="1231629" y="930051"/>
                </a:cubicBezTo>
                <a:cubicBezTo>
                  <a:pt x="1248292" y="693847"/>
                  <a:pt x="1498710" y="656286"/>
                  <a:pt x="1509771" y="523246"/>
                </a:cubicBezTo>
                <a:cubicBezTo>
                  <a:pt x="1520832" y="390206"/>
                  <a:pt x="1431655" y="305130"/>
                  <a:pt x="1297997" y="131808"/>
                </a:cubicBezTo>
                <a:cubicBezTo>
                  <a:pt x="1189251" y="36824"/>
                  <a:pt x="979579" y="-48562"/>
                  <a:pt x="820556" y="32194"/>
                </a:cubicBezTo>
                <a:cubicBezTo>
                  <a:pt x="661533" y="112950"/>
                  <a:pt x="468705" y="456105"/>
                  <a:pt x="343858" y="61634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417"/>
          <p:cNvSpPr/>
          <p:nvPr/>
        </p:nvSpPr>
        <p:spPr bwMode="auto">
          <a:xfrm>
            <a:off x="7274076" y="1826035"/>
            <a:ext cx="1736725" cy="1317704"/>
          </a:xfrm>
          <a:custGeom>
            <a:avLst/>
            <a:gdLst>
              <a:gd name="T0" fmla="*/ 2147483646 w 1036"/>
              <a:gd name="T1" fmla="*/ 2147483646 h 675"/>
              <a:gd name="T2" fmla="*/ 2147483646 w 1036"/>
              <a:gd name="T3" fmla="*/ 2147483646 h 675"/>
              <a:gd name="T4" fmla="*/ 2147483646 w 1036"/>
              <a:gd name="T5" fmla="*/ 2147483646 h 675"/>
              <a:gd name="T6" fmla="*/ 2147483646 w 1036"/>
              <a:gd name="T7" fmla="*/ 2147483646 h 675"/>
              <a:gd name="T8" fmla="*/ 2147483646 w 1036"/>
              <a:gd name="T9" fmla="*/ 2147483646 h 675"/>
              <a:gd name="T10" fmla="*/ 2147483646 w 1036"/>
              <a:gd name="T11" fmla="*/ 2147483646 h 675"/>
              <a:gd name="T12" fmla="*/ 2147483646 w 1036"/>
              <a:gd name="T13" fmla="*/ 2147483646 h 675"/>
              <a:gd name="T14" fmla="*/ 2147483646 w 1036"/>
              <a:gd name="T15" fmla="*/ 2147483646 h 675"/>
              <a:gd name="T16" fmla="*/ 2147483646 w 1036"/>
              <a:gd name="T17" fmla="*/ 2147483646 h 675"/>
              <a:gd name="T18" fmla="*/ 2147483646 w 1036"/>
              <a:gd name="T19" fmla="*/ 2147483646 h 675"/>
              <a:gd name="T20" fmla="*/ 2147483646 w 1036"/>
              <a:gd name="T21" fmla="*/ 2147483646 h 675"/>
              <a:gd name="T22" fmla="*/ 2147483646 w 1036"/>
              <a:gd name="T23" fmla="*/ 2147483646 h 675"/>
              <a:gd name="T24" fmla="*/ 2147483646 w 1036"/>
              <a:gd name="T25" fmla="*/ 2147483646 h 675"/>
              <a:gd name="T26" fmla="*/ 2147483646 w 1036"/>
              <a:gd name="T27" fmla="*/ 2147483646 h 675"/>
              <a:gd name="T28" fmla="*/ 2147483646 w 1036"/>
              <a:gd name="T29" fmla="*/ 2147483646 h 675"/>
              <a:gd name="T30" fmla="*/ 2147483646 w 1036"/>
              <a:gd name="T31" fmla="*/ 2147483646 h 675"/>
              <a:gd name="T32" fmla="*/ 2147483646 w 1036"/>
              <a:gd name="T33" fmla="*/ 2147483646 h 675"/>
              <a:gd name="T34" fmla="*/ 2147483646 w 1036"/>
              <a:gd name="T35" fmla="*/ 2147483646 h 675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w 1036"/>
              <a:gd name="T55" fmla="*/ 0 h 675"/>
              <a:gd name="T56" fmla="*/ 1036 w 1036"/>
              <a:gd name="T57" fmla="*/ 675 h 675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T54" t="T55" r="T56" b="T57"/>
            <a:pathLst>
              <a:path w="1036" h="675">
                <a:moveTo>
                  <a:pt x="648" y="11"/>
                </a:moveTo>
                <a:cubicBezTo>
                  <a:pt x="584" y="19"/>
                  <a:pt x="464" y="33"/>
                  <a:pt x="390" y="53"/>
                </a:cubicBezTo>
                <a:cubicBezTo>
                  <a:pt x="316" y="73"/>
                  <a:pt x="246" y="100"/>
                  <a:pt x="206" y="129"/>
                </a:cubicBezTo>
                <a:cubicBezTo>
                  <a:pt x="166" y="158"/>
                  <a:pt x="183" y="201"/>
                  <a:pt x="152" y="229"/>
                </a:cubicBezTo>
                <a:cubicBezTo>
                  <a:pt x="121" y="257"/>
                  <a:pt x="44" y="259"/>
                  <a:pt x="22" y="297"/>
                </a:cubicBezTo>
                <a:cubicBezTo>
                  <a:pt x="0" y="335"/>
                  <a:pt x="0" y="427"/>
                  <a:pt x="18" y="459"/>
                </a:cubicBezTo>
                <a:cubicBezTo>
                  <a:pt x="36" y="491"/>
                  <a:pt x="59" y="484"/>
                  <a:pt x="132" y="489"/>
                </a:cubicBezTo>
                <a:cubicBezTo>
                  <a:pt x="205" y="494"/>
                  <a:pt x="380" y="478"/>
                  <a:pt x="458" y="489"/>
                </a:cubicBezTo>
                <a:cubicBezTo>
                  <a:pt x="536" y="500"/>
                  <a:pt x="549" y="527"/>
                  <a:pt x="598" y="555"/>
                </a:cubicBezTo>
                <a:cubicBezTo>
                  <a:pt x="647" y="583"/>
                  <a:pt x="707" y="639"/>
                  <a:pt x="752" y="657"/>
                </a:cubicBezTo>
                <a:cubicBezTo>
                  <a:pt x="797" y="675"/>
                  <a:pt x="837" y="670"/>
                  <a:pt x="870" y="661"/>
                </a:cubicBezTo>
                <a:cubicBezTo>
                  <a:pt x="903" y="652"/>
                  <a:pt x="932" y="639"/>
                  <a:pt x="952" y="603"/>
                </a:cubicBezTo>
                <a:cubicBezTo>
                  <a:pt x="972" y="567"/>
                  <a:pt x="981" y="497"/>
                  <a:pt x="992" y="445"/>
                </a:cubicBezTo>
                <a:cubicBezTo>
                  <a:pt x="1003" y="393"/>
                  <a:pt x="1013" y="347"/>
                  <a:pt x="1018" y="291"/>
                </a:cubicBezTo>
                <a:cubicBezTo>
                  <a:pt x="1023" y="235"/>
                  <a:pt x="1036" y="153"/>
                  <a:pt x="1022" y="107"/>
                </a:cubicBezTo>
                <a:cubicBezTo>
                  <a:pt x="1008" y="61"/>
                  <a:pt x="975" y="34"/>
                  <a:pt x="934" y="17"/>
                </a:cubicBezTo>
                <a:cubicBezTo>
                  <a:pt x="893" y="0"/>
                  <a:pt x="824" y="4"/>
                  <a:pt x="776" y="3"/>
                </a:cubicBezTo>
                <a:cubicBezTo>
                  <a:pt x="728" y="2"/>
                  <a:pt x="712" y="3"/>
                  <a:pt x="648" y="11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4" name="Group 418"/>
          <p:cNvGrpSpPr/>
          <p:nvPr/>
        </p:nvGrpSpPr>
        <p:grpSpPr bwMode="auto">
          <a:xfrm>
            <a:off x="7205350" y="3289251"/>
            <a:ext cx="1458912" cy="933450"/>
            <a:chOff x="2889" y="1631"/>
            <a:chExt cx="980" cy="743"/>
          </a:xfrm>
        </p:grpSpPr>
        <p:sp>
          <p:nvSpPr>
            <p:cNvPr id="369" name="Rectangle 419"/>
            <p:cNvSpPr>
              <a:spLocks noChangeArrowheads="1"/>
            </p:cNvSpPr>
            <p:nvPr/>
          </p:nvSpPr>
          <p:spPr bwMode="auto">
            <a:xfrm>
              <a:off x="3046" y="1841"/>
              <a:ext cx="663" cy="533"/>
            </a:xfrm>
            <a:prstGeom prst="rect">
              <a:avLst/>
            </a:prstGeom>
            <a:solidFill>
              <a:srgbClr val="9CD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70" name="AutoShape 420"/>
            <p:cNvSpPr>
              <a:spLocks noChangeArrowheads="1"/>
            </p:cNvSpPr>
            <p:nvPr/>
          </p:nvSpPr>
          <p:spPr bwMode="auto">
            <a:xfrm>
              <a:off x="2889" y="1631"/>
              <a:ext cx="980" cy="253"/>
            </a:xfrm>
            <a:prstGeom prst="triangle">
              <a:avLst>
                <a:gd name="adj" fmla="val 50000"/>
              </a:avLst>
            </a:prstGeom>
            <a:solidFill>
              <a:srgbClr val="9CD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CC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21" name="Freeform 427"/>
          <p:cNvSpPr/>
          <p:nvPr/>
        </p:nvSpPr>
        <p:spPr bwMode="auto">
          <a:xfrm>
            <a:off x="7712401" y="4683134"/>
            <a:ext cx="3079750" cy="1665288"/>
          </a:xfrm>
          <a:custGeom>
            <a:avLst/>
            <a:gdLst>
              <a:gd name="T0" fmla="*/ 2147483646 w 1940"/>
              <a:gd name="T1" fmla="*/ 2147483646 h 1049"/>
              <a:gd name="T2" fmla="*/ 2147483646 w 1940"/>
              <a:gd name="T3" fmla="*/ 2147483646 h 1049"/>
              <a:gd name="T4" fmla="*/ 2147483646 w 1940"/>
              <a:gd name="T5" fmla="*/ 2147483646 h 1049"/>
              <a:gd name="T6" fmla="*/ 2147483646 w 1940"/>
              <a:gd name="T7" fmla="*/ 2147483646 h 1049"/>
              <a:gd name="T8" fmla="*/ 2147483646 w 1940"/>
              <a:gd name="T9" fmla="*/ 2147483646 h 1049"/>
              <a:gd name="T10" fmla="*/ 2147483646 w 1940"/>
              <a:gd name="T11" fmla="*/ 2147483646 h 1049"/>
              <a:gd name="T12" fmla="*/ 2147483646 w 1940"/>
              <a:gd name="T13" fmla="*/ 2147483646 h 1049"/>
              <a:gd name="T14" fmla="*/ 2147483646 w 1940"/>
              <a:gd name="T15" fmla="*/ 2147483646 h 1049"/>
              <a:gd name="T16" fmla="*/ 2147483646 w 1940"/>
              <a:gd name="T17" fmla="*/ 2147483646 h 1049"/>
              <a:gd name="T18" fmla="*/ 2147483646 w 1940"/>
              <a:gd name="T19" fmla="*/ 2147483646 h 1049"/>
              <a:gd name="T20" fmla="*/ 2147483646 w 1940"/>
              <a:gd name="T21" fmla="*/ 2147483646 h 1049"/>
              <a:gd name="T22" fmla="*/ 2147483646 w 1940"/>
              <a:gd name="T23" fmla="*/ 2147483646 h 1049"/>
              <a:gd name="T24" fmla="*/ 2147483646 w 1940"/>
              <a:gd name="T25" fmla="*/ 2147483646 h 1049"/>
              <a:gd name="T26" fmla="*/ 2147483646 w 1940"/>
              <a:gd name="T27" fmla="*/ 2147483646 h 1049"/>
              <a:gd name="T28" fmla="*/ 2147483646 w 1940"/>
              <a:gd name="T29" fmla="*/ 2147483646 h 1049"/>
              <a:gd name="T30" fmla="*/ 2147483646 w 1940"/>
              <a:gd name="T31" fmla="*/ 2147483646 h 1049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940"/>
              <a:gd name="T49" fmla="*/ 0 h 1049"/>
              <a:gd name="T50" fmla="*/ 1940 w 1940"/>
              <a:gd name="T51" fmla="*/ 1049 h 1049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940" h="1049">
                <a:moveTo>
                  <a:pt x="952" y="26"/>
                </a:moveTo>
                <a:cubicBezTo>
                  <a:pt x="867" y="45"/>
                  <a:pt x="832" y="118"/>
                  <a:pt x="755" y="125"/>
                </a:cubicBezTo>
                <a:cubicBezTo>
                  <a:pt x="678" y="132"/>
                  <a:pt x="587" y="72"/>
                  <a:pt x="488" y="68"/>
                </a:cubicBezTo>
                <a:cubicBezTo>
                  <a:pt x="389" y="64"/>
                  <a:pt x="237" y="48"/>
                  <a:pt x="158" y="101"/>
                </a:cubicBezTo>
                <a:cubicBezTo>
                  <a:pt x="79" y="154"/>
                  <a:pt x="28" y="298"/>
                  <a:pt x="14" y="389"/>
                </a:cubicBezTo>
                <a:cubicBezTo>
                  <a:pt x="0" y="480"/>
                  <a:pt x="25" y="595"/>
                  <a:pt x="71" y="648"/>
                </a:cubicBezTo>
                <a:cubicBezTo>
                  <a:pt x="117" y="701"/>
                  <a:pt x="205" y="665"/>
                  <a:pt x="288" y="706"/>
                </a:cubicBezTo>
                <a:cubicBezTo>
                  <a:pt x="371" y="747"/>
                  <a:pt x="450" y="842"/>
                  <a:pt x="568" y="893"/>
                </a:cubicBezTo>
                <a:cubicBezTo>
                  <a:pt x="686" y="944"/>
                  <a:pt x="852" y="991"/>
                  <a:pt x="996" y="1014"/>
                </a:cubicBezTo>
                <a:cubicBezTo>
                  <a:pt x="1140" y="1036"/>
                  <a:pt x="1309" y="1049"/>
                  <a:pt x="1433" y="1031"/>
                </a:cubicBezTo>
                <a:cubicBezTo>
                  <a:pt x="1557" y="1012"/>
                  <a:pt x="1657" y="960"/>
                  <a:pt x="1739" y="907"/>
                </a:cubicBezTo>
                <a:cubicBezTo>
                  <a:pt x="1821" y="855"/>
                  <a:pt x="1906" y="824"/>
                  <a:pt x="1923" y="714"/>
                </a:cubicBezTo>
                <a:cubicBezTo>
                  <a:pt x="1940" y="604"/>
                  <a:pt x="1898" y="350"/>
                  <a:pt x="1839" y="251"/>
                </a:cubicBezTo>
                <a:cubicBezTo>
                  <a:pt x="1780" y="151"/>
                  <a:pt x="1662" y="153"/>
                  <a:pt x="1566" y="114"/>
                </a:cubicBezTo>
                <a:cubicBezTo>
                  <a:pt x="1470" y="76"/>
                  <a:pt x="1365" y="30"/>
                  <a:pt x="1263" y="15"/>
                </a:cubicBezTo>
                <a:cubicBezTo>
                  <a:pt x="1161" y="0"/>
                  <a:pt x="1037" y="8"/>
                  <a:pt x="952" y="26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Text Box 580"/>
          <p:cNvSpPr txBox="1">
            <a:spLocks noChangeArrowheads="1"/>
          </p:cNvSpPr>
          <p:nvPr/>
        </p:nvSpPr>
        <p:spPr bwMode="auto">
          <a:xfrm>
            <a:off x="7679274" y="1488461"/>
            <a:ext cx="133940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mobile network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69" name="Text Box 580"/>
          <p:cNvSpPr txBox="1">
            <a:spLocks noChangeArrowheads="1"/>
          </p:cNvSpPr>
          <p:nvPr/>
        </p:nvSpPr>
        <p:spPr bwMode="auto">
          <a:xfrm>
            <a:off x="7330835" y="4191922"/>
            <a:ext cx="1955646" cy="268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home network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70" name="Text Box 580"/>
          <p:cNvSpPr txBox="1">
            <a:spLocks noChangeArrowheads="1"/>
          </p:cNvSpPr>
          <p:nvPr/>
        </p:nvSpPr>
        <p:spPr bwMode="auto">
          <a:xfrm>
            <a:off x="7306908" y="5779775"/>
            <a:ext cx="1195135" cy="44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enterprise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          network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372" name="Freeform 371"/>
          <p:cNvSpPr/>
          <p:nvPr/>
        </p:nvSpPr>
        <p:spPr>
          <a:xfrm>
            <a:off x="10222146" y="3179540"/>
            <a:ext cx="1273167" cy="1935748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-1" fmla="*/ 434989 w 1537226"/>
              <a:gd name="connsiteY0-2" fmla="*/ 253346 h 1763594"/>
              <a:gd name="connsiteX1-3" fmla="*/ 488 w 1537226"/>
              <a:gd name="connsiteY1-4" fmla="*/ 921706 h 1763594"/>
              <a:gd name="connsiteX2-5" fmla="*/ 368142 w 1537226"/>
              <a:gd name="connsiteY2-6" fmla="*/ 1489812 h 1763594"/>
              <a:gd name="connsiteX3-7" fmla="*/ 1187008 w 1537226"/>
              <a:gd name="connsiteY3-8" fmla="*/ 1757156 h 1763594"/>
              <a:gd name="connsiteX4-9" fmla="*/ 1521239 w 1537226"/>
              <a:gd name="connsiteY4-10" fmla="*/ 1239177 h 1763594"/>
              <a:gd name="connsiteX5-11" fmla="*/ 1468998 w 1537226"/>
              <a:gd name="connsiteY5-12" fmla="*/ 654362 h 1763594"/>
              <a:gd name="connsiteX6-13" fmla="*/ 1337412 w 1537226"/>
              <a:gd name="connsiteY6-14" fmla="*/ 136383 h 1763594"/>
              <a:gd name="connsiteX7-15" fmla="*/ 1086739 w 1537226"/>
              <a:gd name="connsiteY7-16" fmla="*/ 2711 h 1763594"/>
              <a:gd name="connsiteX8-17" fmla="*/ 434989 w 1537226"/>
              <a:gd name="connsiteY8-18" fmla="*/ 253346 h 1763594"/>
              <a:gd name="connsiteX0-19" fmla="*/ 434989 w 1537226"/>
              <a:gd name="connsiteY0-20" fmla="*/ 253346 h 1763594"/>
              <a:gd name="connsiteX1-21" fmla="*/ 488 w 1537226"/>
              <a:gd name="connsiteY1-22" fmla="*/ 921706 h 1763594"/>
              <a:gd name="connsiteX2-23" fmla="*/ 368142 w 1537226"/>
              <a:gd name="connsiteY2-24" fmla="*/ 1489812 h 1763594"/>
              <a:gd name="connsiteX3-25" fmla="*/ 1187008 w 1537226"/>
              <a:gd name="connsiteY3-26" fmla="*/ 1757156 h 1763594"/>
              <a:gd name="connsiteX4-27" fmla="*/ 1521239 w 1537226"/>
              <a:gd name="connsiteY4-28" fmla="*/ 1239177 h 1763594"/>
              <a:gd name="connsiteX5-29" fmla="*/ 1468998 w 1537226"/>
              <a:gd name="connsiteY5-30" fmla="*/ 654362 h 1763594"/>
              <a:gd name="connsiteX6-31" fmla="*/ 1337412 w 1537226"/>
              <a:gd name="connsiteY6-32" fmla="*/ 136383 h 1763594"/>
              <a:gd name="connsiteX7-33" fmla="*/ 839572 w 1537226"/>
              <a:gd name="connsiteY7-34" fmla="*/ 2711 h 1763594"/>
              <a:gd name="connsiteX8-35" fmla="*/ 434989 w 1537226"/>
              <a:gd name="connsiteY8-36" fmla="*/ 253346 h 1763594"/>
              <a:gd name="connsiteX0-37" fmla="*/ 360357 w 1536743"/>
              <a:gd name="connsiteY0-38" fmla="*/ 534641 h 1782088"/>
              <a:gd name="connsiteX1-39" fmla="*/ 5 w 1536743"/>
              <a:gd name="connsiteY1-40" fmla="*/ 940200 h 1782088"/>
              <a:gd name="connsiteX2-41" fmla="*/ 367659 w 1536743"/>
              <a:gd name="connsiteY2-42" fmla="*/ 1508306 h 1782088"/>
              <a:gd name="connsiteX3-43" fmla="*/ 1186525 w 1536743"/>
              <a:gd name="connsiteY3-44" fmla="*/ 1775650 h 1782088"/>
              <a:gd name="connsiteX4-45" fmla="*/ 1520756 w 1536743"/>
              <a:gd name="connsiteY4-46" fmla="*/ 1257671 h 1782088"/>
              <a:gd name="connsiteX5-47" fmla="*/ 1468515 w 1536743"/>
              <a:gd name="connsiteY5-48" fmla="*/ 672856 h 1782088"/>
              <a:gd name="connsiteX6-49" fmla="*/ 1336929 w 1536743"/>
              <a:gd name="connsiteY6-50" fmla="*/ 154877 h 1782088"/>
              <a:gd name="connsiteX7-51" fmla="*/ 839089 w 1536743"/>
              <a:gd name="connsiteY7-52" fmla="*/ 21205 h 1782088"/>
              <a:gd name="connsiteX8-53" fmla="*/ 360357 w 1536743"/>
              <a:gd name="connsiteY8-54" fmla="*/ 534641 h 1782088"/>
              <a:gd name="connsiteX0-55" fmla="*/ 360355 w 1536741"/>
              <a:gd name="connsiteY0-56" fmla="*/ 534641 h 1782088"/>
              <a:gd name="connsiteX1-57" fmla="*/ 3 w 1536741"/>
              <a:gd name="connsiteY1-58" fmla="*/ 940200 h 1782088"/>
              <a:gd name="connsiteX2-59" fmla="*/ 367657 w 1536741"/>
              <a:gd name="connsiteY2-60" fmla="*/ 1508306 h 1782088"/>
              <a:gd name="connsiteX3-61" fmla="*/ 1186523 w 1536741"/>
              <a:gd name="connsiteY3-62" fmla="*/ 1775650 h 1782088"/>
              <a:gd name="connsiteX4-63" fmla="*/ 1520754 w 1536741"/>
              <a:gd name="connsiteY4-64" fmla="*/ 1257671 h 1782088"/>
              <a:gd name="connsiteX5-65" fmla="*/ 1468513 w 1536741"/>
              <a:gd name="connsiteY5-66" fmla="*/ 672856 h 1782088"/>
              <a:gd name="connsiteX6-67" fmla="*/ 1336927 w 1536741"/>
              <a:gd name="connsiteY6-68" fmla="*/ 154877 h 1782088"/>
              <a:gd name="connsiteX7-69" fmla="*/ 839087 w 1536741"/>
              <a:gd name="connsiteY7-70" fmla="*/ 21205 h 1782088"/>
              <a:gd name="connsiteX8-71" fmla="*/ 360355 w 1536741"/>
              <a:gd name="connsiteY8-72" fmla="*/ 534641 h 1782088"/>
              <a:gd name="connsiteX0-73" fmla="*/ 360355 w 1534770"/>
              <a:gd name="connsiteY0-74" fmla="*/ 553225 h 1800672"/>
              <a:gd name="connsiteX1-75" fmla="*/ 3 w 1534770"/>
              <a:gd name="connsiteY1-76" fmla="*/ 958784 h 1800672"/>
              <a:gd name="connsiteX2-77" fmla="*/ 367657 w 1534770"/>
              <a:gd name="connsiteY2-78" fmla="*/ 1526890 h 1800672"/>
              <a:gd name="connsiteX3-79" fmla="*/ 1186523 w 1534770"/>
              <a:gd name="connsiteY3-80" fmla="*/ 1794234 h 1800672"/>
              <a:gd name="connsiteX4-81" fmla="*/ 1520754 w 1534770"/>
              <a:gd name="connsiteY4-82" fmla="*/ 1276255 h 1800672"/>
              <a:gd name="connsiteX5-83" fmla="*/ 1468513 w 1534770"/>
              <a:gd name="connsiteY5-84" fmla="*/ 691440 h 1800672"/>
              <a:gd name="connsiteX6-85" fmla="*/ 1435794 w 1534770"/>
              <a:gd name="connsiteY6-86" fmla="*/ 107761 h 1800672"/>
              <a:gd name="connsiteX7-87" fmla="*/ 839087 w 1534770"/>
              <a:gd name="connsiteY7-88" fmla="*/ 39789 h 1800672"/>
              <a:gd name="connsiteX8-89" fmla="*/ 360355 w 1534770"/>
              <a:gd name="connsiteY8-90" fmla="*/ 553225 h 1800672"/>
              <a:gd name="connsiteX0-91" fmla="*/ 360355 w 1580585"/>
              <a:gd name="connsiteY0-92" fmla="*/ 553225 h 1880420"/>
              <a:gd name="connsiteX1-93" fmla="*/ 3 w 1580585"/>
              <a:gd name="connsiteY1-94" fmla="*/ 958784 h 1880420"/>
              <a:gd name="connsiteX2-95" fmla="*/ 367657 w 1580585"/>
              <a:gd name="connsiteY2-96" fmla="*/ 1526890 h 1880420"/>
              <a:gd name="connsiteX3-97" fmla="*/ 1186523 w 1580585"/>
              <a:gd name="connsiteY3-98" fmla="*/ 1794234 h 1880420"/>
              <a:gd name="connsiteX4-99" fmla="*/ 1570188 w 1580585"/>
              <a:gd name="connsiteY4-100" fmla="*/ 1785433 h 1880420"/>
              <a:gd name="connsiteX5-101" fmla="*/ 1468513 w 1580585"/>
              <a:gd name="connsiteY5-102" fmla="*/ 691440 h 1880420"/>
              <a:gd name="connsiteX6-103" fmla="*/ 1435794 w 1580585"/>
              <a:gd name="connsiteY6-104" fmla="*/ 107761 h 1880420"/>
              <a:gd name="connsiteX7-105" fmla="*/ 839087 w 1580585"/>
              <a:gd name="connsiteY7-106" fmla="*/ 39789 h 1880420"/>
              <a:gd name="connsiteX8-107" fmla="*/ 360355 w 1580585"/>
              <a:gd name="connsiteY8-108" fmla="*/ 553225 h 1880420"/>
              <a:gd name="connsiteX0-109" fmla="*/ 316588 w 1580732"/>
              <a:gd name="connsiteY0-110" fmla="*/ 359285 h 1867156"/>
              <a:gd name="connsiteX1-111" fmla="*/ 150 w 1580732"/>
              <a:gd name="connsiteY1-112" fmla="*/ 945520 h 1867156"/>
              <a:gd name="connsiteX2-113" fmla="*/ 367804 w 1580732"/>
              <a:gd name="connsiteY2-114" fmla="*/ 1513626 h 1867156"/>
              <a:gd name="connsiteX3-115" fmla="*/ 1186670 w 1580732"/>
              <a:gd name="connsiteY3-116" fmla="*/ 1780970 h 1867156"/>
              <a:gd name="connsiteX4-117" fmla="*/ 1570335 w 1580732"/>
              <a:gd name="connsiteY4-118" fmla="*/ 1772169 h 1867156"/>
              <a:gd name="connsiteX5-119" fmla="*/ 1468660 w 1580732"/>
              <a:gd name="connsiteY5-120" fmla="*/ 678176 h 1867156"/>
              <a:gd name="connsiteX6-121" fmla="*/ 1435941 w 1580732"/>
              <a:gd name="connsiteY6-122" fmla="*/ 94497 h 1867156"/>
              <a:gd name="connsiteX7-123" fmla="*/ 839234 w 1580732"/>
              <a:gd name="connsiteY7-124" fmla="*/ 26525 h 1867156"/>
              <a:gd name="connsiteX8-125" fmla="*/ 316588 w 1580732"/>
              <a:gd name="connsiteY8-126" fmla="*/ 359285 h 1867156"/>
              <a:gd name="connsiteX0-127" fmla="*/ 163575 w 1427719"/>
              <a:gd name="connsiteY0-128" fmla="*/ 359285 h 1867156"/>
              <a:gd name="connsiteX1-129" fmla="*/ 836 w 1427719"/>
              <a:gd name="connsiteY1-130" fmla="*/ 1076921 h 1867156"/>
              <a:gd name="connsiteX2-131" fmla="*/ 214791 w 1427719"/>
              <a:gd name="connsiteY2-132" fmla="*/ 1513626 h 1867156"/>
              <a:gd name="connsiteX3-133" fmla="*/ 1033657 w 1427719"/>
              <a:gd name="connsiteY3-134" fmla="*/ 1780970 h 1867156"/>
              <a:gd name="connsiteX4-135" fmla="*/ 1417322 w 1427719"/>
              <a:gd name="connsiteY4-136" fmla="*/ 1772169 h 1867156"/>
              <a:gd name="connsiteX5-137" fmla="*/ 1315647 w 1427719"/>
              <a:gd name="connsiteY5-138" fmla="*/ 678176 h 1867156"/>
              <a:gd name="connsiteX6-139" fmla="*/ 1282928 w 1427719"/>
              <a:gd name="connsiteY6-140" fmla="*/ 94497 h 1867156"/>
              <a:gd name="connsiteX7-141" fmla="*/ 686221 w 1427719"/>
              <a:gd name="connsiteY7-142" fmla="*/ 26525 h 1867156"/>
              <a:gd name="connsiteX8-143" fmla="*/ 163575 w 1427719"/>
              <a:gd name="connsiteY8-144" fmla="*/ 359285 h 1867156"/>
              <a:gd name="connsiteX0-145" fmla="*/ 163575 w 1426632"/>
              <a:gd name="connsiteY0-146" fmla="*/ 394322 h 1902193"/>
              <a:gd name="connsiteX1-147" fmla="*/ 836 w 1426632"/>
              <a:gd name="connsiteY1-148" fmla="*/ 1111958 h 1902193"/>
              <a:gd name="connsiteX2-149" fmla="*/ 214791 w 1426632"/>
              <a:gd name="connsiteY2-150" fmla="*/ 1548663 h 1902193"/>
              <a:gd name="connsiteX3-151" fmla="*/ 1033657 w 1426632"/>
              <a:gd name="connsiteY3-152" fmla="*/ 1816007 h 1902193"/>
              <a:gd name="connsiteX4-153" fmla="*/ 1417322 w 1426632"/>
              <a:gd name="connsiteY4-154" fmla="*/ 1807206 h 1902193"/>
              <a:gd name="connsiteX5-155" fmla="*/ 1315647 w 1426632"/>
              <a:gd name="connsiteY5-156" fmla="*/ 713213 h 1902193"/>
              <a:gd name="connsiteX6-157" fmla="*/ 1401843 w 1426632"/>
              <a:gd name="connsiteY6-158" fmla="*/ 63834 h 1902193"/>
              <a:gd name="connsiteX7-159" fmla="*/ 686221 w 1426632"/>
              <a:gd name="connsiteY7-160" fmla="*/ 61562 h 1902193"/>
              <a:gd name="connsiteX8-161" fmla="*/ 163575 w 1426632"/>
              <a:gd name="connsiteY8-162" fmla="*/ 394322 h 1902193"/>
              <a:gd name="connsiteX0-163" fmla="*/ 163575 w 1435249"/>
              <a:gd name="connsiteY0-164" fmla="*/ 394322 h 1885560"/>
              <a:gd name="connsiteX1-165" fmla="*/ 836 w 1435249"/>
              <a:gd name="connsiteY1-166" fmla="*/ 1111958 h 1885560"/>
              <a:gd name="connsiteX2-167" fmla="*/ 214791 w 1435249"/>
              <a:gd name="connsiteY2-168" fmla="*/ 1548663 h 1885560"/>
              <a:gd name="connsiteX3-169" fmla="*/ 1033657 w 1435249"/>
              <a:gd name="connsiteY3-170" fmla="*/ 1816007 h 1885560"/>
              <a:gd name="connsiteX4-171" fmla="*/ 1417322 w 1435249"/>
              <a:gd name="connsiteY4-172" fmla="*/ 1807206 h 1885560"/>
              <a:gd name="connsiteX5-173" fmla="*/ 1375103 w 1435249"/>
              <a:gd name="connsiteY5-174" fmla="*/ 943164 h 1885560"/>
              <a:gd name="connsiteX6-175" fmla="*/ 1401843 w 1435249"/>
              <a:gd name="connsiteY6-176" fmla="*/ 63834 h 1885560"/>
              <a:gd name="connsiteX7-177" fmla="*/ 686221 w 1435249"/>
              <a:gd name="connsiteY7-178" fmla="*/ 61562 h 1885560"/>
              <a:gd name="connsiteX8-179" fmla="*/ 163575 w 1435249"/>
              <a:gd name="connsiteY8-180" fmla="*/ 394322 h 1885560"/>
              <a:gd name="connsiteX0-181" fmla="*/ 128947 w 1438213"/>
              <a:gd name="connsiteY0-182" fmla="*/ 345176 h 1883146"/>
              <a:gd name="connsiteX1-183" fmla="*/ 3802 w 1438213"/>
              <a:gd name="connsiteY1-184" fmla="*/ 1109544 h 1883146"/>
              <a:gd name="connsiteX2-185" fmla="*/ 217757 w 1438213"/>
              <a:gd name="connsiteY2-186" fmla="*/ 1546249 h 1883146"/>
              <a:gd name="connsiteX3-187" fmla="*/ 1036623 w 1438213"/>
              <a:gd name="connsiteY3-188" fmla="*/ 1813593 h 1883146"/>
              <a:gd name="connsiteX4-189" fmla="*/ 1420288 w 1438213"/>
              <a:gd name="connsiteY4-190" fmla="*/ 1804792 h 1883146"/>
              <a:gd name="connsiteX5-191" fmla="*/ 1378069 w 1438213"/>
              <a:gd name="connsiteY5-192" fmla="*/ 940750 h 1883146"/>
              <a:gd name="connsiteX6-193" fmla="*/ 1404809 w 1438213"/>
              <a:gd name="connsiteY6-194" fmla="*/ 61420 h 1883146"/>
              <a:gd name="connsiteX7-195" fmla="*/ 689187 w 1438213"/>
              <a:gd name="connsiteY7-196" fmla="*/ 59148 h 1883146"/>
              <a:gd name="connsiteX8-197" fmla="*/ 128947 w 1438213"/>
              <a:gd name="connsiteY8-198" fmla="*/ 345176 h 1883146"/>
              <a:gd name="connsiteX0-199" fmla="*/ 126587 w 1435854"/>
              <a:gd name="connsiteY0-200" fmla="*/ 353278 h 1891248"/>
              <a:gd name="connsiteX1-201" fmla="*/ 1442 w 1435854"/>
              <a:gd name="connsiteY1-202" fmla="*/ 1117646 h 1891248"/>
              <a:gd name="connsiteX2-203" fmla="*/ 215397 w 1435854"/>
              <a:gd name="connsiteY2-204" fmla="*/ 1554351 h 1891248"/>
              <a:gd name="connsiteX3-205" fmla="*/ 1034263 w 1435854"/>
              <a:gd name="connsiteY3-206" fmla="*/ 1821695 h 1891248"/>
              <a:gd name="connsiteX4-207" fmla="*/ 1417928 w 1435854"/>
              <a:gd name="connsiteY4-208" fmla="*/ 1812894 h 1891248"/>
              <a:gd name="connsiteX5-209" fmla="*/ 1375709 w 1435854"/>
              <a:gd name="connsiteY5-210" fmla="*/ 948852 h 1891248"/>
              <a:gd name="connsiteX6-211" fmla="*/ 1402449 w 1435854"/>
              <a:gd name="connsiteY6-212" fmla="*/ 69522 h 1891248"/>
              <a:gd name="connsiteX7-213" fmla="*/ 221605 w 1435854"/>
              <a:gd name="connsiteY7-214" fmla="*/ 47778 h 1891248"/>
              <a:gd name="connsiteX8-215" fmla="*/ 126587 w 1435854"/>
              <a:gd name="connsiteY8-216" fmla="*/ 353278 h 1891248"/>
              <a:gd name="connsiteX0-217" fmla="*/ 35803 w 1453152"/>
              <a:gd name="connsiteY0-218" fmla="*/ 439993 h 1896181"/>
              <a:gd name="connsiteX1-219" fmla="*/ 18740 w 1453152"/>
              <a:gd name="connsiteY1-220" fmla="*/ 1122579 h 1896181"/>
              <a:gd name="connsiteX2-221" fmla="*/ 232695 w 1453152"/>
              <a:gd name="connsiteY2-222" fmla="*/ 1559284 h 1896181"/>
              <a:gd name="connsiteX3-223" fmla="*/ 1051561 w 1453152"/>
              <a:gd name="connsiteY3-224" fmla="*/ 1826628 h 1896181"/>
              <a:gd name="connsiteX4-225" fmla="*/ 1435226 w 1453152"/>
              <a:gd name="connsiteY4-226" fmla="*/ 1817827 h 1896181"/>
              <a:gd name="connsiteX5-227" fmla="*/ 1393007 w 1453152"/>
              <a:gd name="connsiteY5-228" fmla="*/ 953785 h 1896181"/>
              <a:gd name="connsiteX6-229" fmla="*/ 1419747 w 1453152"/>
              <a:gd name="connsiteY6-230" fmla="*/ 74455 h 1896181"/>
              <a:gd name="connsiteX7-231" fmla="*/ 238903 w 1453152"/>
              <a:gd name="connsiteY7-232" fmla="*/ 52711 h 1896181"/>
              <a:gd name="connsiteX8-233" fmla="*/ 35803 w 1453152"/>
              <a:gd name="connsiteY8-234" fmla="*/ 439993 h 1896181"/>
              <a:gd name="connsiteX0-235" fmla="*/ 35803 w 1447873"/>
              <a:gd name="connsiteY0-236" fmla="*/ 439993 h 1952840"/>
              <a:gd name="connsiteX1-237" fmla="*/ 18740 w 1447873"/>
              <a:gd name="connsiteY1-238" fmla="*/ 1122579 h 1952840"/>
              <a:gd name="connsiteX2-239" fmla="*/ 232695 w 1447873"/>
              <a:gd name="connsiteY2-240" fmla="*/ 1559284 h 1952840"/>
              <a:gd name="connsiteX3-241" fmla="*/ 1130848 w 1447873"/>
              <a:gd name="connsiteY3-242" fmla="*/ 1925181 h 1952840"/>
              <a:gd name="connsiteX4-243" fmla="*/ 1435226 w 1447873"/>
              <a:gd name="connsiteY4-244" fmla="*/ 1817827 h 1952840"/>
              <a:gd name="connsiteX5-245" fmla="*/ 1393007 w 1447873"/>
              <a:gd name="connsiteY5-246" fmla="*/ 953785 h 1952840"/>
              <a:gd name="connsiteX6-247" fmla="*/ 1419747 w 1447873"/>
              <a:gd name="connsiteY6-248" fmla="*/ 74455 h 1952840"/>
              <a:gd name="connsiteX7-249" fmla="*/ 238903 w 1447873"/>
              <a:gd name="connsiteY7-250" fmla="*/ 52711 h 1952840"/>
              <a:gd name="connsiteX8-251" fmla="*/ 35803 w 1447873"/>
              <a:gd name="connsiteY8-252" fmla="*/ 439993 h 19528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447873" h="1952840">
                <a:moveTo>
                  <a:pt x="35803" y="439993"/>
                </a:moveTo>
                <a:cubicBezTo>
                  <a:pt x="-891" y="618304"/>
                  <a:pt x="-14075" y="936031"/>
                  <a:pt x="18740" y="1122579"/>
                </a:cubicBezTo>
                <a:cubicBezTo>
                  <a:pt x="51555" y="1309127"/>
                  <a:pt x="47344" y="1425517"/>
                  <a:pt x="232695" y="1559284"/>
                </a:cubicBezTo>
                <a:cubicBezTo>
                  <a:pt x="418046" y="1693051"/>
                  <a:pt x="930426" y="1882091"/>
                  <a:pt x="1130848" y="1925181"/>
                </a:cubicBezTo>
                <a:cubicBezTo>
                  <a:pt x="1331270" y="1968271"/>
                  <a:pt x="1391533" y="1979726"/>
                  <a:pt x="1435226" y="1817827"/>
                </a:cubicBezTo>
                <a:cubicBezTo>
                  <a:pt x="1478919" y="1655928"/>
                  <a:pt x="1395587" y="1244347"/>
                  <a:pt x="1393007" y="953785"/>
                </a:cubicBezTo>
                <a:cubicBezTo>
                  <a:pt x="1390427" y="663223"/>
                  <a:pt x="1458740" y="183063"/>
                  <a:pt x="1419747" y="74455"/>
                </a:cubicBezTo>
                <a:cubicBezTo>
                  <a:pt x="1380754" y="-34153"/>
                  <a:pt x="469560" y="-8212"/>
                  <a:pt x="238903" y="52711"/>
                </a:cubicBezTo>
                <a:cubicBezTo>
                  <a:pt x="8246" y="113634"/>
                  <a:pt x="72497" y="261682"/>
                  <a:pt x="35803" y="439993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9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4" name="Group 373"/>
          <p:cNvGrpSpPr/>
          <p:nvPr/>
        </p:nvGrpSpPr>
        <p:grpSpPr>
          <a:xfrm>
            <a:off x="10837700" y="3928050"/>
            <a:ext cx="687393" cy="721548"/>
            <a:chOff x="5203089" y="1751190"/>
            <a:chExt cx="858331" cy="662414"/>
          </a:xfrm>
        </p:grpSpPr>
        <p:sp>
          <p:nvSpPr>
            <p:cNvPr id="382" name="Freeform 381"/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-1" fmla="*/ 3618 w 651290"/>
                <a:gd name="connsiteY0-2" fmla="*/ 593378 h 593378"/>
                <a:gd name="connsiteX1-3" fmla="*/ 0 w 651290"/>
                <a:gd name="connsiteY1-4" fmla="*/ 242416 h 593378"/>
                <a:gd name="connsiteX2-5" fmla="*/ 423338 w 651290"/>
                <a:gd name="connsiteY2-6" fmla="*/ 101308 h 593378"/>
                <a:gd name="connsiteX3-7" fmla="*/ 647672 w 651290"/>
                <a:gd name="connsiteY3-8" fmla="*/ 0 h 593378"/>
                <a:gd name="connsiteX4-9" fmla="*/ 651290 w 651290"/>
                <a:gd name="connsiteY4-10" fmla="*/ 593378 h 593378"/>
                <a:gd name="connsiteX5-11" fmla="*/ 3618 w 651290"/>
                <a:gd name="connsiteY5-12" fmla="*/ 593378 h 593378"/>
                <a:gd name="connsiteX0-13" fmla="*/ 3618 w 651290"/>
                <a:gd name="connsiteY0-14" fmla="*/ 662124 h 662124"/>
                <a:gd name="connsiteX1-15" fmla="*/ 0 w 651290"/>
                <a:gd name="connsiteY1-16" fmla="*/ 311162 h 662124"/>
                <a:gd name="connsiteX2-17" fmla="*/ 376300 w 651290"/>
                <a:gd name="connsiteY2-18" fmla="*/ 0 h 662124"/>
                <a:gd name="connsiteX3-19" fmla="*/ 647672 w 651290"/>
                <a:gd name="connsiteY3-20" fmla="*/ 68746 h 662124"/>
                <a:gd name="connsiteX4-21" fmla="*/ 651290 w 651290"/>
                <a:gd name="connsiteY4-22" fmla="*/ 662124 h 662124"/>
                <a:gd name="connsiteX5-23" fmla="*/ 3618 w 651290"/>
                <a:gd name="connsiteY5-24" fmla="*/ 662124 h 662124"/>
                <a:gd name="connsiteX0-25" fmla="*/ 0 w 647672"/>
                <a:gd name="connsiteY0-26" fmla="*/ 662124 h 662124"/>
                <a:gd name="connsiteX1-27" fmla="*/ 123021 w 647672"/>
                <a:gd name="connsiteY1-28" fmla="*/ 83217 h 662124"/>
                <a:gd name="connsiteX2-29" fmla="*/ 372682 w 647672"/>
                <a:gd name="connsiteY2-30" fmla="*/ 0 h 662124"/>
                <a:gd name="connsiteX3-31" fmla="*/ 644054 w 647672"/>
                <a:gd name="connsiteY3-32" fmla="*/ 68746 h 662124"/>
                <a:gd name="connsiteX4-33" fmla="*/ 647672 w 647672"/>
                <a:gd name="connsiteY4-34" fmla="*/ 662124 h 662124"/>
                <a:gd name="connsiteX5-35" fmla="*/ 0 w 647672"/>
                <a:gd name="connsiteY5-36" fmla="*/ 662124 h 662124"/>
                <a:gd name="connsiteX0-37" fmla="*/ 7238 w 524651"/>
                <a:gd name="connsiteY0-38" fmla="*/ 669360 h 669360"/>
                <a:gd name="connsiteX1-39" fmla="*/ 0 w 524651"/>
                <a:gd name="connsiteY1-40" fmla="*/ 83217 h 669360"/>
                <a:gd name="connsiteX2-41" fmla="*/ 249661 w 524651"/>
                <a:gd name="connsiteY2-42" fmla="*/ 0 h 669360"/>
                <a:gd name="connsiteX3-43" fmla="*/ 521033 w 524651"/>
                <a:gd name="connsiteY3-44" fmla="*/ 68746 h 669360"/>
                <a:gd name="connsiteX4-45" fmla="*/ 524651 w 524651"/>
                <a:gd name="connsiteY4-46" fmla="*/ 662124 h 669360"/>
                <a:gd name="connsiteX5-47" fmla="*/ 7238 w 524651"/>
                <a:gd name="connsiteY5-48" fmla="*/ 669360 h 669360"/>
                <a:gd name="connsiteX0-49" fmla="*/ 438 w 528706"/>
                <a:gd name="connsiteY0-50" fmla="*/ 665742 h 665742"/>
                <a:gd name="connsiteX1-51" fmla="*/ 4055 w 528706"/>
                <a:gd name="connsiteY1-52" fmla="*/ 83217 h 665742"/>
                <a:gd name="connsiteX2-53" fmla="*/ 253716 w 528706"/>
                <a:gd name="connsiteY2-54" fmla="*/ 0 h 665742"/>
                <a:gd name="connsiteX3-55" fmla="*/ 525088 w 528706"/>
                <a:gd name="connsiteY3-56" fmla="*/ 68746 h 665742"/>
                <a:gd name="connsiteX4-57" fmla="*/ 528706 w 528706"/>
                <a:gd name="connsiteY4-58" fmla="*/ 662124 h 665742"/>
                <a:gd name="connsiteX5-59" fmla="*/ 438 w 528706"/>
                <a:gd name="connsiteY5-60" fmla="*/ 665742 h 665742"/>
                <a:gd name="connsiteX0-61" fmla="*/ 155 w 546514"/>
                <a:gd name="connsiteY0-62" fmla="*/ 662124 h 662124"/>
                <a:gd name="connsiteX1-63" fmla="*/ 21863 w 546514"/>
                <a:gd name="connsiteY1-64" fmla="*/ 83217 h 662124"/>
                <a:gd name="connsiteX2-65" fmla="*/ 271524 w 546514"/>
                <a:gd name="connsiteY2-66" fmla="*/ 0 h 662124"/>
                <a:gd name="connsiteX3-67" fmla="*/ 542896 w 546514"/>
                <a:gd name="connsiteY3-68" fmla="*/ 68746 h 662124"/>
                <a:gd name="connsiteX4-69" fmla="*/ 546514 w 546514"/>
                <a:gd name="connsiteY4-70" fmla="*/ 662124 h 662124"/>
                <a:gd name="connsiteX5-71" fmla="*/ 155 w 546514"/>
                <a:gd name="connsiteY5-72" fmla="*/ 662124 h 662124"/>
                <a:gd name="connsiteX0-73" fmla="*/ 10856 w 524651"/>
                <a:gd name="connsiteY0-74" fmla="*/ 658506 h 662124"/>
                <a:gd name="connsiteX1-75" fmla="*/ 0 w 524651"/>
                <a:gd name="connsiteY1-76" fmla="*/ 83217 h 662124"/>
                <a:gd name="connsiteX2-77" fmla="*/ 249661 w 524651"/>
                <a:gd name="connsiteY2-78" fmla="*/ 0 h 662124"/>
                <a:gd name="connsiteX3-79" fmla="*/ 521033 w 524651"/>
                <a:gd name="connsiteY3-80" fmla="*/ 68746 h 662124"/>
                <a:gd name="connsiteX4-81" fmla="*/ 524651 w 524651"/>
                <a:gd name="connsiteY4-82" fmla="*/ 662124 h 662124"/>
                <a:gd name="connsiteX5-83" fmla="*/ 10856 w 524651"/>
                <a:gd name="connsiteY5-84" fmla="*/ 658506 h 66212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3" name="Freeform 382"/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84" name="Straight Connector 383"/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/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/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/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/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/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1" name="Group 390"/>
          <p:cNvGrpSpPr/>
          <p:nvPr/>
        </p:nvGrpSpPr>
        <p:grpSpPr>
          <a:xfrm>
            <a:off x="10771171" y="3194171"/>
            <a:ext cx="594613" cy="648336"/>
            <a:chOff x="5203089" y="1751190"/>
            <a:chExt cx="858331" cy="662414"/>
          </a:xfrm>
        </p:grpSpPr>
        <p:sp>
          <p:nvSpPr>
            <p:cNvPr id="399" name="Freeform 398"/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-1" fmla="*/ 3618 w 651290"/>
                <a:gd name="connsiteY0-2" fmla="*/ 593378 h 593378"/>
                <a:gd name="connsiteX1-3" fmla="*/ 0 w 651290"/>
                <a:gd name="connsiteY1-4" fmla="*/ 242416 h 593378"/>
                <a:gd name="connsiteX2-5" fmla="*/ 423338 w 651290"/>
                <a:gd name="connsiteY2-6" fmla="*/ 101308 h 593378"/>
                <a:gd name="connsiteX3-7" fmla="*/ 647672 w 651290"/>
                <a:gd name="connsiteY3-8" fmla="*/ 0 h 593378"/>
                <a:gd name="connsiteX4-9" fmla="*/ 651290 w 651290"/>
                <a:gd name="connsiteY4-10" fmla="*/ 593378 h 593378"/>
                <a:gd name="connsiteX5-11" fmla="*/ 3618 w 651290"/>
                <a:gd name="connsiteY5-12" fmla="*/ 593378 h 593378"/>
                <a:gd name="connsiteX0-13" fmla="*/ 3618 w 651290"/>
                <a:gd name="connsiteY0-14" fmla="*/ 662124 h 662124"/>
                <a:gd name="connsiteX1-15" fmla="*/ 0 w 651290"/>
                <a:gd name="connsiteY1-16" fmla="*/ 311162 h 662124"/>
                <a:gd name="connsiteX2-17" fmla="*/ 376300 w 651290"/>
                <a:gd name="connsiteY2-18" fmla="*/ 0 h 662124"/>
                <a:gd name="connsiteX3-19" fmla="*/ 647672 w 651290"/>
                <a:gd name="connsiteY3-20" fmla="*/ 68746 h 662124"/>
                <a:gd name="connsiteX4-21" fmla="*/ 651290 w 651290"/>
                <a:gd name="connsiteY4-22" fmla="*/ 662124 h 662124"/>
                <a:gd name="connsiteX5-23" fmla="*/ 3618 w 651290"/>
                <a:gd name="connsiteY5-24" fmla="*/ 662124 h 662124"/>
                <a:gd name="connsiteX0-25" fmla="*/ 0 w 647672"/>
                <a:gd name="connsiteY0-26" fmla="*/ 662124 h 662124"/>
                <a:gd name="connsiteX1-27" fmla="*/ 123021 w 647672"/>
                <a:gd name="connsiteY1-28" fmla="*/ 83217 h 662124"/>
                <a:gd name="connsiteX2-29" fmla="*/ 372682 w 647672"/>
                <a:gd name="connsiteY2-30" fmla="*/ 0 h 662124"/>
                <a:gd name="connsiteX3-31" fmla="*/ 644054 w 647672"/>
                <a:gd name="connsiteY3-32" fmla="*/ 68746 h 662124"/>
                <a:gd name="connsiteX4-33" fmla="*/ 647672 w 647672"/>
                <a:gd name="connsiteY4-34" fmla="*/ 662124 h 662124"/>
                <a:gd name="connsiteX5-35" fmla="*/ 0 w 647672"/>
                <a:gd name="connsiteY5-36" fmla="*/ 662124 h 662124"/>
                <a:gd name="connsiteX0-37" fmla="*/ 7238 w 524651"/>
                <a:gd name="connsiteY0-38" fmla="*/ 669360 h 669360"/>
                <a:gd name="connsiteX1-39" fmla="*/ 0 w 524651"/>
                <a:gd name="connsiteY1-40" fmla="*/ 83217 h 669360"/>
                <a:gd name="connsiteX2-41" fmla="*/ 249661 w 524651"/>
                <a:gd name="connsiteY2-42" fmla="*/ 0 h 669360"/>
                <a:gd name="connsiteX3-43" fmla="*/ 521033 w 524651"/>
                <a:gd name="connsiteY3-44" fmla="*/ 68746 h 669360"/>
                <a:gd name="connsiteX4-45" fmla="*/ 524651 w 524651"/>
                <a:gd name="connsiteY4-46" fmla="*/ 662124 h 669360"/>
                <a:gd name="connsiteX5-47" fmla="*/ 7238 w 524651"/>
                <a:gd name="connsiteY5-48" fmla="*/ 669360 h 669360"/>
                <a:gd name="connsiteX0-49" fmla="*/ 438 w 528706"/>
                <a:gd name="connsiteY0-50" fmla="*/ 665742 h 665742"/>
                <a:gd name="connsiteX1-51" fmla="*/ 4055 w 528706"/>
                <a:gd name="connsiteY1-52" fmla="*/ 83217 h 665742"/>
                <a:gd name="connsiteX2-53" fmla="*/ 253716 w 528706"/>
                <a:gd name="connsiteY2-54" fmla="*/ 0 h 665742"/>
                <a:gd name="connsiteX3-55" fmla="*/ 525088 w 528706"/>
                <a:gd name="connsiteY3-56" fmla="*/ 68746 h 665742"/>
                <a:gd name="connsiteX4-57" fmla="*/ 528706 w 528706"/>
                <a:gd name="connsiteY4-58" fmla="*/ 662124 h 665742"/>
                <a:gd name="connsiteX5-59" fmla="*/ 438 w 528706"/>
                <a:gd name="connsiteY5-60" fmla="*/ 665742 h 665742"/>
                <a:gd name="connsiteX0-61" fmla="*/ 155 w 546514"/>
                <a:gd name="connsiteY0-62" fmla="*/ 662124 h 662124"/>
                <a:gd name="connsiteX1-63" fmla="*/ 21863 w 546514"/>
                <a:gd name="connsiteY1-64" fmla="*/ 83217 h 662124"/>
                <a:gd name="connsiteX2-65" fmla="*/ 271524 w 546514"/>
                <a:gd name="connsiteY2-66" fmla="*/ 0 h 662124"/>
                <a:gd name="connsiteX3-67" fmla="*/ 542896 w 546514"/>
                <a:gd name="connsiteY3-68" fmla="*/ 68746 h 662124"/>
                <a:gd name="connsiteX4-69" fmla="*/ 546514 w 546514"/>
                <a:gd name="connsiteY4-70" fmla="*/ 662124 h 662124"/>
                <a:gd name="connsiteX5-71" fmla="*/ 155 w 546514"/>
                <a:gd name="connsiteY5-72" fmla="*/ 662124 h 662124"/>
                <a:gd name="connsiteX0-73" fmla="*/ 10856 w 524651"/>
                <a:gd name="connsiteY0-74" fmla="*/ 658506 h 662124"/>
                <a:gd name="connsiteX1-75" fmla="*/ 0 w 524651"/>
                <a:gd name="connsiteY1-76" fmla="*/ 83217 h 662124"/>
                <a:gd name="connsiteX2-77" fmla="*/ 249661 w 524651"/>
                <a:gd name="connsiteY2-78" fmla="*/ 0 h 662124"/>
                <a:gd name="connsiteX3-79" fmla="*/ 521033 w 524651"/>
                <a:gd name="connsiteY3-80" fmla="*/ 68746 h 662124"/>
                <a:gd name="connsiteX4-81" fmla="*/ 524651 w 524651"/>
                <a:gd name="connsiteY4-82" fmla="*/ 662124 h 662124"/>
                <a:gd name="connsiteX5-83" fmla="*/ 10856 w 524651"/>
                <a:gd name="connsiteY5-84" fmla="*/ 658506 h 66212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0" name="Freeform 399"/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401" name="Straight Connector 400"/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/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/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/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/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/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2" name="Freeform 561"/>
          <p:cNvSpPr/>
          <p:nvPr/>
        </p:nvSpPr>
        <p:spPr>
          <a:xfrm>
            <a:off x="9540813" y="1782042"/>
            <a:ext cx="1497864" cy="138645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-1" fmla="*/ 434989 w 1537226"/>
              <a:gd name="connsiteY0-2" fmla="*/ 253346 h 1763594"/>
              <a:gd name="connsiteX1-3" fmla="*/ 488 w 1537226"/>
              <a:gd name="connsiteY1-4" fmla="*/ 921706 h 1763594"/>
              <a:gd name="connsiteX2-5" fmla="*/ 368142 w 1537226"/>
              <a:gd name="connsiteY2-6" fmla="*/ 1489812 h 1763594"/>
              <a:gd name="connsiteX3-7" fmla="*/ 1187008 w 1537226"/>
              <a:gd name="connsiteY3-8" fmla="*/ 1757156 h 1763594"/>
              <a:gd name="connsiteX4-9" fmla="*/ 1521239 w 1537226"/>
              <a:gd name="connsiteY4-10" fmla="*/ 1239177 h 1763594"/>
              <a:gd name="connsiteX5-11" fmla="*/ 1468998 w 1537226"/>
              <a:gd name="connsiteY5-12" fmla="*/ 654362 h 1763594"/>
              <a:gd name="connsiteX6-13" fmla="*/ 1337412 w 1537226"/>
              <a:gd name="connsiteY6-14" fmla="*/ 136383 h 1763594"/>
              <a:gd name="connsiteX7-15" fmla="*/ 1086739 w 1537226"/>
              <a:gd name="connsiteY7-16" fmla="*/ 2711 h 1763594"/>
              <a:gd name="connsiteX8-17" fmla="*/ 434989 w 1537226"/>
              <a:gd name="connsiteY8-18" fmla="*/ 253346 h 1763594"/>
              <a:gd name="connsiteX0-19" fmla="*/ 434989 w 1537226"/>
              <a:gd name="connsiteY0-20" fmla="*/ 253346 h 1763594"/>
              <a:gd name="connsiteX1-21" fmla="*/ 488 w 1537226"/>
              <a:gd name="connsiteY1-22" fmla="*/ 921706 h 1763594"/>
              <a:gd name="connsiteX2-23" fmla="*/ 368142 w 1537226"/>
              <a:gd name="connsiteY2-24" fmla="*/ 1489812 h 1763594"/>
              <a:gd name="connsiteX3-25" fmla="*/ 1187008 w 1537226"/>
              <a:gd name="connsiteY3-26" fmla="*/ 1757156 h 1763594"/>
              <a:gd name="connsiteX4-27" fmla="*/ 1521239 w 1537226"/>
              <a:gd name="connsiteY4-28" fmla="*/ 1239177 h 1763594"/>
              <a:gd name="connsiteX5-29" fmla="*/ 1468998 w 1537226"/>
              <a:gd name="connsiteY5-30" fmla="*/ 654362 h 1763594"/>
              <a:gd name="connsiteX6-31" fmla="*/ 1337412 w 1537226"/>
              <a:gd name="connsiteY6-32" fmla="*/ 136383 h 1763594"/>
              <a:gd name="connsiteX7-33" fmla="*/ 839572 w 1537226"/>
              <a:gd name="connsiteY7-34" fmla="*/ 2711 h 1763594"/>
              <a:gd name="connsiteX8-35" fmla="*/ 434989 w 1537226"/>
              <a:gd name="connsiteY8-36" fmla="*/ 253346 h 1763594"/>
              <a:gd name="connsiteX0-37" fmla="*/ 360357 w 1536743"/>
              <a:gd name="connsiteY0-38" fmla="*/ 534641 h 1782088"/>
              <a:gd name="connsiteX1-39" fmla="*/ 5 w 1536743"/>
              <a:gd name="connsiteY1-40" fmla="*/ 940200 h 1782088"/>
              <a:gd name="connsiteX2-41" fmla="*/ 367659 w 1536743"/>
              <a:gd name="connsiteY2-42" fmla="*/ 1508306 h 1782088"/>
              <a:gd name="connsiteX3-43" fmla="*/ 1186525 w 1536743"/>
              <a:gd name="connsiteY3-44" fmla="*/ 1775650 h 1782088"/>
              <a:gd name="connsiteX4-45" fmla="*/ 1520756 w 1536743"/>
              <a:gd name="connsiteY4-46" fmla="*/ 1257671 h 1782088"/>
              <a:gd name="connsiteX5-47" fmla="*/ 1468515 w 1536743"/>
              <a:gd name="connsiteY5-48" fmla="*/ 672856 h 1782088"/>
              <a:gd name="connsiteX6-49" fmla="*/ 1336929 w 1536743"/>
              <a:gd name="connsiteY6-50" fmla="*/ 154877 h 1782088"/>
              <a:gd name="connsiteX7-51" fmla="*/ 839089 w 1536743"/>
              <a:gd name="connsiteY7-52" fmla="*/ 21205 h 1782088"/>
              <a:gd name="connsiteX8-53" fmla="*/ 360357 w 1536743"/>
              <a:gd name="connsiteY8-54" fmla="*/ 534641 h 1782088"/>
              <a:gd name="connsiteX0-55" fmla="*/ 360355 w 1536741"/>
              <a:gd name="connsiteY0-56" fmla="*/ 534641 h 1782088"/>
              <a:gd name="connsiteX1-57" fmla="*/ 3 w 1536741"/>
              <a:gd name="connsiteY1-58" fmla="*/ 940200 h 1782088"/>
              <a:gd name="connsiteX2-59" fmla="*/ 367657 w 1536741"/>
              <a:gd name="connsiteY2-60" fmla="*/ 1508306 h 1782088"/>
              <a:gd name="connsiteX3-61" fmla="*/ 1186523 w 1536741"/>
              <a:gd name="connsiteY3-62" fmla="*/ 1775650 h 1782088"/>
              <a:gd name="connsiteX4-63" fmla="*/ 1520754 w 1536741"/>
              <a:gd name="connsiteY4-64" fmla="*/ 1257671 h 1782088"/>
              <a:gd name="connsiteX5-65" fmla="*/ 1468513 w 1536741"/>
              <a:gd name="connsiteY5-66" fmla="*/ 672856 h 1782088"/>
              <a:gd name="connsiteX6-67" fmla="*/ 1336927 w 1536741"/>
              <a:gd name="connsiteY6-68" fmla="*/ 154877 h 1782088"/>
              <a:gd name="connsiteX7-69" fmla="*/ 839087 w 1536741"/>
              <a:gd name="connsiteY7-70" fmla="*/ 21205 h 1782088"/>
              <a:gd name="connsiteX8-71" fmla="*/ 360355 w 1536741"/>
              <a:gd name="connsiteY8-72" fmla="*/ 534641 h 1782088"/>
              <a:gd name="connsiteX0-73" fmla="*/ 360355 w 1494463"/>
              <a:gd name="connsiteY0-74" fmla="*/ 534641 h 1775651"/>
              <a:gd name="connsiteX1-75" fmla="*/ 3 w 1494463"/>
              <a:gd name="connsiteY1-76" fmla="*/ 940200 h 1775651"/>
              <a:gd name="connsiteX2-77" fmla="*/ 367657 w 1494463"/>
              <a:gd name="connsiteY2-78" fmla="*/ 1508306 h 1775651"/>
              <a:gd name="connsiteX3-79" fmla="*/ 1186523 w 1494463"/>
              <a:gd name="connsiteY3-80" fmla="*/ 1775650 h 1775651"/>
              <a:gd name="connsiteX4-81" fmla="*/ 1467465 w 1494463"/>
              <a:gd name="connsiteY4-82" fmla="*/ 1510813 h 1775651"/>
              <a:gd name="connsiteX5-83" fmla="*/ 1468513 w 1494463"/>
              <a:gd name="connsiteY5-84" fmla="*/ 672856 h 1775651"/>
              <a:gd name="connsiteX6-85" fmla="*/ 1336927 w 1494463"/>
              <a:gd name="connsiteY6-86" fmla="*/ 154877 h 1775651"/>
              <a:gd name="connsiteX7-87" fmla="*/ 839087 w 1494463"/>
              <a:gd name="connsiteY7-88" fmla="*/ 21205 h 1775651"/>
              <a:gd name="connsiteX8-89" fmla="*/ 360355 w 1494463"/>
              <a:gd name="connsiteY8-90" fmla="*/ 534641 h 1775651"/>
              <a:gd name="connsiteX0-91" fmla="*/ 360355 w 1491064"/>
              <a:gd name="connsiteY0-92" fmla="*/ 552327 h 1793337"/>
              <a:gd name="connsiteX1-93" fmla="*/ 3 w 1491064"/>
              <a:gd name="connsiteY1-94" fmla="*/ 957886 h 1793337"/>
              <a:gd name="connsiteX2-95" fmla="*/ 367657 w 1491064"/>
              <a:gd name="connsiteY2-96" fmla="*/ 1525992 h 1793337"/>
              <a:gd name="connsiteX3-97" fmla="*/ 1186523 w 1491064"/>
              <a:gd name="connsiteY3-98" fmla="*/ 1793336 h 1793337"/>
              <a:gd name="connsiteX4-99" fmla="*/ 1467465 w 1491064"/>
              <a:gd name="connsiteY4-100" fmla="*/ 1528499 h 1793337"/>
              <a:gd name="connsiteX5-101" fmla="*/ 1468513 w 1491064"/>
              <a:gd name="connsiteY5-102" fmla="*/ 690542 h 1793337"/>
              <a:gd name="connsiteX6-103" fmla="*/ 1407977 w 1491064"/>
              <a:gd name="connsiteY6-104" fmla="*/ 109278 h 1793337"/>
              <a:gd name="connsiteX7-105" fmla="*/ 839087 w 1491064"/>
              <a:gd name="connsiteY7-106" fmla="*/ 38891 h 1793337"/>
              <a:gd name="connsiteX8-107" fmla="*/ 360355 w 1491064"/>
              <a:gd name="connsiteY8-108" fmla="*/ 552327 h 1793337"/>
              <a:gd name="connsiteX0-109" fmla="*/ 360355 w 1502818"/>
              <a:gd name="connsiteY0-110" fmla="*/ 552327 h 1612281"/>
              <a:gd name="connsiteX1-111" fmla="*/ 3 w 1502818"/>
              <a:gd name="connsiteY1-112" fmla="*/ 957886 h 1612281"/>
              <a:gd name="connsiteX2-113" fmla="*/ 367657 w 1502818"/>
              <a:gd name="connsiteY2-114" fmla="*/ 1525992 h 1612281"/>
              <a:gd name="connsiteX3-115" fmla="*/ 1026659 w 1502818"/>
              <a:gd name="connsiteY3-116" fmla="*/ 1582385 h 1612281"/>
              <a:gd name="connsiteX4-117" fmla="*/ 1467465 w 1502818"/>
              <a:gd name="connsiteY4-118" fmla="*/ 1528499 h 1612281"/>
              <a:gd name="connsiteX5-119" fmla="*/ 1468513 w 1502818"/>
              <a:gd name="connsiteY5-120" fmla="*/ 690542 h 1612281"/>
              <a:gd name="connsiteX6-121" fmla="*/ 1407977 w 1502818"/>
              <a:gd name="connsiteY6-122" fmla="*/ 109278 h 1612281"/>
              <a:gd name="connsiteX7-123" fmla="*/ 839087 w 1502818"/>
              <a:gd name="connsiteY7-124" fmla="*/ 38891 h 1612281"/>
              <a:gd name="connsiteX8-125" fmla="*/ 360355 w 1502818"/>
              <a:gd name="connsiteY8-126" fmla="*/ 552327 h 1612281"/>
              <a:gd name="connsiteX0-127" fmla="*/ 360384 w 1502847"/>
              <a:gd name="connsiteY0-128" fmla="*/ 552327 h 1803602"/>
              <a:gd name="connsiteX1-129" fmla="*/ 32 w 1502847"/>
              <a:gd name="connsiteY1-130" fmla="*/ 957886 h 1803602"/>
              <a:gd name="connsiteX2-131" fmla="*/ 385448 w 1502847"/>
              <a:gd name="connsiteY2-132" fmla="*/ 1779134 h 1803602"/>
              <a:gd name="connsiteX3-133" fmla="*/ 1026688 w 1502847"/>
              <a:gd name="connsiteY3-134" fmla="*/ 1582385 h 1803602"/>
              <a:gd name="connsiteX4-135" fmla="*/ 1467494 w 1502847"/>
              <a:gd name="connsiteY4-136" fmla="*/ 1528499 h 1803602"/>
              <a:gd name="connsiteX5-137" fmla="*/ 1468542 w 1502847"/>
              <a:gd name="connsiteY5-138" fmla="*/ 690542 h 1803602"/>
              <a:gd name="connsiteX6-139" fmla="*/ 1408006 w 1502847"/>
              <a:gd name="connsiteY6-140" fmla="*/ 109278 h 1803602"/>
              <a:gd name="connsiteX7-141" fmla="*/ 839116 w 1502847"/>
              <a:gd name="connsiteY7-142" fmla="*/ 38891 h 1803602"/>
              <a:gd name="connsiteX8-143" fmla="*/ 360384 w 1502847"/>
              <a:gd name="connsiteY8-144" fmla="*/ 552327 h 1803602"/>
              <a:gd name="connsiteX0-145" fmla="*/ 360384 w 1502847"/>
              <a:gd name="connsiteY0-146" fmla="*/ 552327 h 1826319"/>
              <a:gd name="connsiteX1-147" fmla="*/ 32 w 1502847"/>
              <a:gd name="connsiteY1-148" fmla="*/ 957886 h 1826319"/>
              <a:gd name="connsiteX2-149" fmla="*/ 385448 w 1502847"/>
              <a:gd name="connsiteY2-150" fmla="*/ 1779134 h 1826319"/>
              <a:gd name="connsiteX3-151" fmla="*/ 1026688 w 1502847"/>
              <a:gd name="connsiteY3-152" fmla="*/ 1582385 h 1826319"/>
              <a:gd name="connsiteX4-153" fmla="*/ 1467494 w 1502847"/>
              <a:gd name="connsiteY4-154" fmla="*/ 1528499 h 1826319"/>
              <a:gd name="connsiteX5-155" fmla="*/ 1468542 w 1502847"/>
              <a:gd name="connsiteY5-156" fmla="*/ 690542 h 1826319"/>
              <a:gd name="connsiteX6-157" fmla="*/ 1408006 w 1502847"/>
              <a:gd name="connsiteY6-158" fmla="*/ 109278 h 1826319"/>
              <a:gd name="connsiteX7-159" fmla="*/ 839116 w 1502847"/>
              <a:gd name="connsiteY7-160" fmla="*/ 38891 h 1826319"/>
              <a:gd name="connsiteX8-161" fmla="*/ 360384 w 1502847"/>
              <a:gd name="connsiteY8-162" fmla="*/ 552327 h 1826319"/>
              <a:gd name="connsiteX0-163" fmla="*/ 289852 w 1503366"/>
              <a:gd name="connsiteY0-164" fmla="*/ 461730 h 1820101"/>
              <a:gd name="connsiteX1-165" fmla="*/ 551 w 1503366"/>
              <a:gd name="connsiteY1-166" fmla="*/ 951668 h 1820101"/>
              <a:gd name="connsiteX2-167" fmla="*/ 385967 w 1503366"/>
              <a:gd name="connsiteY2-168" fmla="*/ 1772916 h 1820101"/>
              <a:gd name="connsiteX3-169" fmla="*/ 1027207 w 1503366"/>
              <a:gd name="connsiteY3-170" fmla="*/ 1576167 h 1820101"/>
              <a:gd name="connsiteX4-171" fmla="*/ 1468013 w 1503366"/>
              <a:gd name="connsiteY4-172" fmla="*/ 1522281 h 1820101"/>
              <a:gd name="connsiteX5-173" fmla="*/ 1469061 w 1503366"/>
              <a:gd name="connsiteY5-174" fmla="*/ 684324 h 1820101"/>
              <a:gd name="connsiteX6-175" fmla="*/ 1408525 w 1503366"/>
              <a:gd name="connsiteY6-176" fmla="*/ 103060 h 1820101"/>
              <a:gd name="connsiteX7-177" fmla="*/ 839635 w 1503366"/>
              <a:gd name="connsiteY7-178" fmla="*/ 32673 h 1820101"/>
              <a:gd name="connsiteX8-179" fmla="*/ 289852 w 1503366"/>
              <a:gd name="connsiteY8-180" fmla="*/ 461730 h 1820101"/>
              <a:gd name="connsiteX0-181" fmla="*/ 293376 w 1506890"/>
              <a:gd name="connsiteY0-182" fmla="*/ 461730 h 1820101"/>
              <a:gd name="connsiteX1-183" fmla="*/ 4075 w 1506890"/>
              <a:gd name="connsiteY1-184" fmla="*/ 951668 h 1820101"/>
              <a:gd name="connsiteX2-185" fmla="*/ 389491 w 1506890"/>
              <a:gd name="connsiteY2-186" fmla="*/ 1772916 h 1820101"/>
              <a:gd name="connsiteX3-187" fmla="*/ 1030731 w 1506890"/>
              <a:gd name="connsiteY3-188" fmla="*/ 1576167 h 1820101"/>
              <a:gd name="connsiteX4-189" fmla="*/ 1471537 w 1506890"/>
              <a:gd name="connsiteY4-190" fmla="*/ 1522281 h 1820101"/>
              <a:gd name="connsiteX5-191" fmla="*/ 1472585 w 1506890"/>
              <a:gd name="connsiteY5-192" fmla="*/ 684324 h 1820101"/>
              <a:gd name="connsiteX6-193" fmla="*/ 1412049 w 1506890"/>
              <a:gd name="connsiteY6-194" fmla="*/ 103060 h 1820101"/>
              <a:gd name="connsiteX7-195" fmla="*/ 843159 w 1506890"/>
              <a:gd name="connsiteY7-196" fmla="*/ 32673 h 1820101"/>
              <a:gd name="connsiteX8-197" fmla="*/ 293376 w 1506890"/>
              <a:gd name="connsiteY8-198" fmla="*/ 461730 h 1820101"/>
              <a:gd name="connsiteX0-199" fmla="*/ 203955 w 1545103"/>
              <a:gd name="connsiteY0-200" fmla="*/ 206126 h 1802639"/>
              <a:gd name="connsiteX1-201" fmla="*/ 42288 w 1545103"/>
              <a:gd name="connsiteY1-202" fmla="*/ 934206 h 1802639"/>
              <a:gd name="connsiteX2-203" fmla="*/ 427704 w 1545103"/>
              <a:gd name="connsiteY2-204" fmla="*/ 1755454 h 1802639"/>
              <a:gd name="connsiteX3-205" fmla="*/ 1068944 w 1545103"/>
              <a:gd name="connsiteY3-206" fmla="*/ 1558705 h 1802639"/>
              <a:gd name="connsiteX4-207" fmla="*/ 1509750 w 1545103"/>
              <a:gd name="connsiteY4-208" fmla="*/ 1504819 h 1802639"/>
              <a:gd name="connsiteX5-209" fmla="*/ 1510798 w 1545103"/>
              <a:gd name="connsiteY5-210" fmla="*/ 666862 h 1802639"/>
              <a:gd name="connsiteX6-211" fmla="*/ 1450262 w 1545103"/>
              <a:gd name="connsiteY6-212" fmla="*/ 85598 h 1802639"/>
              <a:gd name="connsiteX7-213" fmla="*/ 881372 w 1545103"/>
              <a:gd name="connsiteY7-214" fmla="*/ 15211 h 1802639"/>
              <a:gd name="connsiteX8-215" fmla="*/ 203955 w 1545103"/>
              <a:gd name="connsiteY8-216" fmla="*/ 206126 h 1802639"/>
              <a:gd name="connsiteX0-217" fmla="*/ 147252 w 1634267"/>
              <a:gd name="connsiteY0-218" fmla="*/ 113266 h 1796376"/>
              <a:gd name="connsiteX1-219" fmla="*/ 131452 w 1634267"/>
              <a:gd name="connsiteY1-220" fmla="*/ 927943 h 1796376"/>
              <a:gd name="connsiteX2-221" fmla="*/ 516868 w 1634267"/>
              <a:gd name="connsiteY2-222" fmla="*/ 1749191 h 1796376"/>
              <a:gd name="connsiteX3-223" fmla="*/ 1158108 w 1634267"/>
              <a:gd name="connsiteY3-224" fmla="*/ 1552442 h 1796376"/>
              <a:gd name="connsiteX4-225" fmla="*/ 1598914 w 1634267"/>
              <a:gd name="connsiteY4-226" fmla="*/ 1498556 h 1796376"/>
              <a:gd name="connsiteX5-227" fmla="*/ 1599962 w 1634267"/>
              <a:gd name="connsiteY5-228" fmla="*/ 660599 h 1796376"/>
              <a:gd name="connsiteX6-229" fmla="*/ 1539426 w 1634267"/>
              <a:gd name="connsiteY6-230" fmla="*/ 79335 h 1796376"/>
              <a:gd name="connsiteX7-231" fmla="*/ 970536 w 1634267"/>
              <a:gd name="connsiteY7-232" fmla="*/ 8948 h 1796376"/>
              <a:gd name="connsiteX8-233" fmla="*/ 147252 w 1634267"/>
              <a:gd name="connsiteY8-234" fmla="*/ 113266 h 179637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634267" h="1796376">
                <a:moveTo>
                  <a:pt x="147252" y="113266"/>
                </a:moveTo>
                <a:cubicBezTo>
                  <a:pt x="-139307" y="245497"/>
                  <a:pt x="69849" y="655289"/>
                  <a:pt x="131452" y="927943"/>
                </a:cubicBezTo>
                <a:cubicBezTo>
                  <a:pt x="193055" y="1200597"/>
                  <a:pt x="345759" y="1645108"/>
                  <a:pt x="516868" y="1749191"/>
                </a:cubicBezTo>
                <a:cubicBezTo>
                  <a:pt x="687977" y="1853274"/>
                  <a:pt x="1013294" y="1784070"/>
                  <a:pt x="1158108" y="1552442"/>
                </a:cubicBezTo>
                <a:cubicBezTo>
                  <a:pt x="1302922" y="1320814"/>
                  <a:pt x="1525272" y="1647197"/>
                  <a:pt x="1598914" y="1498556"/>
                </a:cubicBezTo>
                <a:cubicBezTo>
                  <a:pt x="1672556" y="1349916"/>
                  <a:pt x="1609877" y="897136"/>
                  <a:pt x="1599962" y="660599"/>
                </a:cubicBezTo>
                <a:cubicBezTo>
                  <a:pt x="1590047" y="424062"/>
                  <a:pt x="1578419" y="187943"/>
                  <a:pt x="1539426" y="79335"/>
                </a:cubicBezTo>
                <a:cubicBezTo>
                  <a:pt x="1500433" y="-29273"/>
                  <a:pt x="1202565" y="3293"/>
                  <a:pt x="970536" y="8948"/>
                </a:cubicBezTo>
                <a:cubicBezTo>
                  <a:pt x="738507" y="14603"/>
                  <a:pt x="433811" y="-18965"/>
                  <a:pt x="147252" y="113266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7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3" name="TextBox 572"/>
          <p:cNvSpPr txBox="1"/>
          <p:nvPr/>
        </p:nvSpPr>
        <p:spPr>
          <a:xfrm>
            <a:off x="9427201" y="1851195"/>
            <a:ext cx="1725088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national or global ISP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5" name="Rectangle 654"/>
          <p:cNvSpPr/>
          <p:nvPr/>
        </p:nvSpPr>
        <p:spPr>
          <a:xfrm>
            <a:off x="9279068" y="3677908"/>
            <a:ext cx="305749" cy="197847"/>
          </a:xfrm>
          <a:prstGeom prst="rect">
            <a:avLst/>
          </a:prstGeom>
          <a:solidFill>
            <a:srgbClr val="9CD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3" name="TextBox 652"/>
          <p:cNvSpPr txBox="1"/>
          <p:nvPr/>
        </p:nvSpPr>
        <p:spPr>
          <a:xfrm>
            <a:off x="8766162" y="3447919"/>
            <a:ext cx="104063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local or regional ISP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7" name="TextBox 656"/>
          <p:cNvSpPr txBox="1"/>
          <p:nvPr/>
        </p:nvSpPr>
        <p:spPr>
          <a:xfrm>
            <a:off x="10917767" y="4677937"/>
            <a:ext cx="813043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datacenter 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8" name="TextBox 657"/>
          <p:cNvSpPr txBox="1"/>
          <p:nvPr/>
        </p:nvSpPr>
        <p:spPr>
          <a:xfrm>
            <a:off x="10063018" y="4228248"/>
            <a:ext cx="843051" cy="6740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content 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provider 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30" name="Straight Connector 829"/>
          <p:cNvCxnSpPr/>
          <p:nvPr/>
        </p:nvCxnSpPr>
        <p:spPr>
          <a:xfrm flipH="1" flipV="1">
            <a:off x="10559920" y="3580125"/>
            <a:ext cx="412964" cy="637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7" name="Straight Connector 826"/>
          <p:cNvCxnSpPr/>
          <p:nvPr/>
        </p:nvCxnSpPr>
        <p:spPr>
          <a:xfrm flipH="1" flipV="1">
            <a:off x="10660835" y="3640684"/>
            <a:ext cx="345866" cy="7389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5" name="Straight Connector 824"/>
          <p:cNvCxnSpPr/>
          <p:nvPr/>
        </p:nvCxnSpPr>
        <p:spPr>
          <a:xfrm flipV="1">
            <a:off x="10636897" y="3633421"/>
            <a:ext cx="335987" cy="3953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3" name="Straight Connector 822"/>
          <p:cNvCxnSpPr/>
          <p:nvPr/>
        </p:nvCxnSpPr>
        <p:spPr>
          <a:xfrm flipH="1" flipV="1">
            <a:off x="10570774" y="3594896"/>
            <a:ext cx="1" cy="4857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9" name="Straight Connector 818"/>
          <p:cNvCxnSpPr/>
          <p:nvPr/>
        </p:nvCxnSpPr>
        <p:spPr>
          <a:xfrm flipH="1" flipV="1">
            <a:off x="10550620" y="4071642"/>
            <a:ext cx="508543" cy="3486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8" name="Straight Connector 817"/>
          <p:cNvCxnSpPr/>
          <p:nvPr/>
        </p:nvCxnSpPr>
        <p:spPr>
          <a:xfrm flipH="1">
            <a:off x="9895195" y="4087742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6" name="Straight Connector 815"/>
          <p:cNvCxnSpPr/>
          <p:nvPr/>
        </p:nvCxnSpPr>
        <p:spPr>
          <a:xfrm flipH="1">
            <a:off x="9219616" y="4087742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3" name="Straight Connector 812"/>
          <p:cNvCxnSpPr/>
          <p:nvPr/>
        </p:nvCxnSpPr>
        <p:spPr>
          <a:xfrm flipH="1">
            <a:off x="9276868" y="3507672"/>
            <a:ext cx="382424" cy="517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1" name="Straight Connector 810"/>
          <p:cNvCxnSpPr/>
          <p:nvPr/>
        </p:nvCxnSpPr>
        <p:spPr>
          <a:xfrm>
            <a:off x="9733069" y="3507672"/>
            <a:ext cx="0" cy="5402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8" name="Straight Connector 807"/>
          <p:cNvCxnSpPr/>
          <p:nvPr/>
        </p:nvCxnSpPr>
        <p:spPr>
          <a:xfrm>
            <a:off x="10137668" y="2754692"/>
            <a:ext cx="488174" cy="8393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3" name="Straight Connector 562"/>
          <p:cNvCxnSpPr/>
          <p:nvPr/>
        </p:nvCxnSpPr>
        <p:spPr>
          <a:xfrm flipH="1">
            <a:off x="9798719" y="2695013"/>
            <a:ext cx="380432" cy="69480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03" name="Group 802"/>
          <p:cNvGrpSpPr/>
          <p:nvPr/>
        </p:nvGrpSpPr>
        <p:grpSpPr>
          <a:xfrm>
            <a:off x="7562238" y="2127325"/>
            <a:ext cx="3578867" cy="3640283"/>
            <a:chOff x="7562238" y="2127325"/>
            <a:chExt cx="3578867" cy="3640283"/>
          </a:xfrm>
        </p:grpSpPr>
        <p:grpSp>
          <p:nvGrpSpPr>
            <p:cNvPr id="800" name="Group 799"/>
            <p:cNvGrpSpPr/>
            <p:nvPr/>
          </p:nvGrpSpPr>
          <p:grpSpPr>
            <a:xfrm>
              <a:off x="7857253" y="2127325"/>
              <a:ext cx="3283852" cy="3640283"/>
              <a:chOff x="7881336" y="2104198"/>
              <a:chExt cx="3283852" cy="3640283"/>
            </a:xfrm>
          </p:grpSpPr>
          <p:sp>
            <p:nvSpPr>
              <p:cNvPr id="22" name="Line 428"/>
              <p:cNvSpPr>
                <a:spLocks noChangeShapeType="1"/>
              </p:cNvSpPr>
              <p:nvPr/>
            </p:nvSpPr>
            <p:spPr bwMode="auto">
              <a:xfrm rot="16200000" flipV="1">
                <a:off x="9813692" y="5228612"/>
                <a:ext cx="388062" cy="756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Line 430"/>
              <p:cNvSpPr>
                <a:spLocks noChangeShapeType="1"/>
              </p:cNvSpPr>
              <p:nvPr/>
            </p:nvSpPr>
            <p:spPr bwMode="auto">
              <a:xfrm rot="16200000">
                <a:off x="10234009" y="5382159"/>
                <a:ext cx="0" cy="11430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" name="Line 431"/>
              <p:cNvSpPr>
                <a:spLocks noChangeShapeType="1"/>
              </p:cNvSpPr>
              <p:nvPr/>
            </p:nvSpPr>
            <p:spPr bwMode="auto">
              <a:xfrm>
                <a:off x="9457042" y="4815390"/>
                <a:ext cx="524483" cy="26153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" name="Line 432"/>
              <p:cNvSpPr>
                <a:spLocks noChangeShapeType="1"/>
              </p:cNvSpPr>
              <p:nvPr/>
            </p:nvSpPr>
            <p:spPr bwMode="auto">
              <a:xfrm flipV="1">
                <a:off x="8874149" y="4815390"/>
                <a:ext cx="569255" cy="24626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" name="Line 433"/>
              <p:cNvSpPr>
                <a:spLocks noChangeShapeType="1"/>
              </p:cNvSpPr>
              <p:nvPr/>
            </p:nvSpPr>
            <p:spPr bwMode="auto">
              <a:xfrm flipV="1">
                <a:off x="8845827" y="5085749"/>
                <a:ext cx="1030502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" name="Line 435"/>
              <p:cNvSpPr>
                <a:spLocks noChangeShapeType="1"/>
              </p:cNvSpPr>
              <p:nvPr/>
            </p:nvSpPr>
            <p:spPr bwMode="auto">
              <a:xfrm>
                <a:off x="8234290" y="5094207"/>
                <a:ext cx="22680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" name="Line 436"/>
              <p:cNvSpPr>
                <a:spLocks noChangeShapeType="1"/>
              </p:cNvSpPr>
              <p:nvPr/>
            </p:nvSpPr>
            <p:spPr bwMode="auto">
              <a:xfrm flipV="1">
                <a:off x="7972450" y="5267343"/>
                <a:ext cx="41275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" name="Line 439"/>
              <p:cNvSpPr>
                <a:spLocks noChangeShapeType="1"/>
              </p:cNvSpPr>
              <p:nvPr/>
            </p:nvSpPr>
            <p:spPr bwMode="auto">
              <a:xfrm flipH="1">
                <a:off x="8397900" y="5259125"/>
                <a:ext cx="68080" cy="29396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Line 440"/>
              <p:cNvSpPr>
                <a:spLocks noChangeShapeType="1"/>
              </p:cNvSpPr>
              <p:nvPr/>
            </p:nvSpPr>
            <p:spPr bwMode="auto">
              <a:xfrm flipH="1" flipV="1">
                <a:off x="8512814" y="5284804"/>
                <a:ext cx="280374" cy="26987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Line 441"/>
              <p:cNvSpPr>
                <a:spLocks noChangeShapeType="1"/>
              </p:cNvSpPr>
              <p:nvPr/>
            </p:nvSpPr>
            <p:spPr bwMode="auto">
              <a:xfrm>
                <a:off x="8512814" y="5234921"/>
                <a:ext cx="914184" cy="46862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" name="Line 443"/>
              <p:cNvSpPr>
                <a:spLocks noChangeShapeType="1"/>
              </p:cNvSpPr>
              <p:nvPr/>
            </p:nvSpPr>
            <p:spPr bwMode="auto">
              <a:xfrm>
                <a:off x="8271861" y="3806843"/>
                <a:ext cx="0" cy="13176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9" name="Line 449"/>
              <p:cNvSpPr>
                <a:spLocks noChangeShapeType="1"/>
              </p:cNvSpPr>
              <p:nvPr/>
            </p:nvSpPr>
            <p:spPr bwMode="auto">
              <a:xfrm flipV="1">
                <a:off x="7881336" y="4017980"/>
                <a:ext cx="168275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8" name="Line 428"/>
              <p:cNvSpPr>
                <a:spLocks noChangeShapeType="1"/>
              </p:cNvSpPr>
              <p:nvPr/>
            </p:nvSpPr>
            <p:spPr bwMode="auto">
              <a:xfrm rot="16200000" flipV="1">
                <a:off x="9909628" y="5560344"/>
                <a:ext cx="366793" cy="148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7" name="Line 440"/>
              <p:cNvSpPr>
                <a:spLocks noChangeShapeType="1"/>
              </p:cNvSpPr>
              <p:nvPr/>
            </p:nvSpPr>
            <p:spPr bwMode="auto">
              <a:xfrm flipV="1">
                <a:off x="8483508" y="5013435"/>
                <a:ext cx="404236" cy="20777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564" name="Straight Connector 563"/>
              <p:cNvCxnSpPr/>
              <p:nvPr/>
            </p:nvCxnSpPr>
            <p:spPr>
              <a:xfrm flipH="1">
                <a:off x="10124718" y="2146305"/>
                <a:ext cx="761467" cy="57735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5" name="Straight Connector 564"/>
              <p:cNvCxnSpPr/>
              <p:nvPr/>
            </p:nvCxnSpPr>
            <p:spPr>
              <a:xfrm flipH="1">
                <a:off x="10124718" y="2245186"/>
                <a:ext cx="397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6" name="Straight Connector 565"/>
              <p:cNvCxnSpPr/>
              <p:nvPr/>
            </p:nvCxnSpPr>
            <p:spPr>
              <a:xfrm flipH="1">
                <a:off x="10696218" y="2177379"/>
                <a:ext cx="14936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7" name="Straight Connector 566"/>
              <p:cNvCxnSpPr/>
              <p:nvPr/>
            </p:nvCxnSpPr>
            <p:spPr>
              <a:xfrm flipH="1">
                <a:off x="10166249" y="2695840"/>
                <a:ext cx="574283" cy="2782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8" name="Straight Connector 567"/>
              <p:cNvCxnSpPr/>
              <p:nvPr/>
            </p:nvCxnSpPr>
            <p:spPr>
              <a:xfrm flipH="1">
                <a:off x="10093625" y="2146305"/>
                <a:ext cx="788589" cy="9888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9" name="Straight Connector 568"/>
              <p:cNvCxnSpPr/>
              <p:nvPr/>
            </p:nvCxnSpPr>
            <p:spPr>
              <a:xfrm flipH="1">
                <a:off x="10886186" y="2104198"/>
                <a:ext cx="279002" cy="421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0" name="Straight Connector 569"/>
              <p:cNvCxnSpPr/>
              <p:nvPr/>
            </p:nvCxnSpPr>
            <p:spPr>
              <a:xfrm flipH="1" flipV="1">
                <a:off x="10706077" y="2695840"/>
                <a:ext cx="353541" cy="678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4" name="Straight Connector 573"/>
              <p:cNvCxnSpPr/>
              <p:nvPr/>
            </p:nvCxnSpPr>
            <p:spPr>
              <a:xfrm flipH="1">
                <a:off x="8793306" y="2245186"/>
                <a:ext cx="1300319" cy="6066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Line 541"/>
              <p:cNvSpPr>
                <a:spLocks noChangeShapeType="1"/>
              </p:cNvSpPr>
              <p:nvPr/>
            </p:nvSpPr>
            <p:spPr bwMode="auto">
              <a:xfrm flipV="1">
                <a:off x="9402788" y="4090252"/>
                <a:ext cx="429324" cy="70560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Line 424"/>
              <p:cNvSpPr>
                <a:spLocks noChangeShapeType="1"/>
              </p:cNvSpPr>
              <p:nvPr/>
            </p:nvSpPr>
            <p:spPr bwMode="auto">
              <a:xfrm flipV="1">
                <a:off x="8268637" y="4024329"/>
                <a:ext cx="969051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pic>
          <p:nvPicPr>
            <p:cNvPr id="262" name="Picture 778" descr="antenna_radiation_stylized"/>
            <p:cNvPicPr>
              <a:picLocks noChangeAspect="1" noChangeArrowheads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2238" y="3813930"/>
              <a:ext cx="506412" cy="1060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0" name="Picture 781" descr="antenna_radiation_stylized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42073" y="5480938"/>
              <a:ext cx="452014" cy="95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2" name="Picture 799" descr="cell_tower_radiation copy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80866" y="2158167"/>
              <a:ext cx="457200" cy="332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43" name="Oval 800"/>
            <p:cNvSpPr>
              <a:spLocks noChangeArrowheads="1"/>
            </p:cNvSpPr>
            <p:nvPr/>
          </p:nvSpPr>
          <p:spPr bwMode="auto">
            <a:xfrm>
              <a:off x="8174541" y="2292995"/>
              <a:ext cx="52388" cy="49485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239" name="Line 426"/>
          <p:cNvSpPr>
            <a:spLocks noChangeShapeType="1"/>
          </p:cNvSpPr>
          <p:nvPr/>
        </p:nvSpPr>
        <p:spPr bwMode="auto">
          <a:xfrm>
            <a:off x="8207860" y="2700359"/>
            <a:ext cx="227964" cy="17435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1" name="Group 783"/>
          <p:cNvGrpSpPr/>
          <p:nvPr/>
        </p:nvGrpSpPr>
        <p:grpSpPr bwMode="auto">
          <a:xfrm>
            <a:off x="8050698" y="2309376"/>
            <a:ext cx="298450" cy="464008"/>
            <a:chOff x="3130" y="3288"/>
            <a:chExt cx="410" cy="742"/>
          </a:xfrm>
        </p:grpSpPr>
        <p:sp>
          <p:nvSpPr>
            <p:cNvPr id="244" name="Line 270"/>
            <p:cNvSpPr>
              <a:spLocks noChangeShapeType="1"/>
            </p:cNvSpPr>
            <p:nvPr/>
          </p:nvSpPr>
          <p:spPr bwMode="auto">
            <a:xfrm flipH="1">
              <a:off x="3130" y="3288"/>
              <a:ext cx="205" cy="6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5" name="Line 271"/>
            <p:cNvSpPr>
              <a:spLocks noChangeShapeType="1"/>
            </p:cNvSpPr>
            <p:nvPr/>
          </p:nvSpPr>
          <p:spPr bwMode="auto">
            <a:xfrm>
              <a:off x="3335" y="3288"/>
              <a:ext cx="205" cy="6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6" name="Line 272"/>
            <p:cNvSpPr>
              <a:spLocks noChangeShapeType="1"/>
            </p:cNvSpPr>
            <p:nvPr/>
          </p:nvSpPr>
          <p:spPr bwMode="auto">
            <a:xfrm>
              <a:off x="3130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7" name="Line 273"/>
            <p:cNvSpPr>
              <a:spLocks noChangeShapeType="1"/>
            </p:cNvSpPr>
            <p:nvPr/>
          </p:nvSpPr>
          <p:spPr bwMode="auto">
            <a:xfrm flipH="1">
              <a:off x="3335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8" name="Line 274"/>
            <p:cNvSpPr>
              <a:spLocks noChangeShapeType="1"/>
            </p:cNvSpPr>
            <p:nvPr/>
          </p:nvSpPr>
          <p:spPr bwMode="auto">
            <a:xfrm>
              <a:off x="3335" y="3303"/>
              <a:ext cx="0" cy="7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9" name="Line 275"/>
            <p:cNvSpPr>
              <a:spLocks noChangeShapeType="1"/>
            </p:cNvSpPr>
            <p:nvPr/>
          </p:nvSpPr>
          <p:spPr bwMode="auto">
            <a:xfrm flipV="1">
              <a:off x="3130" y="3888"/>
              <a:ext cx="205" cy="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0" name="Line 276"/>
            <p:cNvSpPr>
              <a:spLocks noChangeShapeType="1"/>
            </p:cNvSpPr>
            <p:nvPr/>
          </p:nvSpPr>
          <p:spPr bwMode="auto">
            <a:xfrm flipH="1" flipV="1">
              <a:off x="3335" y="3888"/>
              <a:ext cx="205" cy="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1" name="Line 277"/>
            <p:cNvSpPr>
              <a:spLocks noChangeShapeType="1"/>
            </p:cNvSpPr>
            <p:nvPr/>
          </p:nvSpPr>
          <p:spPr bwMode="auto">
            <a:xfrm>
              <a:off x="3217" y="3668"/>
              <a:ext cx="118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2" name="Line 278"/>
            <p:cNvSpPr>
              <a:spLocks noChangeShapeType="1"/>
            </p:cNvSpPr>
            <p:nvPr/>
          </p:nvSpPr>
          <p:spPr bwMode="auto">
            <a:xfrm flipV="1">
              <a:off x="3335" y="3668"/>
              <a:ext cx="124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3" name="Line 279"/>
            <p:cNvSpPr>
              <a:spLocks noChangeShapeType="1"/>
            </p:cNvSpPr>
            <p:nvPr/>
          </p:nvSpPr>
          <p:spPr bwMode="auto">
            <a:xfrm>
              <a:off x="3178" y="3766"/>
              <a:ext cx="152" cy="7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4" name="Line 280"/>
            <p:cNvSpPr>
              <a:spLocks noChangeShapeType="1"/>
            </p:cNvSpPr>
            <p:nvPr/>
          </p:nvSpPr>
          <p:spPr bwMode="auto">
            <a:xfrm flipV="1">
              <a:off x="3335" y="3781"/>
              <a:ext cx="153" cy="6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5" name="Line 281"/>
            <p:cNvSpPr>
              <a:spLocks noChangeShapeType="1"/>
            </p:cNvSpPr>
            <p:nvPr/>
          </p:nvSpPr>
          <p:spPr bwMode="auto">
            <a:xfrm flipV="1">
              <a:off x="3335" y="3567"/>
              <a:ext cx="78" cy="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6" name="Line 282"/>
            <p:cNvSpPr>
              <a:spLocks noChangeShapeType="1"/>
            </p:cNvSpPr>
            <p:nvPr/>
          </p:nvSpPr>
          <p:spPr bwMode="auto">
            <a:xfrm flipV="1">
              <a:off x="3335" y="3428"/>
              <a:ext cx="49" cy="2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7" name="Line 283"/>
            <p:cNvSpPr>
              <a:spLocks noChangeShapeType="1"/>
            </p:cNvSpPr>
            <p:nvPr/>
          </p:nvSpPr>
          <p:spPr bwMode="auto">
            <a:xfrm>
              <a:off x="3247" y="3558"/>
              <a:ext cx="9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8" name="Line 284"/>
            <p:cNvSpPr>
              <a:spLocks noChangeShapeType="1"/>
            </p:cNvSpPr>
            <p:nvPr/>
          </p:nvSpPr>
          <p:spPr bwMode="auto">
            <a:xfrm>
              <a:off x="3289" y="3422"/>
              <a:ext cx="5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61" name="Picture 777" descr="access_point_stylized_smal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3882" y="3861899"/>
            <a:ext cx="370169" cy="306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9" name="Picture 780" descr="access_point_stylized_smal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0610" y="5524232"/>
            <a:ext cx="380935" cy="317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71" name="Group 470"/>
          <p:cNvGrpSpPr/>
          <p:nvPr/>
        </p:nvGrpSpPr>
        <p:grpSpPr>
          <a:xfrm>
            <a:off x="9783558" y="4989983"/>
            <a:ext cx="393760" cy="218578"/>
            <a:chOff x="7493876" y="2774731"/>
            <a:chExt cx="1481958" cy="894622"/>
          </a:xfrm>
        </p:grpSpPr>
        <p:sp>
          <p:nvSpPr>
            <p:cNvPr id="472" name="Freeform 471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3" name="Oval 472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74" name="Group 473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75" name="Freeform 474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6" name="Freeform 475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7" name="Freeform 476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8" name="Freeform 477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0" name="Group 519"/>
          <p:cNvGrpSpPr/>
          <p:nvPr/>
        </p:nvGrpSpPr>
        <p:grpSpPr>
          <a:xfrm>
            <a:off x="9849365" y="5339037"/>
            <a:ext cx="309740" cy="190838"/>
            <a:chOff x="3668110" y="2448910"/>
            <a:chExt cx="3794234" cy="2165130"/>
          </a:xfrm>
        </p:grpSpPr>
        <p:sp>
          <p:nvSpPr>
            <p:cNvPr id="521" name="Rectangle 520"/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2" name="Freeform 521"/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3" name="Group 522"/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24" name="Freeform 523"/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5" name="Freeform 524"/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6" name="Freeform 525"/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7" name="Freeform 526"/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79" name="Group 478"/>
          <p:cNvGrpSpPr/>
          <p:nvPr/>
        </p:nvGrpSpPr>
        <p:grpSpPr>
          <a:xfrm>
            <a:off x="8676619" y="4967420"/>
            <a:ext cx="393760" cy="218578"/>
            <a:chOff x="7493876" y="2774731"/>
            <a:chExt cx="1481958" cy="894622"/>
          </a:xfrm>
        </p:grpSpPr>
        <p:sp>
          <p:nvSpPr>
            <p:cNvPr id="480" name="Freeform 479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1" name="Oval 480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82" name="Group 481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83" name="Freeform 482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4" name="Freeform 483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5" name="Freeform 484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6" name="Freeform 485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9" name="Group 528"/>
          <p:cNvGrpSpPr/>
          <p:nvPr/>
        </p:nvGrpSpPr>
        <p:grpSpPr>
          <a:xfrm>
            <a:off x="8311520" y="5194433"/>
            <a:ext cx="309740" cy="190838"/>
            <a:chOff x="3668110" y="2448910"/>
            <a:chExt cx="3794234" cy="2165130"/>
          </a:xfrm>
        </p:grpSpPr>
        <p:sp>
          <p:nvSpPr>
            <p:cNvPr id="530" name="Rectangle 529"/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1" name="Freeform 530"/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32" name="Group 531"/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33" name="Freeform 532"/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4" name="Freeform 533"/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5" name="Freeform 534"/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6" name="Freeform 535"/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07" name="Group 406"/>
          <p:cNvGrpSpPr/>
          <p:nvPr/>
        </p:nvGrpSpPr>
        <p:grpSpPr>
          <a:xfrm>
            <a:off x="8439827" y="2812309"/>
            <a:ext cx="353678" cy="168275"/>
            <a:chOff x="7493876" y="2774731"/>
            <a:chExt cx="1481958" cy="894622"/>
          </a:xfrm>
        </p:grpSpPr>
        <p:sp>
          <p:nvSpPr>
            <p:cNvPr id="408" name="Freeform 407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9" name="Oval 408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10" name="Group 409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1" name="Freeform 410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2" name="Freeform 411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3" name="Freeform 412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4" name="Freeform 413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15" name="Group 414"/>
          <p:cNvGrpSpPr/>
          <p:nvPr/>
        </p:nvGrpSpPr>
        <p:grpSpPr>
          <a:xfrm>
            <a:off x="8050070" y="3965994"/>
            <a:ext cx="354986" cy="175668"/>
            <a:chOff x="7493876" y="2774731"/>
            <a:chExt cx="1481958" cy="894622"/>
          </a:xfrm>
        </p:grpSpPr>
        <p:sp>
          <p:nvSpPr>
            <p:cNvPr id="416" name="Freeform 41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7" name="Oval 41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18" name="Group 41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9" name="Freeform 41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0" name="Freeform 41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1" name="Freeform 42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2" name="Freeform 42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55" name="Group 454"/>
          <p:cNvGrpSpPr/>
          <p:nvPr/>
        </p:nvGrpSpPr>
        <p:grpSpPr>
          <a:xfrm>
            <a:off x="10884085" y="3601365"/>
            <a:ext cx="170989" cy="97052"/>
            <a:chOff x="7493876" y="2774731"/>
            <a:chExt cx="1481958" cy="894622"/>
          </a:xfrm>
        </p:grpSpPr>
        <p:sp>
          <p:nvSpPr>
            <p:cNvPr id="456" name="Freeform 45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7" name="Oval 45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58" name="Group 45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9" name="Freeform 45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0" name="Freeform 45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1" name="Freeform 46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2" name="Freeform 46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15" name="Group 614"/>
          <p:cNvGrpSpPr/>
          <p:nvPr/>
        </p:nvGrpSpPr>
        <p:grpSpPr>
          <a:xfrm>
            <a:off x="10410609" y="3496138"/>
            <a:ext cx="353678" cy="198344"/>
            <a:chOff x="7493876" y="2774731"/>
            <a:chExt cx="1481958" cy="894622"/>
          </a:xfrm>
        </p:grpSpPr>
        <p:sp>
          <p:nvSpPr>
            <p:cNvPr id="616" name="Freeform 61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7" name="Oval 61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18" name="Group 61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19" name="Freeform 61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0" name="Freeform 61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1" name="Freeform 62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2" name="Freeform 62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77" name="Group 576"/>
          <p:cNvGrpSpPr/>
          <p:nvPr/>
        </p:nvGrpSpPr>
        <p:grpSpPr>
          <a:xfrm>
            <a:off x="9948724" y="2202292"/>
            <a:ext cx="353678" cy="198344"/>
            <a:chOff x="7493876" y="2774731"/>
            <a:chExt cx="1481958" cy="894622"/>
          </a:xfrm>
        </p:grpSpPr>
        <p:sp>
          <p:nvSpPr>
            <p:cNvPr id="578" name="Freeform 577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9" name="Oval 578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80" name="Group 579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1" name="Freeform 580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2" name="Freeform 581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3" name="Freeform 582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4" name="Freeform 583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93" name="Group 592"/>
          <p:cNvGrpSpPr/>
          <p:nvPr/>
        </p:nvGrpSpPr>
        <p:grpSpPr>
          <a:xfrm>
            <a:off x="10527214" y="2613367"/>
            <a:ext cx="353678" cy="198344"/>
            <a:chOff x="7493876" y="2774731"/>
            <a:chExt cx="1481958" cy="894622"/>
          </a:xfrm>
        </p:grpSpPr>
        <p:sp>
          <p:nvSpPr>
            <p:cNvPr id="594" name="Freeform 593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5" name="Oval 594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96" name="Group 595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97" name="Freeform 596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8" name="Freeform 597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9" name="Freeform 598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0" name="Freeform 599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01" name="Group 600"/>
          <p:cNvGrpSpPr/>
          <p:nvPr/>
        </p:nvGrpSpPr>
        <p:grpSpPr>
          <a:xfrm>
            <a:off x="10643825" y="2107963"/>
            <a:ext cx="353678" cy="198344"/>
            <a:chOff x="7493876" y="2774731"/>
            <a:chExt cx="1481958" cy="894622"/>
          </a:xfrm>
        </p:grpSpPr>
        <p:sp>
          <p:nvSpPr>
            <p:cNvPr id="602" name="Freeform 601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3" name="Oval 602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04" name="Group 603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05" name="Freeform 604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6" name="Freeform 605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7" name="Freeform 606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8" name="Freeform 607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54" name="Group 553"/>
          <p:cNvGrpSpPr/>
          <p:nvPr/>
        </p:nvGrpSpPr>
        <p:grpSpPr>
          <a:xfrm>
            <a:off x="9098788" y="3956624"/>
            <a:ext cx="367224" cy="240304"/>
            <a:chOff x="7493876" y="2774731"/>
            <a:chExt cx="1481958" cy="894622"/>
          </a:xfrm>
        </p:grpSpPr>
        <p:sp>
          <p:nvSpPr>
            <p:cNvPr id="555" name="Freeform 554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6" name="Oval 555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57" name="Group 556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58" name="Freeform 557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9" name="Freeform 558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0" name="Freeform 559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1" name="Freeform 560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85" name="Group 584"/>
          <p:cNvGrpSpPr/>
          <p:nvPr/>
        </p:nvGrpSpPr>
        <p:grpSpPr>
          <a:xfrm>
            <a:off x="9980126" y="2661565"/>
            <a:ext cx="353678" cy="198344"/>
            <a:chOff x="7493876" y="2774731"/>
            <a:chExt cx="1481958" cy="894622"/>
          </a:xfrm>
        </p:grpSpPr>
        <p:sp>
          <p:nvSpPr>
            <p:cNvPr id="586" name="Freeform 58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7" name="Oval 58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88" name="Group 58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9" name="Freeform 58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0" name="Freeform 58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1" name="Freeform 59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2" name="Freeform 59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38" name="Group 537"/>
          <p:cNvGrpSpPr/>
          <p:nvPr/>
        </p:nvGrpSpPr>
        <p:grpSpPr>
          <a:xfrm>
            <a:off x="9497138" y="3394032"/>
            <a:ext cx="367224" cy="240304"/>
            <a:chOff x="7493876" y="2774731"/>
            <a:chExt cx="1481958" cy="894622"/>
          </a:xfrm>
        </p:grpSpPr>
        <p:sp>
          <p:nvSpPr>
            <p:cNvPr id="539" name="Freeform 538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0" name="Oval 539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1" name="Group 540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42" name="Freeform 541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3" name="Freeform 542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4" name="Freeform 543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5" name="Freeform 544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46" name="Group 545"/>
          <p:cNvGrpSpPr/>
          <p:nvPr/>
        </p:nvGrpSpPr>
        <p:grpSpPr>
          <a:xfrm>
            <a:off x="9601554" y="3999763"/>
            <a:ext cx="367224" cy="240304"/>
            <a:chOff x="7493876" y="2774731"/>
            <a:chExt cx="1481958" cy="894622"/>
          </a:xfrm>
        </p:grpSpPr>
        <p:sp>
          <p:nvSpPr>
            <p:cNvPr id="547" name="Freeform 546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8" name="Oval 547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9" name="Group 548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50" name="Freeform 549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1" name="Freeform 550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2" name="Freeform 551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3" name="Freeform 552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23" name="Group 622"/>
          <p:cNvGrpSpPr/>
          <p:nvPr/>
        </p:nvGrpSpPr>
        <p:grpSpPr>
          <a:xfrm>
            <a:off x="10375259" y="3992325"/>
            <a:ext cx="353678" cy="198344"/>
            <a:chOff x="7493876" y="2774731"/>
            <a:chExt cx="1481958" cy="894622"/>
          </a:xfrm>
        </p:grpSpPr>
        <p:sp>
          <p:nvSpPr>
            <p:cNvPr id="624" name="Freeform 623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5" name="Oval 624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26" name="Group 625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27" name="Freeform 626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8" name="Freeform 627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9" name="Freeform 628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0" name="Freeform 629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63" name="Group 462"/>
          <p:cNvGrpSpPr/>
          <p:nvPr/>
        </p:nvGrpSpPr>
        <p:grpSpPr>
          <a:xfrm>
            <a:off x="9247893" y="4775686"/>
            <a:ext cx="393760" cy="218578"/>
            <a:chOff x="7493876" y="2774731"/>
            <a:chExt cx="1481958" cy="894622"/>
          </a:xfrm>
        </p:grpSpPr>
        <p:sp>
          <p:nvSpPr>
            <p:cNvPr id="464" name="Freeform 463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5" name="Oval 464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66" name="Group 465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67" name="Freeform 466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8" name="Freeform 467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9" name="Freeform 468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0" name="Freeform 469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47" name="Group 446"/>
          <p:cNvGrpSpPr/>
          <p:nvPr/>
        </p:nvGrpSpPr>
        <p:grpSpPr>
          <a:xfrm>
            <a:off x="10925982" y="4369125"/>
            <a:ext cx="228295" cy="120400"/>
            <a:chOff x="7493876" y="2774731"/>
            <a:chExt cx="1481958" cy="894622"/>
          </a:xfrm>
        </p:grpSpPr>
        <p:sp>
          <p:nvSpPr>
            <p:cNvPr id="448" name="Freeform 447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9" name="Oval 448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50" name="Group 449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1" name="Freeform 450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2" name="Freeform 451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3" name="Freeform 452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4" name="Freeform 453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785" name="Group 784"/>
          <p:cNvGrpSpPr/>
          <p:nvPr/>
        </p:nvGrpSpPr>
        <p:grpSpPr>
          <a:xfrm>
            <a:off x="7439074" y="2356613"/>
            <a:ext cx="534987" cy="407988"/>
            <a:chOff x="7432700" y="2327293"/>
            <a:chExt cx="534987" cy="407988"/>
          </a:xfrm>
        </p:grpSpPr>
        <p:pic>
          <p:nvPicPr>
            <p:cNvPr id="73" name="Picture 1017" descr="antenna_stylized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32700" y="2327293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4" name="Picture 1018" descr="laptop_keyboard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458407" y="2575770"/>
              <a:ext cx="437221" cy="159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5" name="Freeform 1019"/>
            <p:cNvSpPr/>
            <p:nvPr/>
          </p:nvSpPr>
          <p:spPr bwMode="auto">
            <a:xfrm>
              <a:off x="7603304" y="2420984"/>
              <a:ext cx="351919" cy="208167"/>
            </a:xfrm>
            <a:custGeom>
              <a:avLst/>
              <a:gdLst>
                <a:gd name="T0" fmla="*/ 775798119 w 2982"/>
                <a:gd name="T1" fmla="*/ 0 h 2442"/>
                <a:gd name="T2" fmla="*/ 0 w 2982"/>
                <a:gd name="T3" fmla="*/ 211226083 h 2442"/>
                <a:gd name="T4" fmla="*/ 2147483646 w 2982"/>
                <a:gd name="T5" fmla="*/ 263880059 h 2442"/>
                <a:gd name="T6" fmla="*/ 2147483646 w 2982"/>
                <a:gd name="T7" fmla="*/ 52653891 h 2442"/>
                <a:gd name="T8" fmla="*/ 775798119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76" name="Picture 1020" descr="screen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637" y="2426338"/>
              <a:ext cx="319785" cy="189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7" name="Freeform 1021"/>
            <p:cNvSpPr/>
            <p:nvPr/>
          </p:nvSpPr>
          <p:spPr bwMode="auto">
            <a:xfrm>
              <a:off x="7667378" y="2414843"/>
              <a:ext cx="298167" cy="38736"/>
            </a:xfrm>
            <a:custGeom>
              <a:avLst/>
              <a:gdLst>
                <a:gd name="T0" fmla="*/ 193616298 w 2528"/>
                <a:gd name="T1" fmla="*/ 0 h 455"/>
                <a:gd name="T2" fmla="*/ 2147483646 w 2528"/>
                <a:gd name="T3" fmla="*/ 52445139 h 455"/>
                <a:gd name="T4" fmla="*/ 2147483646 w 2528"/>
                <a:gd name="T5" fmla="*/ 52445139 h 455"/>
                <a:gd name="T6" fmla="*/ 0 w 2528"/>
                <a:gd name="T7" fmla="*/ 52445139 h 455"/>
                <a:gd name="T8" fmla="*/ 193616298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Freeform 1022"/>
            <p:cNvSpPr/>
            <p:nvPr/>
          </p:nvSpPr>
          <p:spPr bwMode="auto">
            <a:xfrm>
              <a:off x="7600188" y="2414528"/>
              <a:ext cx="82770" cy="161243"/>
            </a:xfrm>
            <a:custGeom>
              <a:avLst/>
              <a:gdLst>
                <a:gd name="T0" fmla="*/ 773664160 w 702"/>
                <a:gd name="T1" fmla="*/ 0 h 1893"/>
                <a:gd name="T2" fmla="*/ 0 w 702"/>
                <a:gd name="T3" fmla="*/ 210739916 h 1893"/>
                <a:gd name="T4" fmla="*/ 193416040 w 702"/>
                <a:gd name="T5" fmla="*/ 210739916 h 1893"/>
                <a:gd name="T6" fmla="*/ 967080200 w 702"/>
                <a:gd name="T7" fmla="*/ 52529017 h 1893"/>
                <a:gd name="T8" fmla="*/ 773664160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Freeform 1023"/>
            <p:cNvSpPr/>
            <p:nvPr/>
          </p:nvSpPr>
          <p:spPr bwMode="auto">
            <a:xfrm>
              <a:off x="7874205" y="2443344"/>
              <a:ext cx="89197" cy="186122"/>
            </a:xfrm>
            <a:custGeom>
              <a:avLst/>
              <a:gdLst>
                <a:gd name="T0" fmla="*/ 969024527 w 756"/>
                <a:gd name="T1" fmla="*/ 0 h 2184"/>
                <a:gd name="T2" fmla="*/ 193802074 w 756"/>
                <a:gd name="T3" fmla="*/ 263660221 h 2184"/>
                <a:gd name="T4" fmla="*/ 0 w 756"/>
                <a:gd name="T5" fmla="*/ 263660221 h 2184"/>
                <a:gd name="T6" fmla="*/ 775222454 w 756"/>
                <a:gd name="T7" fmla="*/ 52610059 h 2184"/>
                <a:gd name="T8" fmla="*/ 969024527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Freeform 1024"/>
            <p:cNvSpPr/>
            <p:nvPr/>
          </p:nvSpPr>
          <p:spPr bwMode="auto">
            <a:xfrm>
              <a:off x="7599214" y="2567582"/>
              <a:ext cx="327185" cy="62828"/>
            </a:xfrm>
            <a:custGeom>
              <a:avLst/>
              <a:gdLst>
                <a:gd name="T0" fmla="*/ 193829444 w 2773"/>
                <a:gd name="T1" fmla="*/ 0 h 738"/>
                <a:gd name="T2" fmla="*/ 0 w 2773"/>
                <a:gd name="T3" fmla="*/ 52443587 h 738"/>
                <a:gd name="T4" fmla="*/ 2147483646 w 2773"/>
                <a:gd name="T5" fmla="*/ 104894411 h 738"/>
                <a:gd name="T6" fmla="*/ 2147483646 w 2773"/>
                <a:gd name="T7" fmla="*/ 52443587 h 738"/>
                <a:gd name="T8" fmla="*/ 193829444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 1025"/>
            <p:cNvSpPr/>
            <p:nvPr/>
          </p:nvSpPr>
          <p:spPr bwMode="auto">
            <a:xfrm>
              <a:off x="7884138" y="2444918"/>
              <a:ext cx="83549" cy="186909"/>
            </a:xfrm>
            <a:custGeom>
              <a:avLst/>
              <a:gdLst>
                <a:gd name="T0" fmla="*/ 2147483646 w 637"/>
                <a:gd name="T1" fmla="*/ 0 h 1659"/>
                <a:gd name="T2" fmla="*/ 2147483646 w 637"/>
                <a:gd name="T3" fmla="*/ 0 h 1659"/>
                <a:gd name="T4" fmla="*/ 295581541 w 637"/>
                <a:gd name="T5" fmla="*/ 2147483646 h 1659"/>
                <a:gd name="T6" fmla="*/ 0 w 637"/>
                <a:gd name="T7" fmla="*/ 2147483646 h 1659"/>
                <a:gd name="T8" fmla="*/ 214748364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Freeform 1026"/>
            <p:cNvSpPr/>
            <p:nvPr/>
          </p:nvSpPr>
          <p:spPr bwMode="auto">
            <a:xfrm>
              <a:off x="7599603" y="2575928"/>
              <a:ext cx="290961" cy="62041"/>
            </a:xfrm>
            <a:custGeom>
              <a:avLst/>
              <a:gdLst>
                <a:gd name="T0" fmla="*/ 0 w 2216"/>
                <a:gd name="T1" fmla="*/ 0 h 550"/>
                <a:gd name="T2" fmla="*/ 296523134 w 2216"/>
                <a:gd name="T3" fmla="*/ 324379338 h 550"/>
                <a:gd name="T4" fmla="*/ 2147483646 w 2216"/>
                <a:gd name="T5" fmla="*/ 2147483646 h 550"/>
                <a:gd name="T6" fmla="*/ 2147483646 w 2216"/>
                <a:gd name="T7" fmla="*/ 2147483646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83" name="Group 1027"/>
            <p:cNvGrpSpPr/>
            <p:nvPr/>
          </p:nvGrpSpPr>
          <p:grpSpPr bwMode="auto">
            <a:xfrm>
              <a:off x="7594735" y="2642220"/>
              <a:ext cx="98740" cy="36846"/>
              <a:chOff x="1740" y="2642"/>
              <a:chExt cx="752" cy="327"/>
            </a:xfrm>
          </p:grpSpPr>
          <p:sp>
            <p:nvSpPr>
              <p:cNvPr id="169" name="Freeform 1028"/>
              <p:cNvSpPr/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0" name="Freeform 1029"/>
              <p:cNvSpPr/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1" name="Freeform 1030"/>
              <p:cNvSpPr/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2" name="Freeform 1031"/>
              <p:cNvSpPr/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3" name="Freeform 1032"/>
              <p:cNvSpPr/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4" name="Freeform 1033"/>
              <p:cNvSpPr/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4" name="Freeform 1034"/>
            <p:cNvSpPr/>
            <p:nvPr/>
          </p:nvSpPr>
          <p:spPr bwMode="auto">
            <a:xfrm>
              <a:off x="7763780" y="2647731"/>
              <a:ext cx="119578" cy="80936"/>
            </a:xfrm>
            <a:custGeom>
              <a:avLst/>
              <a:gdLst>
                <a:gd name="T0" fmla="*/ 213221464 w 990"/>
                <a:gd name="T1" fmla="*/ 1090686587 h 792"/>
                <a:gd name="T2" fmla="*/ 1915477586 w 990"/>
                <a:gd name="T3" fmla="*/ 0 h 792"/>
                <a:gd name="T4" fmla="*/ 1915477586 w 990"/>
                <a:gd name="T5" fmla="*/ 108859840 h 792"/>
                <a:gd name="T6" fmla="*/ 0 w 990"/>
                <a:gd name="T7" fmla="*/ 1090686587 h 792"/>
                <a:gd name="T8" fmla="*/ 213221464 w 990"/>
                <a:gd name="T9" fmla="*/ 1090686587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5" name="Freeform 1035"/>
            <p:cNvSpPr/>
            <p:nvPr/>
          </p:nvSpPr>
          <p:spPr bwMode="auto">
            <a:xfrm>
              <a:off x="7458602" y="2654187"/>
              <a:ext cx="305957" cy="73850"/>
            </a:xfrm>
            <a:custGeom>
              <a:avLst/>
              <a:gdLst>
                <a:gd name="T0" fmla="*/ 213486572 w 2532"/>
                <a:gd name="T1" fmla="*/ 0 h 723"/>
                <a:gd name="T2" fmla="*/ 213486572 w 2532"/>
                <a:gd name="T3" fmla="*/ 0 h 723"/>
                <a:gd name="T4" fmla="*/ 2147483646 w 2532"/>
                <a:gd name="T5" fmla="*/ 979380008 h 723"/>
                <a:gd name="T6" fmla="*/ 2147483646 w 2532"/>
                <a:gd name="T7" fmla="*/ 1088085165 h 723"/>
                <a:gd name="T8" fmla="*/ 0 w 2532"/>
                <a:gd name="T9" fmla="*/ 108705259 h 723"/>
                <a:gd name="T10" fmla="*/ 21348657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Freeform 1036"/>
            <p:cNvSpPr/>
            <p:nvPr/>
          </p:nvSpPr>
          <p:spPr bwMode="auto">
            <a:xfrm>
              <a:off x="7458797" y="2640645"/>
              <a:ext cx="3311" cy="14959"/>
            </a:xfrm>
            <a:custGeom>
              <a:avLst/>
              <a:gdLst>
                <a:gd name="T0" fmla="*/ 262278191 w 26"/>
                <a:gd name="T1" fmla="*/ 107489981 h 147"/>
                <a:gd name="T2" fmla="*/ 262278191 w 26"/>
                <a:gd name="T3" fmla="*/ 214969480 h 147"/>
                <a:gd name="T4" fmla="*/ 0 w 26"/>
                <a:gd name="T5" fmla="*/ 214969480 h 147"/>
                <a:gd name="T6" fmla="*/ 262278191 w 26"/>
                <a:gd name="T7" fmla="*/ 0 h 147"/>
                <a:gd name="T8" fmla="*/ 262278191 w 26"/>
                <a:gd name="T9" fmla="*/ 10748998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 1037"/>
            <p:cNvSpPr/>
            <p:nvPr/>
          </p:nvSpPr>
          <p:spPr bwMode="auto">
            <a:xfrm>
              <a:off x="7458992" y="2579707"/>
              <a:ext cx="142170" cy="61883"/>
            </a:xfrm>
            <a:custGeom>
              <a:avLst/>
              <a:gdLst>
                <a:gd name="T0" fmla="*/ 2136125890 w 1176"/>
                <a:gd name="T1" fmla="*/ 0 h 606"/>
                <a:gd name="T2" fmla="*/ 0 w 1176"/>
                <a:gd name="T3" fmla="*/ 870000945 h 606"/>
                <a:gd name="T4" fmla="*/ 213789467 w 1176"/>
                <a:gd name="T5" fmla="*/ 870000945 h 606"/>
                <a:gd name="T6" fmla="*/ 2136125890 w 1176"/>
                <a:gd name="T7" fmla="*/ 108617123 h 606"/>
                <a:gd name="T8" fmla="*/ 2136125890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Freeform 1038"/>
            <p:cNvSpPr/>
            <p:nvPr/>
          </p:nvSpPr>
          <p:spPr bwMode="auto">
            <a:xfrm>
              <a:off x="7468535" y="2643795"/>
              <a:ext cx="290182" cy="71016"/>
            </a:xfrm>
            <a:custGeom>
              <a:avLst/>
              <a:gdLst>
                <a:gd name="T0" fmla="*/ 173112702 w 2532"/>
                <a:gd name="T1" fmla="*/ 0 h 723"/>
                <a:gd name="T2" fmla="*/ 173112702 w 2532"/>
                <a:gd name="T3" fmla="*/ 0 h 723"/>
                <a:gd name="T4" fmla="*/ 2069773885 w 2532"/>
                <a:gd name="T5" fmla="*/ 558173482 h 723"/>
                <a:gd name="T6" fmla="*/ 2069773885 w 2532"/>
                <a:gd name="T7" fmla="*/ 558173482 h 723"/>
                <a:gd name="T8" fmla="*/ 0 w 2532"/>
                <a:gd name="T9" fmla="*/ 92871346 h 723"/>
                <a:gd name="T10" fmla="*/ 17311270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Freeform 1039"/>
            <p:cNvSpPr/>
            <p:nvPr/>
          </p:nvSpPr>
          <p:spPr bwMode="auto">
            <a:xfrm flipV="1">
              <a:off x="7758327" y="2638756"/>
              <a:ext cx="118410" cy="73535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962694895 h 723"/>
                <a:gd name="T6" fmla="*/ 0 w 2532"/>
                <a:gd name="T7" fmla="*/ 962694895 h 723"/>
                <a:gd name="T8" fmla="*/ 0 w 2532"/>
                <a:gd name="T9" fmla="*/ 107314314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40" name="Group 739"/>
          <p:cNvGrpSpPr/>
          <p:nvPr/>
        </p:nvGrpSpPr>
        <p:grpSpPr>
          <a:xfrm>
            <a:off x="8637781" y="2319727"/>
            <a:ext cx="530702" cy="478009"/>
            <a:chOff x="8631407" y="2290407"/>
            <a:chExt cx="530702" cy="478009"/>
          </a:xfrm>
        </p:grpSpPr>
        <p:pic>
          <p:nvPicPr>
            <p:cNvPr id="110" name="Picture 568" descr="light2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8825293" y="2362969"/>
              <a:ext cx="92772" cy="4054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1" name="Picture 1017" descr="antenna_stylized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31407" y="2290407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86" name="Group 785"/>
          <p:cNvGrpSpPr/>
          <p:nvPr/>
        </p:nvGrpSpPr>
        <p:grpSpPr>
          <a:xfrm>
            <a:off x="8499539" y="2059124"/>
            <a:ext cx="849312" cy="226109"/>
            <a:chOff x="8493165" y="2029804"/>
            <a:chExt cx="849312" cy="226109"/>
          </a:xfrm>
        </p:grpSpPr>
        <p:pic>
          <p:nvPicPr>
            <p:cNvPr id="48" name="Picture 603" descr="car_icon_small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93165" y="2087638"/>
              <a:ext cx="849312" cy="168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2" name="Picture 1017" descr="antenna_stylized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04645" y="2029804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93" name="Group 792"/>
          <p:cNvGrpSpPr/>
          <p:nvPr/>
        </p:nvGrpSpPr>
        <p:grpSpPr>
          <a:xfrm>
            <a:off x="7493518" y="3325424"/>
            <a:ext cx="857739" cy="583764"/>
            <a:chOff x="7487144" y="3296104"/>
            <a:chExt cx="857739" cy="583764"/>
          </a:xfrm>
        </p:grpSpPr>
        <p:grpSp>
          <p:nvGrpSpPr>
            <p:cNvPr id="792" name="Group 791"/>
            <p:cNvGrpSpPr/>
            <p:nvPr/>
          </p:nvGrpSpPr>
          <p:grpSpPr>
            <a:xfrm>
              <a:off x="7487144" y="3389820"/>
              <a:ext cx="350807" cy="305517"/>
              <a:chOff x="7487144" y="3389820"/>
              <a:chExt cx="350807" cy="305517"/>
            </a:xfrm>
          </p:grpSpPr>
          <p:pic>
            <p:nvPicPr>
              <p:cNvPr id="91" name="Picture 1115" descr="antenna_stylized"/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87144" y="3389820"/>
                <a:ext cx="347997" cy="1675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92" name="Picture 1116" descr="laptop_keyboard"/>
              <p:cNvPicPr>
                <a:picLocks noChangeAspect="1" noChangeArrowheads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09064" flipH="1">
                <a:off x="7504001" y="3575889"/>
                <a:ext cx="286699" cy="1194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3" name="Freeform 1117"/>
              <p:cNvSpPr/>
              <p:nvPr/>
            </p:nvSpPr>
            <p:spPr bwMode="auto">
              <a:xfrm>
                <a:off x="7599014" y="3459979"/>
                <a:ext cx="230764" cy="155883"/>
              </a:xfrm>
              <a:custGeom>
                <a:avLst/>
                <a:gdLst>
                  <a:gd name="T0" fmla="*/ 143665061 w 2982"/>
                  <a:gd name="T1" fmla="*/ 0 h 2442"/>
                  <a:gd name="T2" fmla="*/ 0 w 2982"/>
                  <a:gd name="T3" fmla="*/ 66329557 h 2442"/>
                  <a:gd name="T4" fmla="*/ 573719931 w 2982"/>
                  <a:gd name="T5" fmla="*/ 82975142 h 2442"/>
                  <a:gd name="T6" fmla="*/ 717384993 w 2982"/>
                  <a:gd name="T7" fmla="*/ 16645585 h 2442"/>
                  <a:gd name="T8" fmla="*/ 143665061 w 2982"/>
                  <a:gd name="T9" fmla="*/ 0 h 24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82"/>
                  <a:gd name="T16" fmla="*/ 0 h 2442"/>
                  <a:gd name="T17" fmla="*/ 2982 w 2982"/>
                  <a:gd name="T18" fmla="*/ 2442 h 24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82" h="2442">
                    <a:moveTo>
                      <a:pt x="540" y="0"/>
                    </a:moveTo>
                    <a:lnTo>
                      <a:pt x="0" y="1734"/>
                    </a:lnTo>
                    <a:lnTo>
                      <a:pt x="2394" y="2442"/>
                    </a:lnTo>
                    <a:lnTo>
                      <a:pt x="2982" y="318"/>
                    </a:lnTo>
                    <a:lnTo>
                      <a:pt x="540" y="0"/>
                    </a:ln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94" name="Picture 1118" descr="screen"/>
              <p:cNvPicPr>
                <a:picLocks noChangeAspect="1" noChangeArrowheads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610380" y="3463988"/>
                <a:ext cx="209692" cy="1418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5" name="Freeform 1119"/>
              <p:cNvSpPr/>
              <p:nvPr/>
            </p:nvSpPr>
            <p:spPr bwMode="auto">
              <a:xfrm>
                <a:off x="7641029" y="3455381"/>
                <a:ext cx="195517" cy="29007"/>
              </a:xfrm>
              <a:custGeom>
                <a:avLst/>
                <a:gdLst>
                  <a:gd name="T0" fmla="*/ 35620212 w 2528"/>
                  <a:gd name="T1" fmla="*/ 0 h 455"/>
                  <a:gd name="T2" fmla="*/ 608343257 w 2528"/>
                  <a:gd name="T3" fmla="*/ 16582250 h 455"/>
                  <a:gd name="T4" fmla="*/ 572256449 w 2528"/>
                  <a:gd name="T5" fmla="*/ 16582250 h 455"/>
                  <a:gd name="T6" fmla="*/ 0 w 2528"/>
                  <a:gd name="T7" fmla="*/ 16582250 h 455"/>
                  <a:gd name="T8" fmla="*/ 35620212 w 2528"/>
                  <a:gd name="T9" fmla="*/ 0 h 45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28"/>
                  <a:gd name="T16" fmla="*/ 0 h 455"/>
                  <a:gd name="T17" fmla="*/ 2528 w 2528"/>
                  <a:gd name="T18" fmla="*/ 455 h 45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28" h="455">
                    <a:moveTo>
                      <a:pt x="14" y="0"/>
                    </a:moveTo>
                    <a:lnTo>
                      <a:pt x="2528" y="341"/>
                    </a:lnTo>
                    <a:lnTo>
                      <a:pt x="2480" y="455"/>
                    </a:lnTo>
                    <a:lnTo>
                      <a:pt x="0" y="86"/>
                    </a:lnTo>
                    <a:lnTo>
                      <a:pt x="14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EAEAEA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 1120"/>
              <p:cNvSpPr/>
              <p:nvPr/>
            </p:nvSpPr>
            <p:spPr bwMode="auto">
              <a:xfrm>
                <a:off x="7596971" y="3455145"/>
                <a:ext cx="54275" cy="120745"/>
              </a:xfrm>
              <a:custGeom>
                <a:avLst/>
                <a:gdLst>
                  <a:gd name="T0" fmla="*/ 142804406 w 702"/>
                  <a:gd name="T1" fmla="*/ 0 h 1893"/>
                  <a:gd name="T2" fmla="*/ 0 w 702"/>
                  <a:gd name="T3" fmla="*/ 66174575 h 1893"/>
                  <a:gd name="T4" fmla="*/ 35584530 w 702"/>
                  <a:gd name="T5" fmla="*/ 66174575 h 1893"/>
                  <a:gd name="T6" fmla="*/ 178855222 w 702"/>
                  <a:gd name="T7" fmla="*/ 16607700 h 1893"/>
                  <a:gd name="T8" fmla="*/ 142804406 w 702"/>
                  <a:gd name="T9" fmla="*/ 0 h 189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02"/>
                  <a:gd name="T16" fmla="*/ 0 h 1893"/>
                  <a:gd name="T17" fmla="*/ 702 w 702"/>
                  <a:gd name="T18" fmla="*/ 1893 h 189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02" h="1893">
                    <a:moveTo>
                      <a:pt x="579" y="0"/>
                    </a:moveTo>
                    <a:lnTo>
                      <a:pt x="0" y="1869"/>
                    </a:lnTo>
                    <a:lnTo>
                      <a:pt x="114" y="1893"/>
                    </a:lnTo>
                    <a:lnTo>
                      <a:pt x="702" y="51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 1121"/>
              <p:cNvSpPr/>
              <p:nvPr/>
            </p:nvSpPr>
            <p:spPr bwMode="auto">
              <a:xfrm>
                <a:off x="7776652" y="3476723"/>
                <a:ext cx="58489" cy="139375"/>
              </a:xfrm>
              <a:custGeom>
                <a:avLst/>
                <a:gdLst>
                  <a:gd name="T0" fmla="*/ 179213623 w 756"/>
                  <a:gd name="T1" fmla="*/ 0 h 2184"/>
                  <a:gd name="T2" fmla="*/ 35656008 w 756"/>
                  <a:gd name="T3" fmla="*/ 82904513 h 2184"/>
                  <a:gd name="T4" fmla="*/ 0 w 756"/>
                  <a:gd name="T5" fmla="*/ 82904513 h 2184"/>
                  <a:gd name="T6" fmla="*/ 143090785 w 756"/>
                  <a:gd name="T7" fmla="*/ 16632211 h 2184"/>
                  <a:gd name="T8" fmla="*/ 179213623 w 756"/>
                  <a:gd name="T9" fmla="*/ 0 h 218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6"/>
                  <a:gd name="T16" fmla="*/ 0 h 2184"/>
                  <a:gd name="T17" fmla="*/ 756 w 756"/>
                  <a:gd name="T18" fmla="*/ 2184 h 218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6" h="2184">
                    <a:moveTo>
                      <a:pt x="756" y="0"/>
                    </a:moveTo>
                    <a:lnTo>
                      <a:pt x="138" y="2184"/>
                    </a:lnTo>
                    <a:lnTo>
                      <a:pt x="0" y="2148"/>
                    </a:lnTo>
                    <a:lnTo>
                      <a:pt x="606" y="78"/>
                    </a:lnTo>
                    <a:lnTo>
                      <a:pt x="756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" name="Freeform 1122"/>
              <p:cNvSpPr/>
              <p:nvPr/>
            </p:nvSpPr>
            <p:spPr bwMode="auto">
              <a:xfrm>
                <a:off x="7596332" y="3569758"/>
                <a:ext cx="214545" cy="47048"/>
              </a:xfrm>
              <a:custGeom>
                <a:avLst/>
                <a:gdLst>
                  <a:gd name="T0" fmla="*/ 35658648 w 2773"/>
                  <a:gd name="T1" fmla="*/ 0 h 738"/>
                  <a:gd name="T2" fmla="*/ 0 w 2773"/>
                  <a:gd name="T3" fmla="*/ 16581742 h 738"/>
                  <a:gd name="T4" fmla="*/ 573357470 w 2773"/>
                  <a:gd name="T5" fmla="*/ 33163485 h 738"/>
                  <a:gd name="T6" fmla="*/ 573357470 w 2773"/>
                  <a:gd name="T7" fmla="*/ 16581742 h 738"/>
                  <a:gd name="T8" fmla="*/ 35658648 w 2773"/>
                  <a:gd name="T9" fmla="*/ 0 h 73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73"/>
                  <a:gd name="T16" fmla="*/ 0 h 738"/>
                  <a:gd name="T17" fmla="*/ 2773 w 2773"/>
                  <a:gd name="T18" fmla="*/ 738 h 73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73" h="738">
                    <a:moveTo>
                      <a:pt x="33" y="0"/>
                    </a:moveTo>
                    <a:lnTo>
                      <a:pt x="0" y="99"/>
                    </a:lnTo>
                    <a:lnTo>
                      <a:pt x="2436" y="738"/>
                    </a:lnTo>
                    <a:cubicBezTo>
                      <a:pt x="2499" y="501"/>
                      <a:pt x="2773" y="727"/>
                      <a:pt x="2373" y="603"/>
                    </a:cubicBezTo>
                    <a:lnTo>
                      <a:pt x="3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CC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" name="Freeform 1123"/>
              <p:cNvSpPr/>
              <p:nvPr/>
            </p:nvSpPr>
            <p:spPr bwMode="auto">
              <a:xfrm>
                <a:off x="7783165" y="3477902"/>
                <a:ext cx="54786" cy="139965"/>
              </a:xfrm>
              <a:custGeom>
                <a:avLst/>
                <a:gdLst>
                  <a:gd name="T0" fmla="*/ 656550006 w 637"/>
                  <a:gd name="T1" fmla="*/ 0 h 1659"/>
                  <a:gd name="T2" fmla="*/ 656550006 w 637"/>
                  <a:gd name="T3" fmla="*/ 0 h 1659"/>
                  <a:gd name="T4" fmla="*/ 54716163 w 637"/>
                  <a:gd name="T5" fmla="*/ 2147483646 h 1659"/>
                  <a:gd name="T6" fmla="*/ 0 w 637"/>
                  <a:gd name="T7" fmla="*/ 2147483646 h 1659"/>
                  <a:gd name="T8" fmla="*/ 656550006 w 637"/>
                  <a:gd name="T9" fmla="*/ 0 h 165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37"/>
                  <a:gd name="T16" fmla="*/ 0 h 1659"/>
                  <a:gd name="T17" fmla="*/ 637 w 637"/>
                  <a:gd name="T18" fmla="*/ 1659 h 165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37" h="1659">
                    <a:moveTo>
                      <a:pt x="615" y="0"/>
                    </a:moveTo>
                    <a:lnTo>
                      <a:pt x="637" y="0"/>
                    </a:lnTo>
                    <a:lnTo>
                      <a:pt x="68" y="1659"/>
                    </a:lnTo>
                    <a:lnTo>
                      <a:pt x="0" y="1647"/>
                    </a:lnTo>
                    <a:lnTo>
                      <a:pt x="615" y="0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" name="Freeform 1124"/>
              <p:cNvSpPr/>
              <p:nvPr/>
            </p:nvSpPr>
            <p:spPr bwMode="auto">
              <a:xfrm>
                <a:off x="7596588" y="3576007"/>
                <a:ext cx="190792" cy="46458"/>
              </a:xfrm>
              <a:custGeom>
                <a:avLst/>
                <a:gdLst>
                  <a:gd name="T0" fmla="*/ 0 w 2216"/>
                  <a:gd name="T1" fmla="*/ 0 h 550"/>
                  <a:gd name="T2" fmla="*/ 54884212 w 2216"/>
                  <a:gd name="T3" fmla="*/ 101852492 h 550"/>
                  <a:gd name="T4" fmla="*/ 2147483646 w 2216"/>
                  <a:gd name="T5" fmla="*/ 1017940055 h 550"/>
                  <a:gd name="T6" fmla="*/ 2147483646 w 2216"/>
                  <a:gd name="T7" fmla="*/ 865464562 h 550"/>
                  <a:gd name="T8" fmla="*/ 0 w 2216"/>
                  <a:gd name="T9" fmla="*/ 0 h 5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216"/>
                  <a:gd name="T16" fmla="*/ 0 h 550"/>
                  <a:gd name="T17" fmla="*/ 2216 w 2216"/>
                  <a:gd name="T18" fmla="*/ 550 h 5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216" h="550">
                    <a:moveTo>
                      <a:pt x="0" y="0"/>
                    </a:moveTo>
                    <a:lnTo>
                      <a:pt x="9" y="57"/>
                    </a:lnTo>
                    <a:lnTo>
                      <a:pt x="2164" y="550"/>
                    </a:lnTo>
                    <a:lnTo>
                      <a:pt x="2216" y="496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1" name="Group 1125"/>
              <p:cNvGrpSpPr/>
              <p:nvPr/>
            </p:nvGrpSpPr>
            <p:grpSpPr bwMode="auto">
              <a:xfrm>
                <a:off x="7593395" y="3625649"/>
                <a:ext cx="64747" cy="27592"/>
                <a:chOff x="1740" y="2642"/>
                <a:chExt cx="752" cy="327"/>
              </a:xfrm>
            </p:grpSpPr>
            <p:sp>
              <p:nvSpPr>
                <p:cNvPr id="140" name="Freeform 1126"/>
                <p:cNvSpPr/>
                <p:nvPr/>
              </p:nvSpPr>
              <p:spPr bwMode="auto">
                <a:xfrm>
                  <a:off x="1740" y="2642"/>
                  <a:ext cx="752" cy="327"/>
                </a:xfrm>
                <a:custGeom>
                  <a:avLst/>
                  <a:gdLst>
                    <a:gd name="T0" fmla="*/ 293 w 752"/>
                    <a:gd name="T1" fmla="*/ 0 h 327"/>
                    <a:gd name="T2" fmla="*/ 752 w 752"/>
                    <a:gd name="T3" fmla="*/ 124 h 327"/>
                    <a:gd name="T4" fmla="*/ 470 w 752"/>
                    <a:gd name="T5" fmla="*/ 327 h 327"/>
                    <a:gd name="T6" fmla="*/ 0 w 752"/>
                    <a:gd name="T7" fmla="*/ 183 h 327"/>
                    <a:gd name="T8" fmla="*/ 293 w 752"/>
                    <a:gd name="T9" fmla="*/ 0 h 327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52"/>
                    <a:gd name="T16" fmla="*/ 0 h 327"/>
                    <a:gd name="T17" fmla="*/ 752 w 752"/>
                    <a:gd name="T18" fmla="*/ 327 h 327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52" h="327">
                      <a:moveTo>
                        <a:pt x="293" y="0"/>
                      </a:moveTo>
                      <a:lnTo>
                        <a:pt x="752" y="124"/>
                      </a:lnTo>
                      <a:lnTo>
                        <a:pt x="470" y="327"/>
                      </a:lnTo>
                      <a:lnTo>
                        <a:pt x="0" y="183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1" name="Freeform 1127"/>
                <p:cNvSpPr/>
                <p:nvPr/>
              </p:nvSpPr>
              <p:spPr bwMode="auto">
                <a:xfrm>
                  <a:off x="1754" y="2649"/>
                  <a:ext cx="726" cy="311"/>
                </a:xfrm>
                <a:custGeom>
                  <a:avLst/>
                  <a:gdLst>
                    <a:gd name="T0" fmla="*/ 282 w 726"/>
                    <a:gd name="T1" fmla="*/ 0 h 311"/>
                    <a:gd name="T2" fmla="*/ 726 w 726"/>
                    <a:gd name="T3" fmla="*/ 119 h 311"/>
                    <a:gd name="T4" fmla="*/ 457 w 726"/>
                    <a:gd name="T5" fmla="*/ 311 h 311"/>
                    <a:gd name="T6" fmla="*/ 0 w 726"/>
                    <a:gd name="T7" fmla="*/ 173 h 311"/>
                    <a:gd name="T8" fmla="*/ 282 w 726"/>
                    <a:gd name="T9" fmla="*/ 0 h 311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26"/>
                    <a:gd name="T16" fmla="*/ 0 h 311"/>
                    <a:gd name="T17" fmla="*/ 726 w 726"/>
                    <a:gd name="T18" fmla="*/ 311 h 311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26" h="311">
                      <a:moveTo>
                        <a:pt x="282" y="0"/>
                      </a:moveTo>
                      <a:lnTo>
                        <a:pt x="726" y="119"/>
                      </a:lnTo>
                      <a:lnTo>
                        <a:pt x="457" y="311"/>
                      </a:lnTo>
                      <a:lnTo>
                        <a:pt x="0" y="173"/>
                      </a:lnTo>
                      <a:lnTo>
                        <a:pt x="282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4D4D4D"/>
                    </a:gs>
                    <a:gs pos="100000">
                      <a:srgbClr val="DDDDDD"/>
                    </a:gs>
                  </a:gsLst>
                  <a:lin ang="189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2" name="Freeform 1128"/>
                <p:cNvSpPr/>
                <p:nvPr/>
              </p:nvSpPr>
              <p:spPr bwMode="auto">
                <a:xfrm>
                  <a:off x="1808" y="2770"/>
                  <a:ext cx="258" cy="100"/>
                </a:xfrm>
                <a:custGeom>
                  <a:avLst/>
                  <a:gdLst>
                    <a:gd name="T0" fmla="*/ 0 w 258"/>
                    <a:gd name="T1" fmla="*/ 44 h 100"/>
                    <a:gd name="T2" fmla="*/ 75 w 258"/>
                    <a:gd name="T3" fmla="*/ 0 h 100"/>
                    <a:gd name="T4" fmla="*/ 258 w 258"/>
                    <a:gd name="T5" fmla="*/ 50 h 100"/>
                    <a:gd name="T6" fmla="*/ 183 w 258"/>
                    <a:gd name="T7" fmla="*/ 100 h 100"/>
                    <a:gd name="T8" fmla="*/ 0 w 258"/>
                    <a:gd name="T9" fmla="*/ 44 h 1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58"/>
                    <a:gd name="T16" fmla="*/ 0 h 100"/>
                    <a:gd name="T17" fmla="*/ 258 w 258"/>
                    <a:gd name="T18" fmla="*/ 100 h 10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58" h="100">
                      <a:moveTo>
                        <a:pt x="0" y="44"/>
                      </a:moveTo>
                      <a:lnTo>
                        <a:pt x="75" y="0"/>
                      </a:lnTo>
                      <a:lnTo>
                        <a:pt x="258" y="50"/>
                      </a:lnTo>
                      <a:lnTo>
                        <a:pt x="183" y="100"/>
                      </a:lnTo>
                      <a:lnTo>
                        <a:pt x="0" y="4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3" name="Freeform 1129"/>
                <p:cNvSpPr/>
                <p:nvPr/>
              </p:nvSpPr>
              <p:spPr bwMode="auto">
                <a:xfrm>
                  <a:off x="1799" y="2816"/>
                  <a:ext cx="194" cy="63"/>
                </a:xfrm>
                <a:custGeom>
                  <a:avLst/>
                  <a:gdLst>
                    <a:gd name="T0" fmla="*/ 12 w 194"/>
                    <a:gd name="T1" fmla="*/ 0 h 63"/>
                    <a:gd name="T2" fmla="*/ 194 w 194"/>
                    <a:gd name="T3" fmla="*/ 53 h 63"/>
                    <a:gd name="T4" fmla="*/ 180 w 194"/>
                    <a:gd name="T5" fmla="*/ 63 h 63"/>
                    <a:gd name="T6" fmla="*/ 0 w 194"/>
                    <a:gd name="T7" fmla="*/ 9 h 63"/>
                    <a:gd name="T8" fmla="*/ 12 w 194"/>
                    <a:gd name="T9" fmla="*/ 0 h 6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94"/>
                    <a:gd name="T16" fmla="*/ 0 h 63"/>
                    <a:gd name="T17" fmla="*/ 194 w 194"/>
                    <a:gd name="T18" fmla="*/ 63 h 6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94" h="63">
                      <a:moveTo>
                        <a:pt x="12" y="0"/>
                      </a:moveTo>
                      <a:lnTo>
                        <a:pt x="194" y="53"/>
                      </a:lnTo>
                      <a:lnTo>
                        <a:pt x="180" y="63"/>
                      </a:lnTo>
                      <a:lnTo>
                        <a:pt x="0" y="9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4" name="Freeform 1130"/>
                <p:cNvSpPr/>
                <p:nvPr/>
              </p:nvSpPr>
              <p:spPr bwMode="auto">
                <a:xfrm>
                  <a:off x="2020" y="2834"/>
                  <a:ext cx="258" cy="102"/>
                </a:xfrm>
                <a:custGeom>
                  <a:avLst/>
                  <a:gdLst>
                    <a:gd name="T0" fmla="*/ 0 w 258"/>
                    <a:gd name="T1" fmla="*/ 46 h 102"/>
                    <a:gd name="T2" fmla="*/ 71 w 258"/>
                    <a:gd name="T3" fmla="*/ 0 h 102"/>
                    <a:gd name="T4" fmla="*/ 258 w 258"/>
                    <a:gd name="T5" fmla="*/ 52 h 102"/>
                    <a:gd name="T6" fmla="*/ 183 w 258"/>
                    <a:gd name="T7" fmla="*/ 102 h 102"/>
                    <a:gd name="T8" fmla="*/ 0 w 258"/>
                    <a:gd name="T9" fmla="*/ 46 h 10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58"/>
                    <a:gd name="T16" fmla="*/ 0 h 102"/>
                    <a:gd name="T17" fmla="*/ 258 w 258"/>
                    <a:gd name="T18" fmla="*/ 102 h 10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58" h="102">
                      <a:moveTo>
                        <a:pt x="0" y="46"/>
                      </a:moveTo>
                      <a:lnTo>
                        <a:pt x="71" y="0"/>
                      </a:lnTo>
                      <a:lnTo>
                        <a:pt x="258" y="52"/>
                      </a:lnTo>
                      <a:lnTo>
                        <a:pt x="183" y="102"/>
                      </a:lnTo>
                      <a:lnTo>
                        <a:pt x="0" y="4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5" name="Freeform 1131"/>
                <p:cNvSpPr/>
                <p:nvPr/>
              </p:nvSpPr>
              <p:spPr bwMode="auto">
                <a:xfrm>
                  <a:off x="2011" y="2882"/>
                  <a:ext cx="194" cy="63"/>
                </a:xfrm>
                <a:custGeom>
                  <a:avLst/>
                  <a:gdLst>
                    <a:gd name="T0" fmla="*/ 12 w 194"/>
                    <a:gd name="T1" fmla="*/ 0 h 63"/>
                    <a:gd name="T2" fmla="*/ 194 w 194"/>
                    <a:gd name="T3" fmla="*/ 53 h 63"/>
                    <a:gd name="T4" fmla="*/ 180 w 194"/>
                    <a:gd name="T5" fmla="*/ 63 h 63"/>
                    <a:gd name="T6" fmla="*/ 0 w 194"/>
                    <a:gd name="T7" fmla="*/ 9 h 63"/>
                    <a:gd name="T8" fmla="*/ 12 w 194"/>
                    <a:gd name="T9" fmla="*/ 0 h 6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94"/>
                    <a:gd name="T16" fmla="*/ 0 h 63"/>
                    <a:gd name="T17" fmla="*/ 194 w 194"/>
                    <a:gd name="T18" fmla="*/ 63 h 6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94" h="63">
                      <a:moveTo>
                        <a:pt x="12" y="0"/>
                      </a:moveTo>
                      <a:lnTo>
                        <a:pt x="194" y="53"/>
                      </a:lnTo>
                      <a:lnTo>
                        <a:pt x="180" y="63"/>
                      </a:lnTo>
                      <a:lnTo>
                        <a:pt x="0" y="9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02" name="Freeform 1132"/>
              <p:cNvSpPr/>
              <p:nvPr/>
            </p:nvSpPr>
            <p:spPr bwMode="auto">
              <a:xfrm>
                <a:off x="7704243" y="3629776"/>
                <a:ext cx="78411" cy="60608"/>
              </a:xfrm>
              <a:custGeom>
                <a:avLst/>
                <a:gdLst>
                  <a:gd name="T0" fmla="*/ 39250883 w 990"/>
                  <a:gd name="T1" fmla="*/ 342828616 h 792"/>
                  <a:gd name="T2" fmla="*/ 354255671 w 990"/>
                  <a:gd name="T3" fmla="*/ 0 h 792"/>
                  <a:gd name="T4" fmla="*/ 354255671 w 990"/>
                  <a:gd name="T5" fmla="*/ 34504242 h 792"/>
                  <a:gd name="T6" fmla="*/ 0 w 990"/>
                  <a:gd name="T7" fmla="*/ 342828616 h 792"/>
                  <a:gd name="T8" fmla="*/ 39250883 w 990"/>
                  <a:gd name="T9" fmla="*/ 342828616 h 79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990"/>
                  <a:gd name="T16" fmla="*/ 0 h 792"/>
                  <a:gd name="T17" fmla="*/ 990 w 990"/>
                  <a:gd name="T18" fmla="*/ 792 h 79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990" h="792">
                    <a:moveTo>
                      <a:pt x="3" y="738"/>
                    </a:moveTo>
                    <a:lnTo>
                      <a:pt x="990" y="0"/>
                    </a:lnTo>
                    <a:lnTo>
                      <a:pt x="987" y="60"/>
                    </a:lnTo>
                    <a:lnTo>
                      <a:pt x="0" y="792"/>
                    </a:lnTo>
                    <a:lnTo>
                      <a:pt x="3" y="738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Freeform 1133"/>
              <p:cNvSpPr/>
              <p:nvPr/>
            </p:nvSpPr>
            <p:spPr bwMode="auto">
              <a:xfrm>
                <a:off x="7504129" y="3634611"/>
                <a:ext cx="200625" cy="55302"/>
              </a:xfrm>
              <a:custGeom>
                <a:avLst/>
                <a:gdLst>
                  <a:gd name="T0" fmla="*/ 39302216 w 2532"/>
                  <a:gd name="T1" fmla="*/ 0 h 723"/>
                  <a:gd name="T2" fmla="*/ 39302216 w 2532"/>
                  <a:gd name="T3" fmla="*/ 0 h 723"/>
                  <a:gd name="T4" fmla="*/ 867084690 w 2532"/>
                  <a:gd name="T5" fmla="*/ 307891170 h 723"/>
                  <a:gd name="T6" fmla="*/ 867084690 w 2532"/>
                  <a:gd name="T7" fmla="*/ 342351506 h 723"/>
                  <a:gd name="T8" fmla="*/ 0 w 2532"/>
                  <a:gd name="T9" fmla="*/ 34009889 h 723"/>
                  <a:gd name="T10" fmla="*/ 39302216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Freeform 1134"/>
              <p:cNvSpPr/>
              <p:nvPr/>
            </p:nvSpPr>
            <p:spPr bwMode="auto">
              <a:xfrm>
                <a:off x="7504257" y="3624470"/>
                <a:ext cx="2171" cy="11202"/>
              </a:xfrm>
              <a:custGeom>
                <a:avLst/>
                <a:gdLst>
                  <a:gd name="T0" fmla="*/ 48903362 w 26"/>
                  <a:gd name="T1" fmla="*/ 33634500 h 147"/>
                  <a:gd name="T2" fmla="*/ 48903362 w 26"/>
                  <a:gd name="T3" fmla="*/ 67263209 h 147"/>
                  <a:gd name="T4" fmla="*/ 0 w 26"/>
                  <a:gd name="T5" fmla="*/ 67263209 h 147"/>
                  <a:gd name="T6" fmla="*/ 48903362 w 26"/>
                  <a:gd name="T7" fmla="*/ 0 h 147"/>
                  <a:gd name="T8" fmla="*/ 48903362 w 26"/>
                  <a:gd name="T9" fmla="*/ 33634500 h 14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7"/>
                  <a:gd name="T17" fmla="*/ 26 w 26"/>
                  <a:gd name="T18" fmla="*/ 147 h 14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7">
                    <a:moveTo>
                      <a:pt x="26" y="10"/>
                    </a:moveTo>
                    <a:lnTo>
                      <a:pt x="23" y="147"/>
                    </a:lnTo>
                    <a:lnTo>
                      <a:pt x="0" y="144"/>
                    </a:lnTo>
                    <a:lnTo>
                      <a:pt x="3" y="0"/>
                    </a:lnTo>
                    <a:lnTo>
                      <a:pt x="26" y="1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" name="Freeform 1135"/>
              <p:cNvSpPr/>
              <p:nvPr/>
            </p:nvSpPr>
            <p:spPr bwMode="auto">
              <a:xfrm>
                <a:off x="7504384" y="3578837"/>
                <a:ext cx="93225" cy="46340"/>
              </a:xfrm>
              <a:custGeom>
                <a:avLst/>
                <a:gdLst>
                  <a:gd name="T0" fmla="*/ 395043791 w 1176"/>
                  <a:gd name="T1" fmla="*/ 0 h 606"/>
                  <a:gd name="T2" fmla="*/ 0 w 1176"/>
                  <a:gd name="T3" fmla="*/ 273654982 h 606"/>
                  <a:gd name="T4" fmla="*/ 39357994 w 1176"/>
                  <a:gd name="T5" fmla="*/ 273654982 h 606"/>
                  <a:gd name="T6" fmla="*/ 395043791 w 1176"/>
                  <a:gd name="T7" fmla="*/ 33985420 h 606"/>
                  <a:gd name="T8" fmla="*/ 395043791 w 1176"/>
                  <a:gd name="T9" fmla="*/ 0 h 60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76"/>
                  <a:gd name="T16" fmla="*/ 0 h 606"/>
                  <a:gd name="T17" fmla="*/ 1176 w 1176"/>
                  <a:gd name="T18" fmla="*/ 606 h 60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76" h="606">
                    <a:moveTo>
                      <a:pt x="1170" y="0"/>
                    </a:moveTo>
                    <a:lnTo>
                      <a:pt x="0" y="597"/>
                    </a:lnTo>
                    <a:lnTo>
                      <a:pt x="30" y="606"/>
                    </a:lnTo>
                    <a:lnTo>
                      <a:pt x="1176" y="18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" name="Freeform 1136"/>
              <p:cNvSpPr/>
              <p:nvPr/>
            </p:nvSpPr>
            <p:spPr bwMode="auto">
              <a:xfrm>
                <a:off x="7510642" y="3626829"/>
                <a:ext cx="190281" cy="53180"/>
              </a:xfrm>
              <a:custGeom>
                <a:avLst/>
                <a:gdLst>
                  <a:gd name="T0" fmla="*/ 31829833 w 2532"/>
                  <a:gd name="T1" fmla="*/ 0 h 723"/>
                  <a:gd name="T2" fmla="*/ 31829833 w 2532"/>
                  <a:gd name="T3" fmla="*/ 0 h 723"/>
                  <a:gd name="T4" fmla="*/ 382827787 w 2532"/>
                  <a:gd name="T5" fmla="*/ 175498781 h 723"/>
                  <a:gd name="T6" fmla="*/ 382827787 w 2532"/>
                  <a:gd name="T7" fmla="*/ 175498781 h 723"/>
                  <a:gd name="T8" fmla="*/ 0 w 2532"/>
                  <a:gd name="T9" fmla="*/ 29448186 h 723"/>
                  <a:gd name="T10" fmla="*/ 31829833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" name="Freeform 1137"/>
              <p:cNvSpPr/>
              <p:nvPr/>
            </p:nvSpPr>
            <p:spPr bwMode="auto">
              <a:xfrm flipV="1">
                <a:off x="7700668" y="3623055"/>
                <a:ext cx="77645" cy="55066"/>
              </a:xfrm>
              <a:custGeom>
                <a:avLst/>
                <a:gdLst>
                  <a:gd name="T0" fmla="*/ 0 w 2532"/>
                  <a:gd name="T1" fmla="*/ 0 h 723"/>
                  <a:gd name="T2" fmla="*/ 0 w 2532"/>
                  <a:gd name="T3" fmla="*/ 0 h 723"/>
                  <a:gd name="T4" fmla="*/ 0 w 2532"/>
                  <a:gd name="T5" fmla="*/ 302641137 h 723"/>
                  <a:gd name="T6" fmla="*/ 0 w 2532"/>
                  <a:gd name="T7" fmla="*/ 302641137 h 723"/>
                  <a:gd name="T8" fmla="*/ 0 w 2532"/>
                  <a:gd name="T9" fmla="*/ 33575256 h 723"/>
                  <a:gd name="T10" fmla="*/ 0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8" name="Group 1139"/>
            <p:cNvGrpSpPr/>
            <p:nvPr/>
          </p:nvGrpSpPr>
          <p:grpSpPr bwMode="auto">
            <a:xfrm flipH="1">
              <a:off x="7985622" y="3537823"/>
              <a:ext cx="359261" cy="342045"/>
              <a:chOff x="2839" y="3501"/>
              <a:chExt cx="755" cy="803"/>
            </a:xfrm>
          </p:grpSpPr>
          <p:pic>
            <p:nvPicPr>
              <p:cNvPr id="138" name="Picture 1140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39" y="3501"/>
                <a:ext cx="755" cy="8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9" name="Freeform 1141"/>
              <p:cNvSpPr/>
              <p:nvPr/>
            </p:nvSpPr>
            <p:spPr bwMode="auto">
              <a:xfrm>
                <a:off x="2916" y="3578"/>
                <a:ext cx="356" cy="368"/>
              </a:xfrm>
              <a:custGeom>
                <a:avLst/>
                <a:gdLst>
                  <a:gd name="T0" fmla="*/ 0 w 356"/>
                  <a:gd name="T1" fmla="*/ 0 h 368"/>
                  <a:gd name="T2" fmla="*/ 300 w 356"/>
                  <a:gd name="T3" fmla="*/ 14 h 368"/>
                  <a:gd name="T4" fmla="*/ 356 w 356"/>
                  <a:gd name="T5" fmla="*/ 294 h 368"/>
                  <a:gd name="T6" fmla="*/ 78 w 356"/>
                  <a:gd name="T7" fmla="*/ 368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94" name="Group 693"/>
            <p:cNvGrpSpPr/>
            <p:nvPr/>
          </p:nvGrpSpPr>
          <p:grpSpPr>
            <a:xfrm>
              <a:off x="7797061" y="3296104"/>
              <a:ext cx="347997" cy="396620"/>
              <a:chOff x="7797061" y="3296104"/>
              <a:chExt cx="347997" cy="396620"/>
            </a:xfrm>
          </p:grpSpPr>
          <p:pic>
            <p:nvPicPr>
              <p:cNvPr id="113" name="Picture 571" descr="fridge2.png"/>
              <p:cNvPicPr>
                <a:picLocks noChangeAspect="1"/>
              </p:cNvPicPr>
              <p:nvPr/>
            </p:nvPicPr>
            <p:blipFill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96825" y="3355697"/>
                <a:ext cx="189578" cy="3370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4" name="Picture 1115" descr="antenna_stylized"/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97061" y="3296104"/>
                <a:ext cx="347997" cy="1675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795" name="Group 794"/>
          <p:cNvGrpSpPr/>
          <p:nvPr/>
        </p:nvGrpSpPr>
        <p:grpSpPr>
          <a:xfrm>
            <a:off x="11064947" y="3428485"/>
            <a:ext cx="518448" cy="1212242"/>
            <a:chOff x="11058573" y="3399165"/>
            <a:chExt cx="518448" cy="1212242"/>
          </a:xfrm>
        </p:grpSpPr>
        <p:grpSp>
          <p:nvGrpSpPr>
            <p:cNvPr id="375" name="Group 374"/>
            <p:cNvGrpSpPr/>
            <p:nvPr/>
          </p:nvGrpSpPr>
          <p:grpSpPr>
            <a:xfrm>
              <a:off x="11087182" y="4159591"/>
              <a:ext cx="489839" cy="451816"/>
              <a:chOff x="5103720" y="2693365"/>
              <a:chExt cx="611650" cy="414788"/>
            </a:xfrm>
          </p:grpSpPr>
          <p:cxnSp>
            <p:nvCxnSpPr>
              <p:cNvPr id="376" name="Straight Connector 375"/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78" name="Group 377"/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379" name="Picture 378" descr="server_rack.png"/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80" name="Picture 379" descr="server_rack.png"/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81" name="Picture 380" descr="server_rack.png"/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92" name="Group 391"/>
            <p:cNvGrpSpPr/>
            <p:nvPr/>
          </p:nvGrpSpPr>
          <p:grpSpPr>
            <a:xfrm>
              <a:off x="11058573" y="3399165"/>
              <a:ext cx="423724" cy="405973"/>
              <a:chOff x="5103720" y="2693365"/>
              <a:chExt cx="611650" cy="414788"/>
            </a:xfrm>
          </p:grpSpPr>
          <p:cxnSp>
            <p:nvCxnSpPr>
              <p:cNvPr id="393" name="Straight Connector 392"/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95" name="Group 394"/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396" name="Picture 395" descr="server_rack.png"/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97" name="Picture 396" descr="server_rack.png"/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98" name="Picture 397" descr="server_rack.png"/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71" name="Group 950"/>
          <p:cNvGrpSpPr/>
          <p:nvPr/>
        </p:nvGrpSpPr>
        <p:grpSpPr bwMode="auto">
          <a:xfrm>
            <a:off x="10288915" y="5273951"/>
            <a:ext cx="177192" cy="330833"/>
            <a:chOff x="4140" y="429"/>
            <a:chExt cx="1425" cy="2396"/>
          </a:xfrm>
        </p:grpSpPr>
        <p:sp>
          <p:nvSpPr>
            <p:cNvPr id="207" name="Freeform 951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8" name="Rectangle 952"/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9" name="Freeform 953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0" name="Freeform 954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1" name="Rectangle 955"/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2" name="Group 956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37" name="AutoShape 957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8" name="AutoShape 958"/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3" name="Rectangle 959"/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4" name="Group 960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35" name="AutoShape 961"/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6" name="AutoShape 962"/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5" name="Rectangle 963"/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16" name="Rectangle 964"/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7" name="Group 965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33" name="AutoShape 966"/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4" name="AutoShape 967"/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8" name="Freeform 968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19" name="Group 969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31" name="AutoShape 970"/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2" name="AutoShape 971"/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20" name="Rectangle 972"/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1" name="Freeform 973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2" name="Freeform 974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3" name="Oval 975"/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4" name="Freeform 976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5" name="AutoShape 977"/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6" name="AutoShape 978"/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7" name="Oval 979"/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8" name="Oval 980"/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9" name="Oval 981"/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30" name="Rectangle 982"/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grpSp>
        <p:nvGrpSpPr>
          <p:cNvPr id="44" name="Group 590"/>
          <p:cNvGrpSpPr/>
          <p:nvPr/>
        </p:nvGrpSpPr>
        <p:grpSpPr bwMode="auto">
          <a:xfrm flipH="1">
            <a:off x="7980855" y="4900161"/>
            <a:ext cx="345630" cy="320302"/>
            <a:chOff x="2839" y="3501"/>
            <a:chExt cx="755" cy="803"/>
          </a:xfrm>
        </p:grpSpPr>
        <p:pic>
          <p:nvPicPr>
            <p:cNvPr id="367" name="Picture 591" descr="desktop_computer_stylized_medium"/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68" name="Freeform 592"/>
            <p:cNvSpPr/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0" name="Group 1064"/>
          <p:cNvGrpSpPr/>
          <p:nvPr/>
        </p:nvGrpSpPr>
        <p:grpSpPr bwMode="auto">
          <a:xfrm>
            <a:off x="9201681" y="5852809"/>
            <a:ext cx="310186" cy="307808"/>
            <a:chOff x="877" y="1008"/>
            <a:chExt cx="2747" cy="2591"/>
          </a:xfrm>
        </p:grpSpPr>
        <p:pic>
          <p:nvPicPr>
            <p:cNvPr id="146" name="Picture 1065" descr="antenna_stylized"/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7" name="Picture 1066" descr="laptop_keyboard"/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8" name="Freeform 1067"/>
            <p:cNvSpPr/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49" name="Picture 1068" descr="screen"/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0" name="Freeform 1069"/>
            <p:cNvSpPr/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Freeform 1070"/>
            <p:cNvSpPr/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Freeform 1071"/>
            <p:cNvSpPr/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Freeform 1072"/>
            <p:cNvSpPr/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Freeform 1073"/>
            <p:cNvSpPr/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Freeform 1074"/>
            <p:cNvSpPr/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6" name="Group 1075"/>
            <p:cNvGrpSpPr/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163" name="Freeform 1076"/>
              <p:cNvSpPr/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4" name="Freeform 1077"/>
              <p:cNvSpPr/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5" name="Freeform 1078"/>
              <p:cNvSpPr/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6" name="Freeform 1079"/>
              <p:cNvSpPr/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7" name="Freeform 1080"/>
              <p:cNvSpPr/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8" name="Freeform 1081"/>
              <p:cNvSpPr/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57" name="Freeform 1082"/>
            <p:cNvSpPr/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Freeform 1083"/>
            <p:cNvSpPr/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Freeform 1084"/>
            <p:cNvSpPr/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Freeform 1085"/>
            <p:cNvSpPr/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Freeform 1086"/>
            <p:cNvSpPr/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Freeform 1087"/>
            <p:cNvSpPr/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0" name="Group 590"/>
          <p:cNvGrpSpPr/>
          <p:nvPr/>
        </p:nvGrpSpPr>
        <p:grpSpPr bwMode="auto">
          <a:xfrm flipH="1">
            <a:off x="8153909" y="5504657"/>
            <a:ext cx="345630" cy="320302"/>
            <a:chOff x="2839" y="3501"/>
            <a:chExt cx="755" cy="803"/>
          </a:xfrm>
        </p:grpSpPr>
        <p:pic>
          <p:nvPicPr>
            <p:cNvPr id="491" name="Picture 591" descr="desktop_computer_stylized_medium"/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2" name="Freeform 592"/>
            <p:cNvSpPr/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3" name="Group 590"/>
          <p:cNvGrpSpPr/>
          <p:nvPr/>
        </p:nvGrpSpPr>
        <p:grpSpPr bwMode="auto">
          <a:xfrm flipH="1">
            <a:off x="8552134" y="5526130"/>
            <a:ext cx="345630" cy="320302"/>
            <a:chOff x="2839" y="3501"/>
            <a:chExt cx="755" cy="803"/>
          </a:xfrm>
        </p:grpSpPr>
        <p:pic>
          <p:nvPicPr>
            <p:cNvPr id="494" name="Picture 591" descr="desktop_computer_stylized_medium"/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5" name="Freeform 592"/>
            <p:cNvSpPr/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6" name="Group 1064"/>
          <p:cNvGrpSpPr/>
          <p:nvPr/>
        </p:nvGrpSpPr>
        <p:grpSpPr bwMode="auto">
          <a:xfrm>
            <a:off x="9534746" y="5795138"/>
            <a:ext cx="319264" cy="253379"/>
            <a:chOff x="877" y="1008"/>
            <a:chExt cx="2747" cy="2591"/>
          </a:xfrm>
        </p:grpSpPr>
        <p:pic>
          <p:nvPicPr>
            <p:cNvPr id="497" name="Picture 1065" descr="antenna_stylized"/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98" name="Picture 1066" descr="laptop_keyboard"/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9" name="Freeform 1067"/>
            <p:cNvSpPr/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500" name="Picture 1068" descr="screen"/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01" name="Freeform 1069"/>
            <p:cNvSpPr/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2" name="Freeform 1070"/>
            <p:cNvSpPr/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3" name="Freeform 1071"/>
            <p:cNvSpPr/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4" name="Freeform 1072"/>
            <p:cNvSpPr/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Freeform 1073"/>
            <p:cNvSpPr/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Freeform 1074"/>
            <p:cNvSpPr/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07" name="Group 1075"/>
            <p:cNvGrpSpPr/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514" name="Freeform 1076"/>
              <p:cNvSpPr/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5" name="Freeform 1077"/>
              <p:cNvSpPr/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6" name="Freeform 1078"/>
              <p:cNvSpPr/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7" name="Freeform 1079"/>
              <p:cNvSpPr/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8" name="Freeform 1080"/>
              <p:cNvSpPr/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9" name="Freeform 1081"/>
              <p:cNvSpPr/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08" name="Freeform 1082"/>
            <p:cNvSpPr/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9" name="Freeform 1083"/>
            <p:cNvSpPr/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0" name="Freeform 1084"/>
            <p:cNvSpPr/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1" name="Freeform 1085"/>
            <p:cNvSpPr/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2" name="Freeform 1086"/>
            <p:cNvSpPr/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3" name="Freeform 1087"/>
            <p:cNvSpPr/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75" name="Freeform 984"/>
          <p:cNvSpPr/>
          <p:nvPr/>
        </p:nvSpPr>
        <p:spPr bwMode="auto">
          <a:xfrm>
            <a:off x="10153593" y="5636971"/>
            <a:ext cx="34049" cy="332924"/>
          </a:xfrm>
          <a:custGeom>
            <a:avLst/>
            <a:gdLst>
              <a:gd name="T0" fmla="*/ 3 w 354"/>
              <a:gd name="T1" fmla="*/ 0 h 2742"/>
              <a:gd name="T2" fmla="*/ 15 w 354"/>
              <a:gd name="T3" fmla="*/ 27 h 2742"/>
              <a:gd name="T4" fmla="*/ 15 w 354"/>
              <a:gd name="T5" fmla="*/ 205 h 2742"/>
              <a:gd name="T6" fmla="*/ 0 w 354"/>
              <a:gd name="T7" fmla="*/ 215 h 2742"/>
              <a:gd name="T8" fmla="*/ 3 w 354"/>
              <a:gd name="T9" fmla="*/ 0 h 274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54"/>
              <a:gd name="T16" fmla="*/ 0 h 2742"/>
              <a:gd name="T17" fmla="*/ 354 w 354"/>
              <a:gd name="T18" fmla="*/ 2742 h 274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54" h="2742">
                <a:moveTo>
                  <a:pt x="63" y="0"/>
                </a:moveTo>
                <a:lnTo>
                  <a:pt x="354" y="339"/>
                </a:lnTo>
                <a:lnTo>
                  <a:pt x="346" y="2624"/>
                </a:lnTo>
                <a:lnTo>
                  <a:pt x="0" y="2742"/>
                </a:lnTo>
                <a:lnTo>
                  <a:pt x="63" y="0"/>
                </a:lnTo>
                <a:close/>
              </a:path>
            </a:pathLst>
          </a:custGeom>
          <a:gradFill rotWithShape="1">
            <a:gsLst>
              <a:gs pos="0">
                <a:srgbClr val="DDDDDD"/>
              </a:gs>
              <a:gs pos="100000">
                <a:srgbClr val="333333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7" name="Freeform 986"/>
          <p:cNvSpPr/>
          <p:nvPr/>
        </p:nvSpPr>
        <p:spPr bwMode="auto">
          <a:xfrm>
            <a:off x="10159970" y="5656923"/>
            <a:ext cx="20333" cy="308020"/>
          </a:xfrm>
          <a:custGeom>
            <a:avLst/>
            <a:gdLst>
              <a:gd name="T0" fmla="*/ 2 w 211"/>
              <a:gd name="T1" fmla="*/ 0 h 2537"/>
              <a:gd name="T2" fmla="*/ 9 w 211"/>
              <a:gd name="T3" fmla="*/ 18 h 2537"/>
              <a:gd name="T4" fmla="*/ 2 w 211"/>
              <a:gd name="T5" fmla="*/ 196 h 2537"/>
              <a:gd name="T6" fmla="*/ 2 w 211"/>
              <a:gd name="T7" fmla="*/ 0 h 2537"/>
              <a:gd name="T8" fmla="*/ 0 60000 65536"/>
              <a:gd name="T9" fmla="*/ 0 60000 65536"/>
              <a:gd name="T10" fmla="*/ 0 60000 65536"/>
              <a:gd name="T11" fmla="*/ 0 60000 65536"/>
              <a:gd name="T12" fmla="*/ 0 w 211"/>
              <a:gd name="T13" fmla="*/ 0 h 2537"/>
              <a:gd name="T14" fmla="*/ 211 w 211"/>
              <a:gd name="T15" fmla="*/ 2537 h 25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1" h="2537">
                <a:moveTo>
                  <a:pt x="7" y="0"/>
                </a:moveTo>
                <a:cubicBezTo>
                  <a:pt x="7" y="0"/>
                  <a:pt x="57" y="28"/>
                  <a:pt x="211" y="218"/>
                </a:cubicBezTo>
                <a:cubicBezTo>
                  <a:pt x="0" y="1229"/>
                  <a:pt x="41" y="2537"/>
                  <a:pt x="7" y="2501"/>
                </a:cubicBezTo>
                <a:lnTo>
                  <a:pt x="7" y="0"/>
                </a:lnTo>
                <a:close/>
              </a:path>
            </a:pathLst>
          </a:custGeom>
          <a:gradFill rotWithShape="1">
            <a:gsLst>
              <a:gs pos="0">
                <a:srgbClr val="808080"/>
              </a:gs>
              <a:gs pos="100000">
                <a:srgbClr val="F8F8F8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8" name="Freeform 987"/>
          <p:cNvSpPr/>
          <p:nvPr/>
        </p:nvSpPr>
        <p:spPr bwMode="auto">
          <a:xfrm>
            <a:off x="10155518" y="5812753"/>
            <a:ext cx="31643" cy="27525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1 h 226"/>
              <a:gd name="T4" fmla="*/ 14 w 328"/>
              <a:gd name="T5" fmla="*/ 19 h 226"/>
              <a:gd name="T6" fmla="*/ 0 w 328"/>
              <a:gd name="T7" fmla="*/ 8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9" name="Rectangle 988"/>
          <p:cNvSpPr>
            <a:spLocks noChangeArrowheads="1"/>
          </p:cNvSpPr>
          <p:nvPr/>
        </p:nvSpPr>
        <p:spPr bwMode="auto">
          <a:xfrm>
            <a:off x="10026299" y="5674399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0" name="Group 989"/>
          <p:cNvGrpSpPr/>
          <p:nvPr/>
        </p:nvGrpSpPr>
        <p:grpSpPr bwMode="auto">
          <a:xfrm>
            <a:off x="10091149" y="5671195"/>
            <a:ext cx="69903" cy="21117"/>
            <a:chOff x="614" y="2568"/>
            <a:chExt cx="725" cy="139"/>
          </a:xfrm>
        </p:grpSpPr>
        <p:sp>
          <p:nvSpPr>
            <p:cNvPr id="205" name="AutoShape 990"/>
            <p:cNvSpPr>
              <a:spLocks noChangeArrowheads="1"/>
            </p:cNvSpPr>
            <p:nvPr/>
          </p:nvSpPr>
          <p:spPr bwMode="auto">
            <a:xfrm>
              <a:off x="613" y="2566"/>
              <a:ext cx="721" cy="14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6" name="AutoShape 991"/>
            <p:cNvSpPr>
              <a:spLocks noChangeArrowheads="1"/>
            </p:cNvSpPr>
            <p:nvPr/>
          </p:nvSpPr>
          <p:spPr bwMode="auto">
            <a:xfrm>
              <a:off x="625" y="2581"/>
              <a:ext cx="696" cy="114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1" name="Rectangle 992"/>
          <p:cNvSpPr>
            <a:spLocks noChangeArrowheads="1"/>
          </p:cNvSpPr>
          <p:nvPr/>
        </p:nvSpPr>
        <p:spPr bwMode="auto">
          <a:xfrm>
            <a:off x="10027502" y="5722750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2" name="Group 993"/>
          <p:cNvGrpSpPr/>
          <p:nvPr/>
        </p:nvGrpSpPr>
        <p:grpSpPr bwMode="auto">
          <a:xfrm>
            <a:off x="10090909" y="5718672"/>
            <a:ext cx="69903" cy="19515"/>
            <a:chOff x="614" y="2568"/>
            <a:chExt cx="725" cy="139"/>
          </a:xfrm>
        </p:grpSpPr>
        <p:sp>
          <p:nvSpPr>
            <p:cNvPr id="203" name="AutoShape 994"/>
            <p:cNvSpPr>
              <a:spLocks noChangeArrowheads="1"/>
            </p:cNvSpPr>
            <p:nvPr/>
          </p:nvSpPr>
          <p:spPr bwMode="auto">
            <a:xfrm>
              <a:off x="615" y="2564"/>
              <a:ext cx="721" cy="139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4" name="AutoShape 995"/>
            <p:cNvSpPr>
              <a:spLocks noChangeArrowheads="1"/>
            </p:cNvSpPr>
            <p:nvPr/>
          </p:nvSpPr>
          <p:spPr bwMode="auto">
            <a:xfrm>
              <a:off x="628" y="2581"/>
              <a:ext cx="696" cy="107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3" name="Rectangle 996"/>
          <p:cNvSpPr>
            <a:spLocks noChangeArrowheads="1"/>
          </p:cNvSpPr>
          <p:nvPr/>
        </p:nvSpPr>
        <p:spPr bwMode="auto">
          <a:xfrm>
            <a:off x="10027502" y="5771101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84" name="Rectangle 997"/>
          <p:cNvSpPr>
            <a:spLocks noChangeArrowheads="1"/>
          </p:cNvSpPr>
          <p:nvPr/>
        </p:nvSpPr>
        <p:spPr bwMode="auto">
          <a:xfrm>
            <a:off x="10028705" y="5814938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5" name="Group 998"/>
          <p:cNvGrpSpPr/>
          <p:nvPr/>
        </p:nvGrpSpPr>
        <p:grpSpPr bwMode="auto">
          <a:xfrm>
            <a:off x="10089465" y="5810860"/>
            <a:ext cx="70024" cy="21991"/>
            <a:chOff x="614" y="2568"/>
            <a:chExt cx="725" cy="139"/>
          </a:xfrm>
        </p:grpSpPr>
        <p:sp>
          <p:nvSpPr>
            <p:cNvPr id="201" name="AutoShape 999"/>
            <p:cNvSpPr>
              <a:spLocks noChangeArrowheads="1"/>
            </p:cNvSpPr>
            <p:nvPr/>
          </p:nvSpPr>
          <p:spPr bwMode="auto">
            <a:xfrm>
              <a:off x="618" y="2586"/>
              <a:ext cx="720" cy="12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2" name="AutoShape 1000"/>
            <p:cNvSpPr>
              <a:spLocks noChangeArrowheads="1"/>
            </p:cNvSpPr>
            <p:nvPr/>
          </p:nvSpPr>
          <p:spPr bwMode="auto">
            <a:xfrm>
              <a:off x="630" y="2586"/>
              <a:ext cx="695" cy="10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6" name="Freeform 1001"/>
          <p:cNvSpPr/>
          <p:nvPr/>
        </p:nvSpPr>
        <p:spPr bwMode="auto">
          <a:xfrm>
            <a:off x="10156000" y="5771101"/>
            <a:ext cx="31643" cy="27380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0 h 226"/>
              <a:gd name="T4" fmla="*/ 14 w 328"/>
              <a:gd name="T5" fmla="*/ 17 h 226"/>
              <a:gd name="T6" fmla="*/ 0 w 328"/>
              <a:gd name="T7" fmla="*/ 7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7" name="Group 1002"/>
          <p:cNvGrpSpPr/>
          <p:nvPr/>
        </p:nvGrpSpPr>
        <p:grpSpPr bwMode="auto">
          <a:xfrm>
            <a:off x="10089946" y="5767169"/>
            <a:ext cx="70024" cy="20243"/>
            <a:chOff x="614" y="2568"/>
            <a:chExt cx="725" cy="139"/>
          </a:xfrm>
        </p:grpSpPr>
        <p:sp>
          <p:nvSpPr>
            <p:cNvPr id="199" name="AutoShape 1003"/>
            <p:cNvSpPr>
              <a:spLocks noChangeArrowheads="1"/>
            </p:cNvSpPr>
            <p:nvPr/>
          </p:nvSpPr>
          <p:spPr bwMode="auto">
            <a:xfrm>
              <a:off x="613" y="2571"/>
              <a:ext cx="732" cy="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0" name="AutoShape 1004"/>
            <p:cNvSpPr>
              <a:spLocks noChangeArrowheads="1"/>
            </p:cNvSpPr>
            <p:nvPr/>
          </p:nvSpPr>
          <p:spPr bwMode="auto">
            <a:xfrm>
              <a:off x="625" y="2587"/>
              <a:ext cx="720" cy="10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8" name="Rectangle 1005"/>
          <p:cNvSpPr>
            <a:spLocks noChangeArrowheads="1"/>
          </p:cNvSpPr>
          <p:nvPr/>
        </p:nvSpPr>
        <p:spPr bwMode="auto">
          <a:xfrm>
            <a:off x="10150946" y="5636388"/>
            <a:ext cx="8422" cy="332778"/>
          </a:xfrm>
          <a:prstGeom prst="rect">
            <a:avLst/>
          </a:prstGeom>
          <a:gradFill rotWithShape="1">
            <a:gsLst>
              <a:gs pos="0">
                <a:srgbClr val="333333"/>
              </a:gs>
              <a:gs pos="50000">
                <a:srgbClr val="DDDDDD"/>
              </a:gs>
              <a:gs pos="100000">
                <a:srgbClr val="333333"/>
              </a:gs>
            </a:gsLst>
            <a:lin ang="0" scaled="1"/>
          </a:gra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89" name="Freeform 1006"/>
          <p:cNvSpPr/>
          <p:nvPr/>
        </p:nvSpPr>
        <p:spPr bwMode="auto">
          <a:xfrm>
            <a:off x="10158887" y="5720566"/>
            <a:ext cx="28515" cy="31020"/>
          </a:xfrm>
          <a:custGeom>
            <a:avLst/>
            <a:gdLst>
              <a:gd name="T0" fmla="*/ 2 w 296"/>
              <a:gd name="T1" fmla="*/ 0 h 256"/>
              <a:gd name="T2" fmla="*/ 14 w 296"/>
              <a:gd name="T3" fmla="*/ 10 h 256"/>
              <a:gd name="T4" fmla="*/ 14 w 296"/>
              <a:gd name="T5" fmla="*/ 19 h 256"/>
              <a:gd name="T6" fmla="*/ 0 w 296"/>
              <a:gd name="T7" fmla="*/ 7 h 256"/>
              <a:gd name="T8" fmla="*/ 2 w 296"/>
              <a:gd name="T9" fmla="*/ 0 h 25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96"/>
              <a:gd name="T16" fmla="*/ 0 h 256"/>
              <a:gd name="T17" fmla="*/ 296 w 296"/>
              <a:gd name="T18" fmla="*/ 256 h 25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96" h="256">
                <a:moveTo>
                  <a:pt x="4" y="0"/>
                </a:moveTo>
                <a:cubicBezTo>
                  <a:pt x="55" y="10"/>
                  <a:pt x="144" y="68"/>
                  <a:pt x="292" y="144"/>
                </a:cubicBezTo>
                <a:cubicBezTo>
                  <a:pt x="290" y="178"/>
                  <a:pt x="296" y="188"/>
                  <a:pt x="296" y="256"/>
                </a:cubicBezTo>
                <a:cubicBezTo>
                  <a:pt x="296" y="256"/>
                  <a:pt x="160" y="176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0" name="Freeform 1007"/>
          <p:cNvSpPr/>
          <p:nvPr/>
        </p:nvSpPr>
        <p:spPr bwMode="auto">
          <a:xfrm>
            <a:off x="10159248" y="5672943"/>
            <a:ext cx="29357" cy="34953"/>
          </a:xfrm>
          <a:custGeom>
            <a:avLst/>
            <a:gdLst>
              <a:gd name="T0" fmla="*/ 0 w 304"/>
              <a:gd name="T1" fmla="*/ 0 h 288"/>
              <a:gd name="T2" fmla="*/ 14 w 304"/>
              <a:gd name="T3" fmla="*/ 13 h 288"/>
              <a:gd name="T4" fmla="*/ 13 w 304"/>
              <a:gd name="T5" fmla="*/ 23 h 288"/>
              <a:gd name="T6" fmla="*/ 2 w 304"/>
              <a:gd name="T7" fmla="*/ 10 h 288"/>
              <a:gd name="T8" fmla="*/ 0 w 304"/>
              <a:gd name="T9" fmla="*/ 0 h 28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4"/>
              <a:gd name="T16" fmla="*/ 0 h 288"/>
              <a:gd name="T17" fmla="*/ 304 w 304"/>
              <a:gd name="T18" fmla="*/ 288 h 28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4" h="288">
                <a:moveTo>
                  <a:pt x="0" y="0"/>
                </a:moveTo>
                <a:cubicBezTo>
                  <a:pt x="51" y="10"/>
                  <a:pt x="148" y="76"/>
                  <a:pt x="304" y="164"/>
                </a:cubicBezTo>
                <a:cubicBezTo>
                  <a:pt x="302" y="198"/>
                  <a:pt x="284" y="220"/>
                  <a:pt x="284" y="288"/>
                </a:cubicBezTo>
                <a:cubicBezTo>
                  <a:pt x="284" y="288"/>
                  <a:pt x="163" y="179"/>
                  <a:pt x="8" y="124"/>
                </a:cubicBezTo>
                <a:cubicBezTo>
                  <a:pt x="8" y="72"/>
                  <a:pt x="0" y="17"/>
                  <a:pt x="0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1" name="Oval 1008"/>
          <p:cNvSpPr>
            <a:spLocks noChangeArrowheads="1"/>
          </p:cNvSpPr>
          <p:nvPr/>
        </p:nvSpPr>
        <p:spPr bwMode="auto">
          <a:xfrm>
            <a:off x="10183311" y="5954166"/>
            <a:ext cx="6016" cy="13835"/>
          </a:xfrm>
          <a:prstGeom prst="ellipse">
            <a:avLst/>
          </a:pr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2" name="Freeform 1009"/>
          <p:cNvSpPr/>
          <p:nvPr/>
        </p:nvSpPr>
        <p:spPr bwMode="auto">
          <a:xfrm>
            <a:off x="10157684" y="5954603"/>
            <a:ext cx="29477" cy="29127"/>
          </a:xfrm>
          <a:custGeom>
            <a:avLst/>
            <a:gdLst>
              <a:gd name="T0" fmla="*/ 0 w 306"/>
              <a:gd name="T1" fmla="*/ 9 h 240"/>
              <a:gd name="T2" fmla="*/ 2 w 306"/>
              <a:gd name="T3" fmla="*/ 19 h 240"/>
              <a:gd name="T4" fmla="*/ 14 w 306"/>
              <a:gd name="T5" fmla="*/ 9 h 240"/>
              <a:gd name="T6" fmla="*/ 14 w 306"/>
              <a:gd name="T7" fmla="*/ 0 h 240"/>
              <a:gd name="T8" fmla="*/ 0 w 306"/>
              <a:gd name="T9" fmla="*/ 9 h 2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6"/>
              <a:gd name="T16" fmla="*/ 0 h 240"/>
              <a:gd name="T17" fmla="*/ 306 w 306"/>
              <a:gd name="T18" fmla="*/ 240 h 24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6" h="240">
                <a:moveTo>
                  <a:pt x="0" y="106"/>
                </a:moveTo>
                <a:lnTo>
                  <a:pt x="2" y="240"/>
                </a:lnTo>
                <a:lnTo>
                  <a:pt x="306" y="110"/>
                </a:lnTo>
                <a:lnTo>
                  <a:pt x="300" y="0"/>
                </a:lnTo>
                <a:lnTo>
                  <a:pt x="0" y="106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3" name="AutoShape 1010"/>
          <p:cNvSpPr>
            <a:spLocks noChangeArrowheads="1"/>
          </p:cNvSpPr>
          <p:nvPr/>
        </p:nvSpPr>
        <p:spPr bwMode="auto">
          <a:xfrm>
            <a:off x="10017877" y="5963487"/>
            <a:ext cx="143898" cy="21845"/>
          </a:xfrm>
          <a:prstGeom prst="roundRect">
            <a:avLst>
              <a:gd name="adj" fmla="val 50000"/>
            </a:avLst>
          </a:prstGeom>
          <a:solidFill>
            <a:srgbClr val="DDDDDD"/>
          </a:solidFill>
          <a:ln w="9525">
            <a:solidFill>
              <a:schemeClr val="tx1"/>
            </a:solidFill>
            <a:rou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4" name="AutoShape 1011"/>
          <p:cNvSpPr>
            <a:spLocks noChangeArrowheads="1"/>
          </p:cNvSpPr>
          <p:nvPr/>
        </p:nvSpPr>
        <p:spPr bwMode="auto">
          <a:xfrm>
            <a:off x="10026299" y="5969166"/>
            <a:ext cx="128257" cy="11505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tx2"/>
              </a:gs>
              <a:gs pos="100000">
                <a:schemeClr val="bg2"/>
              </a:gs>
            </a:gsLst>
            <a:lin ang="0" scaled="1"/>
          </a:gradFill>
          <a:ln w="9525">
            <a:solidFill>
              <a:schemeClr val="tx1"/>
            </a:solidFill>
            <a:rou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5" name="Oval 1012"/>
          <p:cNvSpPr>
            <a:spLocks noChangeArrowheads="1"/>
          </p:cNvSpPr>
          <p:nvPr/>
        </p:nvSpPr>
        <p:spPr bwMode="auto">
          <a:xfrm>
            <a:off x="10038210" y="5920815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6" name="Oval 1013"/>
          <p:cNvSpPr>
            <a:spLocks noChangeArrowheads="1"/>
          </p:cNvSpPr>
          <p:nvPr/>
        </p:nvSpPr>
        <p:spPr bwMode="auto">
          <a:xfrm>
            <a:off x="10059867" y="5920815"/>
            <a:ext cx="19130" cy="20680"/>
          </a:xfrm>
          <a:prstGeom prst="ellipse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7" name="Oval 1014"/>
          <p:cNvSpPr>
            <a:spLocks noChangeArrowheads="1"/>
          </p:cNvSpPr>
          <p:nvPr/>
        </p:nvSpPr>
        <p:spPr bwMode="auto">
          <a:xfrm>
            <a:off x="10080201" y="5920815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8" name="Rectangle 1015"/>
          <p:cNvSpPr>
            <a:spLocks noChangeArrowheads="1"/>
          </p:cNvSpPr>
          <p:nvPr/>
        </p:nvSpPr>
        <p:spPr bwMode="auto">
          <a:xfrm>
            <a:off x="10129410" y="5841444"/>
            <a:ext cx="9625" cy="110538"/>
          </a:xfrm>
          <a:prstGeom prst="rect">
            <a:avLst/>
          </a:prstGeom>
          <a:solidFill>
            <a:srgbClr val="292929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539916" y="1365914"/>
            <a:ext cx="5359400" cy="4954628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7680324" y="1814171"/>
            <a:ext cx="2755429" cy="4250670"/>
            <a:chOff x="7680324" y="1814171"/>
            <a:chExt cx="2755429" cy="4250670"/>
          </a:xfrm>
        </p:grpSpPr>
        <p:grpSp>
          <p:nvGrpSpPr>
            <p:cNvPr id="49" name="Group 652"/>
            <p:cNvGrpSpPr/>
            <p:nvPr/>
          </p:nvGrpSpPr>
          <p:grpSpPr bwMode="auto">
            <a:xfrm>
              <a:off x="7750224" y="1859725"/>
              <a:ext cx="415925" cy="385763"/>
              <a:chOff x="2751" y="1851"/>
              <a:chExt cx="462" cy="478"/>
            </a:xfrm>
          </p:grpSpPr>
          <p:pic>
            <p:nvPicPr>
              <p:cNvPr id="359" name="Picture 653" descr="iphone_stylized_small"/>
              <p:cNvPicPr>
                <a:picLocks noChangeAspect="1" noChangeArrowheads="1"/>
              </p:cNvPicPr>
              <p:nvPr/>
            </p:nvPicPr>
            <p:blipFill>
              <a:blip r:embed="rId2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28" y="1922"/>
                <a:ext cx="152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360" name="Picture 654" descr="antenna_radiation_stylized"/>
              <p:cNvPicPr>
                <a:picLocks noChangeAspect="1" noChangeArrowheads="1"/>
              </p:cNvPicPr>
              <p:nvPr/>
            </p:nvPicPr>
            <p:blipFill>
              <a:blip r:embed="rId2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751" y="1851"/>
                <a:ext cx="462" cy="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487" name="Group 590"/>
            <p:cNvGrpSpPr/>
            <p:nvPr/>
          </p:nvGrpSpPr>
          <p:grpSpPr bwMode="auto">
            <a:xfrm flipH="1">
              <a:off x="7773981" y="5281060"/>
              <a:ext cx="345630" cy="320302"/>
              <a:chOff x="2839" y="3501"/>
              <a:chExt cx="755" cy="803"/>
            </a:xfrm>
          </p:grpSpPr>
          <p:pic>
            <p:nvPicPr>
              <p:cNvPr id="488" name="Picture 591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39" y="3501"/>
                <a:ext cx="755" cy="8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489" name="Freeform 592"/>
              <p:cNvSpPr/>
              <p:nvPr/>
            </p:nvSpPr>
            <p:spPr bwMode="auto">
              <a:xfrm>
                <a:off x="2916" y="3578"/>
                <a:ext cx="356" cy="368"/>
              </a:xfrm>
              <a:custGeom>
                <a:avLst/>
                <a:gdLst>
                  <a:gd name="T0" fmla="*/ 0 w 356"/>
                  <a:gd name="T1" fmla="*/ 0 h 368"/>
                  <a:gd name="T2" fmla="*/ 300 w 356"/>
                  <a:gd name="T3" fmla="*/ 14 h 368"/>
                  <a:gd name="T4" fmla="*/ 356 w 356"/>
                  <a:gd name="T5" fmla="*/ 294 h 368"/>
                  <a:gd name="T6" fmla="*/ 78 w 356"/>
                  <a:gd name="T7" fmla="*/ 368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612" name="Oval 611"/>
            <p:cNvSpPr/>
            <p:nvPr/>
          </p:nvSpPr>
          <p:spPr>
            <a:xfrm>
              <a:off x="7689254" y="5160841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5" name="Oval 634"/>
            <p:cNvSpPr/>
            <p:nvPr/>
          </p:nvSpPr>
          <p:spPr>
            <a:xfrm>
              <a:off x="7680324" y="1814171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8" name="Oval 637"/>
            <p:cNvSpPr/>
            <p:nvPr/>
          </p:nvSpPr>
          <p:spPr>
            <a:xfrm>
              <a:off x="9823450" y="5554772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71" name="Group 618"/>
          <p:cNvGrpSpPr/>
          <p:nvPr/>
        </p:nvGrpSpPr>
        <p:grpSpPr bwMode="auto">
          <a:xfrm>
            <a:off x="8005845" y="1168489"/>
            <a:ext cx="1065213" cy="965200"/>
            <a:chOff x="4047" y="420"/>
            <a:chExt cx="671" cy="608"/>
          </a:xfrm>
        </p:grpSpPr>
        <p:sp>
          <p:nvSpPr>
            <p:cNvPr id="572" name="Rectangle 227"/>
            <p:cNvSpPr>
              <a:spLocks noChangeArrowheads="1"/>
            </p:cNvSpPr>
            <p:nvPr/>
          </p:nvSpPr>
          <p:spPr bwMode="auto">
            <a:xfrm>
              <a:off x="4266" y="420"/>
              <a:ext cx="426" cy="489"/>
            </a:xfrm>
            <a:prstGeom prst="rect">
              <a:avLst/>
            </a:prstGeom>
            <a:solidFill>
              <a:srgbClr val="0000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575" name="Rectangle 228"/>
            <p:cNvSpPr>
              <a:spLocks noChangeArrowheads="1"/>
            </p:cNvSpPr>
            <p:nvPr/>
          </p:nvSpPr>
          <p:spPr bwMode="auto">
            <a:xfrm>
              <a:off x="4245" y="435"/>
              <a:ext cx="435" cy="50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576" name="Rectangle 229"/>
            <p:cNvSpPr>
              <a:spLocks noChangeArrowheads="1"/>
            </p:cNvSpPr>
            <p:nvPr/>
          </p:nvSpPr>
          <p:spPr bwMode="auto">
            <a:xfrm>
              <a:off x="4251" y="438"/>
              <a:ext cx="426" cy="126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09" name="Text Box 230"/>
            <p:cNvSpPr txBox="1">
              <a:spLocks noChangeArrowheads="1"/>
            </p:cNvSpPr>
            <p:nvPr/>
          </p:nvSpPr>
          <p:spPr bwMode="auto">
            <a:xfrm>
              <a:off x="4205" y="421"/>
              <a:ext cx="513" cy="5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application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transport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network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data link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physical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10" name="Line 231"/>
            <p:cNvSpPr>
              <a:spLocks noChangeShapeType="1"/>
            </p:cNvSpPr>
            <p:nvPr/>
          </p:nvSpPr>
          <p:spPr bwMode="auto">
            <a:xfrm>
              <a:off x="4245" y="651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1" name="Line 232"/>
            <p:cNvSpPr>
              <a:spLocks noChangeShapeType="1"/>
            </p:cNvSpPr>
            <p:nvPr/>
          </p:nvSpPr>
          <p:spPr bwMode="auto">
            <a:xfrm>
              <a:off x="4251" y="738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3" name="Line 233"/>
            <p:cNvSpPr>
              <a:spLocks noChangeShapeType="1"/>
            </p:cNvSpPr>
            <p:nvPr/>
          </p:nvSpPr>
          <p:spPr bwMode="auto">
            <a:xfrm>
              <a:off x="4251" y="825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4" name="Freeform 917"/>
            <p:cNvSpPr/>
            <p:nvPr/>
          </p:nvSpPr>
          <p:spPr bwMode="auto">
            <a:xfrm>
              <a:off x="4047" y="434"/>
              <a:ext cx="192" cy="594"/>
            </a:xfrm>
            <a:custGeom>
              <a:avLst/>
              <a:gdLst>
                <a:gd name="T0" fmla="*/ 0 w 192"/>
                <a:gd name="T1" fmla="*/ 594 h 594"/>
                <a:gd name="T2" fmla="*/ 192 w 192"/>
                <a:gd name="T3" fmla="*/ 0 h 594"/>
                <a:gd name="T4" fmla="*/ 192 w 192"/>
                <a:gd name="T5" fmla="*/ 515 h 594"/>
                <a:gd name="T6" fmla="*/ 0 w 192"/>
                <a:gd name="T7" fmla="*/ 594 h 59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92"/>
                <a:gd name="T13" fmla="*/ 0 h 594"/>
                <a:gd name="T14" fmla="*/ 192 w 192"/>
                <a:gd name="T15" fmla="*/ 594 h 59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92" h="594">
                  <a:moveTo>
                    <a:pt x="0" y="594"/>
                  </a:moveTo>
                  <a:lnTo>
                    <a:pt x="192" y="0"/>
                  </a:lnTo>
                  <a:lnTo>
                    <a:pt x="192" y="515"/>
                  </a:lnTo>
                  <a:lnTo>
                    <a:pt x="0" y="594"/>
                  </a:lnTo>
                  <a:close/>
                </a:path>
              </a:pathLst>
            </a:custGeom>
            <a:gradFill rotWithShape="1">
              <a:gsLst>
                <a:gs pos="0">
                  <a:schemeClr val="bg1"/>
                </a:gs>
                <a:gs pos="100000">
                  <a:srgbClr val="CC000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31" name="Group 619"/>
          <p:cNvGrpSpPr/>
          <p:nvPr/>
        </p:nvGrpSpPr>
        <p:grpSpPr bwMode="auto">
          <a:xfrm>
            <a:off x="10104523" y="4743539"/>
            <a:ext cx="1050926" cy="974725"/>
            <a:chOff x="4047" y="414"/>
            <a:chExt cx="662" cy="614"/>
          </a:xfrm>
        </p:grpSpPr>
        <p:sp>
          <p:nvSpPr>
            <p:cNvPr id="632" name="Rectangle 227"/>
            <p:cNvSpPr>
              <a:spLocks noChangeArrowheads="1"/>
            </p:cNvSpPr>
            <p:nvPr/>
          </p:nvSpPr>
          <p:spPr bwMode="auto">
            <a:xfrm>
              <a:off x="4266" y="420"/>
              <a:ext cx="426" cy="489"/>
            </a:xfrm>
            <a:prstGeom prst="rect">
              <a:avLst/>
            </a:prstGeom>
            <a:solidFill>
              <a:srgbClr val="0000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33" name="Rectangle 228"/>
            <p:cNvSpPr>
              <a:spLocks noChangeArrowheads="1"/>
            </p:cNvSpPr>
            <p:nvPr/>
          </p:nvSpPr>
          <p:spPr bwMode="auto">
            <a:xfrm>
              <a:off x="4245" y="435"/>
              <a:ext cx="435" cy="50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34" name="Rectangle 229"/>
            <p:cNvSpPr>
              <a:spLocks noChangeArrowheads="1"/>
            </p:cNvSpPr>
            <p:nvPr/>
          </p:nvSpPr>
          <p:spPr bwMode="auto">
            <a:xfrm>
              <a:off x="4251" y="438"/>
              <a:ext cx="426" cy="126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36" name="Text Box 230"/>
            <p:cNvSpPr txBox="1">
              <a:spLocks noChangeArrowheads="1"/>
            </p:cNvSpPr>
            <p:nvPr/>
          </p:nvSpPr>
          <p:spPr bwMode="auto">
            <a:xfrm>
              <a:off x="4196" y="414"/>
              <a:ext cx="513" cy="5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application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transport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network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data link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physical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37" name="Line 231"/>
            <p:cNvSpPr>
              <a:spLocks noChangeShapeType="1"/>
            </p:cNvSpPr>
            <p:nvPr/>
          </p:nvSpPr>
          <p:spPr bwMode="auto">
            <a:xfrm>
              <a:off x="4245" y="651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9" name="Line 232"/>
            <p:cNvSpPr>
              <a:spLocks noChangeShapeType="1"/>
            </p:cNvSpPr>
            <p:nvPr/>
          </p:nvSpPr>
          <p:spPr bwMode="auto">
            <a:xfrm>
              <a:off x="4251" y="738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0" name="Line 233"/>
            <p:cNvSpPr>
              <a:spLocks noChangeShapeType="1"/>
            </p:cNvSpPr>
            <p:nvPr/>
          </p:nvSpPr>
          <p:spPr bwMode="auto">
            <a:xfrm>
              <a:off x="4251" y="825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1" name="Freeform 917"/>
            <p:cNvSpPr/>
            <p:nvPr/>
          </p:nvSpPr>
          <p:spPr bwMode="auto">
            <a:xfrm>
              <a:off x="4047" y="434"/>
              <a:ext cx="192" cy="594"/>
            </a:xfrm>
            <a:custGeom>
              <a:avLst/>
              <a:gdLst>
                <a:gd name="T0" fmla="*/ 0 w 192"/>
                <a:gd name="T1" fmla="*/ 594 h 594"/>
                <a:gd name="T2" fmla="*/ 192 w 192"/>
                <a:gd name="T3" fmla="*/ 0 h 594"/>
                <a:gd name="T4" fmla="*/ 192 w 192"/>
                <a:gd name="T5" fmla="*/ 515 h 594"/>
                <a:gd name="T6" fmla="*/ 0 w 192"/>
                <a:gd name="T7" fmla="*/ 594 h 59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92"/>
                <a:gd name="T13" fmla="*/ 0 h 594"/>
                <a:gd name="T14" fmla="*/ 192 w 192"/>
                <a:gd name="T15" fmla="*/ 594 h 59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92" h="594">
                  <a:moveTo>
                    <a:pt x="0" y="594"/>
                  </a:moveTo>
                  <a:lnTo>
                    <a:pt x="192" y="0"/>
                  </a:lnTo>
                  <a:lnTo>
                    <a:pt x="192" y="515"/>
                  </a:lnTo>
                  <a:lnTo>
                    <a:pt x="0" y="594"/>
                  </a:lnTo>
                  <a:close/>
                </a:path>
              </a:pathLst>
            </a:custGeom>
            <a:gradFill rotWithShape="1">
              <a:gsLst>
                <a:gs pos="0">
                  <a:schemeClr val="bg1"/>
                </a:gs>
                <a:gs pos="100000">
                  <a:srgbClr val="CC000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42" name="Group 628"/>
          <p:cNvGrpSpPr/>
          <p:nvPr/>
        </p:nvGrpSpPr>
        <p:grpSpPr bwMode="auto">
          <a:xfrm>
            <a:off x="7962986" y="4374557"/>
            <a:ext cx="1060451" cy="965200"/>
            <a:chOff x="4047" y="420"/>
            <a:chExt cx="668" cy="608"/>
          </a:xfrm>
        </p:grpSpPr>
        <p:sp>
          <p:nvSpPr>
            <p:cNvPr id="643" name="Rectangle 227"/>
            <p:cNvSpPr>
              <a:spLocks noChangeArrowheads="1"/>
            </p:cNvSpPr>
            <p:nvPr/>
          </p:nvSpPr>
          <p:spPr bwMode="auto">
            <a:xfrm>
              <a:off x="4266" y="420"/>
              <a:ext cx="426" cy="489"/>
            </a:xfrm>
            <a:prstGeom prst="rect">
              <a:avLst/>
            </a:prstGeom>
            <a:solidFill>
              <a:srgbClr val="0000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44" name="Rectangle 228"/>
            <p:cNvSpPr>
              <a:spLocks noChangeArrowheads="1"/>
            </p:cNvSpPr>
            <p:nvPr/>
          </p:nvSpPr>
          <p:spPr bwMode="auto">
            <a:xfrm>
              <a:off x="4245" y="435"/>
              <a:ext cx="435" cy="50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45" name="Rectangle 229"/>
            <p:cNvSpPr>
              <a:spLocks noChangeArrowheads="1"/>
            </p:cNvSpPr>
            <p:nvPr/>
          </p:nvSpPr>
          <p:spPr bwMode="auto">
            <a:xfrm>
              <a:off x="4251" y="438"/>
              <a:ext cx="426" cy="126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46" name="Text Box 230"/>
            <p:cNvSpPr txBox="1">
              <a:spLocks noChangeArrowheads="1"/>
            </p:cNvSpPr>
            <p:nvPr/>
          </p:nvSpPr>
          <p:spPr bwMode="auto">
            <a:xfrm>
              <a:off x="4202" y="423"/>
              <a:ext cx="513" cy="5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application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transport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network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data link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physical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47" name="Line 231"/>
            <p:cNvSpPr>
              <a:spLocks noChangeShapeType="1"/>
            </p:cNvSpPr>
            <p:nvPr/>
          </p:nvSpPr>
          <p:spPr bwMode="auto">
            <a:xfrm>
              <a:off x="4245" y="651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8" name="Line 232"/>
            <p:cNvSpPr>
              <a:spLocks noChangeShapeType="1"/>
            </p:cNvSpPr>
            <p:nvPr/>
          </p:nvSpPr>
          <p:spPr bwMode="auto">
            <a:xfrm>
              <a:off x="4251" y="738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9" name="Line 233"/>
            <p:cNvSpPr>
              <a:spLocks noChangeShapeType="1"/>
            </p:cNvSpPr>
            <p:nvPr/>
          </p:nvSpPr>
          <p:spPr bwMode="auto">
            <a:xfrm>
              <a:off x="4251" y="825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0" name="Freeform 917"/>
            <p:cNvSpPr/>
            <p:nvPr/>
          </p:nvSpPr>
          <p:spPr bwMode="auto">
            <a:xfrm>
              <a:off x="4047" y="434"/>
              <a:ext cx="192" cy="594"/>
            </a:xfrm>
            <a:custGeom>
              <a:avLst/>
              <a:gdLst>
                <a:gd name="T0" fmla="*/ 0 w 192"/>
                <a:gd name="T1" fmla="*/ 594 h 594"/>
                <a:gd name="T2" fmla="*/ 192 w 192"/>
                <a:gd name="T3" fmla="*/ 0 h 594"/>
                <a:gd name="T4" fmla="*/ 192 w 192"/>
                <a:gd name="T5" fmla="*/ 515 h 594"/>
                <a:gd name="T6" fmla="*/ 0 w 192"/>
                <a:gd name="T7" fmla="*/ 594 h 59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92"/>
                <a:gd name="T13" fmla="*/ 0 h 594"/>
                <a:gd name="T14" fmla="*/ 192 w 192"/>
                <a:gd name="T15" fmla="*/ 594 h 59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92" h="594">
                  <a:moveTo>
                    <a:pt x="0" y="594"/>
                  </a:moveTo>
                  <a:lnTo>
                    <a:pt x="192" y="0"/>
                  </a:lnTo>
                  <a:lnTo>
                    <a:pt x="192" y="515"/>
                  </a:lnTo>
                  <a:lnTo>
                    <a:pt x="0" y="594"/>
                  </a:lnTo>
                  <a:close/>
                </a:path>
              </a:pathLst>
            </a:custGeom>
            <a:gradFill rotWithShape="1">
              <a:gsLst>
                <a:gs pos="0">
                  <a:schemeClr val="bg1"/>
                </a:gs>
                <a:gs pos="100000">
                  <a:srgbClr val="CC000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51" name="Line 913"/>
          <p:cNvSpPr>
            <a:spLocks noChangeShapeType="1"/>
          </p:cNvSpPr>
          <p:nvPr/>
        </p:nvSpPr>
        <p:spPr bwMode="auto">
          <a:xfrm>
            <a:off x="8998030" y="4451439"/>
            <a:ext cx="1290637" cy="541337"/>
          </a:xfrm>
          <a:prstGeom prst="line">
            <a:avLst/>
          </a:prstGeom>
          <a:noFill/>
          <a:ln w="76200">
            <a:solidFill>
              <a:srgbClr val="CC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2" name="Line 911"/>
          <p:cNvSpPr>
            <a:spLocks noChangeShapeType="1"/>
          </p:cNvSpPr>
          <p:nvPr/>
        </p:nvSpPr>
        <p:spPr bwMode="auto">
          <a:xfrm>
            <a:off x="9093280" y="1325651"/>
            <a:ext cx="1700212" cy="3386138"/>
          </a:xfrm>
          <a:prstGeom prst="line">
            <a:avLst/>
          </a:prstGeom>
          <a:noFill/>
          <a:ln w="76200">
            <a:solidFill>
              <a:srgbClr val="CC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4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Creating a network </a:t>
            </a:r>
            <a:r>
              <a:rPr lang="en-US" altLang="en-US" dirty="0">
                <a:ea typeface="MS PGothic" panose="020B0600070205080204" pitchFamily="34" charset="-128"/>
              </a:rPr>
              <a:t>a</a:t>
            </a:r>
            <a:r>
              <a:rPr lang="en-US" altLang="en-US" sz="4400" dirty="0">
                <a:ea typeface="MS PGothic" panose="020B0600070205080204" pitchFamily="34" charset="-128"/>
              </a:rPr>
              <a:t>pp</a:t>
            </a:r>
            <a:endParaRPr lang="en-US" sz="4400" dirty="0"/>
          </a:p>
        </p:txBody>
      </p:sp>
      <p:sp>
        <p:nvSpPr>
          <p:cNvPr id="656" name="Content Placeholder 3"/>
          <p:cNvSpPr txBox="1"/>
          <p:nvPr/>
        </p:nvSpPr>
        <p:spPr>
          <a:xfrm>
            <a:off x="889178" y="1334086"/>
            <a:ext cx="5309184" cy="497469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97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write programs that: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run on (different) end systems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communicate over network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e.g., web server software communicates with browser software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1397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no need to write software for network-core devices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network-core devices do not run user applications 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applications on end systems  allows for rapid app development, propagation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61" name="Group 950"/>
          <p:cNvGrpSpPr/>
          <p:nvPr/>
        </p:nvGrpSpPr>
        <p:grpSpPr bwMode="auto">
          <a:xfrm>
            <a:off x="10002508" y="5616400"/>
            <a:ext cx="214974" cy="403920"/>
            <a:chOff x="4140" y="429"/>
            <a:chExt cx="1425" cy="2396"/>
          </a:xfrm>
        </p:grpSpPr>
        <p:sp>
          <p:nvSpPr>
            <p:cNvPr id="662" name="Freeform 951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3" name="Rectangle 952"/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64" name="Freeform 953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5" name="Freeform 954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6" name="Rectangle 955"/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67" name="Group 956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692" name="AutoShape 957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93" name="AutoShape 958"/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68" name="Rectangle 959"/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69" name="Group 960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690" name="AutoShape 961"/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91" name="AutoShape 962"/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0" name="Rectangle 963"/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1" name="Rectangle 964"/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72" name="Group 965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688" name="AutoShape 966"/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89" name="AutoShape 967"/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3" name="Freeform 968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74" name="Group 969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686" name="AutoShape 970"/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87" name="AutoShape 971"/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5" name="Rectangle 972"/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6" name="Freeform 973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7" name="Freeform 974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8" name="Oval 975"/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9" name="Freeform 976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0" name="AutoShape 977"/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1" name="AutoShape 978"/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2" name="Oval 979"/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3" name="Oval 980"/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4" name="Oval 981"/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5" name="Rectangle 982"/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659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6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6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651" grpId="0" animBg="1"/>
      <p:bldP spid="652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E-mail: mail servers</a:t>
            </a:r>
            <a:endParaRPr lang="en-US" sz="4400" dirty="0"/>
          </a:p>
        </p:txBody>
      </p:sp>
      <p:grpSp>
        <p:nvGrpSpPr>
          <p:cNvPr id="224" name="Group 279"/>
          <p:cNvGrpSpPr/>
          <p:nvPr/>
        </p:nvGrpSpPr>
        <p:grpSpPr bwMode="auto">
          <a:xfrm>
            <a:off x="9926119" y="5308075"/>
            <a:ext cx="1736725" cy="973138"/>
            <a:chOff x="4458" y="3335"/>
            <a:chExt cx="1094" cy="613"/>
          </a:xfrm>
        </p:grpSpPr>
        <p:sp>
          <p:nvSpPr>
            <p:cNvPr id="225" name="Text Box 263"/>
            <p:cNvSpPr txBox="1">
              <a:spLocks noChangeArrowheads="1"/>
            </p:cNvSpPr>
            <p:nvPr/>
          </p:nvSpPr>
          <p:spPr bwMode="auto">
            <a:xfrm>
              <a:off x="4527" y="3715"/>
              <a:ext cx="875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user mailbox</a:t>
              </a:r>
              <a:endPara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26" name="Group 278"/>
            <p:cNvGrpSpPr/>
            <p:nvPr/>
          </p:nvGrpSpPr>
          <p:grpSpPr bwMode="auto">
            <a:xfrm>
              <a:off x="4458" y="3408"/>
              <a:ext cx="450" cy="120"/>
              <a:chOff x="4314" y="3444"/>
              <a:chExt cx="450" cy="120"/>
            </a:xfrm>
          </p:grpSpPr>
          <p:sp>
            <p:nvSpPr>
              <p:cNvPr id="229" name="Rectangle 264"/>
              <p:cNvSpPr>
                <a:spLocks noChangeArrowheads="1"/>
              </p:cNvSpPr>
              <p:nvPr/>
            </p:nvSpPr>
            <p:spPr bwMode="auto">
              <a:xfrm>
                <a:off x="4314" y="3444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30" name="Line 265"/>
              <p:cNvSpPr>
                <a:spLocks noChangeShapeType="1"/>
              </p:cNvSpPr>
              <p:nvPr/>
            </p:nvSpPr>
            <p:spPr bwMode="auto">
              <a:xfrm>
                <a:off x="4363" y="3472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31" name="Line 266"/>
              <p:cNvSpPr>
                <a:spLocks noChangeShapeType="1"/>
              </p:cNvSpPr>
              <p:nvPr/>
            </p:nvSpPr>
            <p:spPr bwMode="auto">
              <a:xfrm flipH="1">
                <a:off x="4472" y="3471"/>
                <a:ext cx="6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32" name="Line 267"/>
              <p:cNvSpPr>
                <a:spLocks noChangeShapeType="1"/>
              </p:cNvSpPr>
              <p:nvPr/>
            </p:nvSpPr>
            <p:spPr bwMode="auto">
              <a:xfrm>
                <a:off x="4527" y="347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33" name="Line 268"/>
              <p:cNvSpPr>
                <a:spLocks noChangeShapeType="1"/>
              </p:cNvSpPr>
              <p:nvPr/>
            </p:nvSpPr>
            <p:spPr bwMode="auto">
              <a:xfrm>
                <a:off x="4584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34" name="Line 269"/>
              <p:cNvSpPr>
                <a:spLocks noChangeShapeType="1"/>
              </p:cNvSpPr>
              <p:nvPr/>
            </p:nvSpPr>
            <p:spPr bwMode="auto">
              <a:xfrm>
                <a:off x="4645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35" name="Line 270"/>
              <p:cNvSpPr>
                <a:spLocks noChangeShapeType="1"/>
              </p:cNvSpPr>
              <p:nvPr/>
            </p:nvSpPr>
            <p:spPr bwMode="auto">
              <a:xfrm>
                <a:off x="4701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36" name="Line 271"/>
              <p:cNvSpPr>
                <a:spLocks noChangeShapeType="1"/>
              </p:cNvSpPr>
              <p:nvPr/>
            </p:nvSpPr>
            <p:spPr bwMode="auto">
              <a:xfrm>
                <a:off x="4416" y="3472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27" name="Rectangle 272"/>
            <p:cNvSpPr>
              <a:spLocks noChangeArrowheads="1"/>
            </p:cNvSpPr>
            <p:nvPr/>
          </p:nvSpPr>
          <p:spPr bwMode="auto">
            <a:xfrm>
              <a:off x="4472" y="3779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28" name="Text Box 277"/>
            <p:cNvSpPr txBox="1">
              <a:spLocks noChangeArrowheads="1"/>
            </p:cNvSpPr>
            <p:nvPr/>
          </p:nvSpPr>
          <p:spPr bwMode="auto">
            <a:xfrm>
              <a:off x="4514" y="3335"/>
              <a:ext cx="1038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outgoing 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message queue</a:t>
              </a:r>
              <a:endPara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237" name="Group 454"/>
          <p:cNvGrpSpPr/>
          <p:nvPr/>
        </p:nvGrpSpPr>
        <p:grpSpPr bwMode="auto">
          <a:xfrm>
            <a:off x="7036667" y="801562"/>
            <a:ext cx="4278313" cy="5118100"/>
            <a:chOff x="2962" y="886"/>
            <a:chExt cx="2695" cy="3224"/>
          </a:xfrm>
        </p:grpSpPr>
        <p:grpSp>
          <p:nvGrpSpPr>
            <p:cNvPr id="238" name="Group 389"/>
            <p:cNvGrpSpPr/>
            <p:nvPr/>
          </p:nvGrpSpPr>
          <p:grpSpPr bwMode="auto">
            <a:xfrm>
              <a:off x="4346" y="1756"/>
              <a:ext cx="301" cy="451"/>
              <a:chOff x="4140" y="429"/>
              <a:chExt cx="1425" cy="2396"/>
            </a:xfrm>
          </p:grpSpPr>
          <p:sp>
            <p:nvSpPr>
              <p:cNvPr id="401" name="Freeform 390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02" name="Rectangle 391"/>
              <p:cNvSpPr>
                <a:spLocks noChangeArrowheads="1"/>
              </p:cNvSpPr>
              <p:nvPr/>
            </p:nvSpPr>
            <p:spPr bwMode="auto">
              <a:xfrm>
                <a:off x="4206" y="429"/>
                <a:ext cx="1046" cy="2284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03" name="Freeform 392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04" name="Freeform 393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05" name="Rectangle 394"/>
              <p:cNvSpPr>
                <a:spLocks noChangeArrowheads="1"/>
              </p:cNvSpPr>
              <p:nvPr/>
            </p:nvSpPr>
            <p:spPr bwMode="auto">
              <a:xfrm>
                <a:off x="4211" y="695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406" name="Group 395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431" name="AutoShape 396"/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1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32" name="AutoShape 397"/>
                <p:cNvSpPr>
                  <a:spLocks noChangeArrowheads="1"/>
                </p:cNvSpPr>
                <p:nvPr/>
              </p:nvSpPr>
              <p:spPr bwMode="auto">
                <a:xfrm>
                  <a:off x="634" y="2583"/>
                  <a:ext cx="685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07" name="Rectangle 398"/>
              <p:cNvSpPr>
                <a:spLocks noChangeArrowheads="1"/>
              </p:cNvSpPr>
              <p:nvPr/>
            </p:nvSpPr>
            <p:spPr bwMode="auto">
              <a:xfrm>
                <a:off x="4225" y="101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408" name="Group 399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429" name="AutoShape 400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7" cy="143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30" name="AutoShape 401"/>
                <p:cNvSpPr>
                  <a:spLocks noChangeArrowheads="1"/>
                </p:cNvSpPr>
                <p:nvPr/>
              </p:nvSpPr>
              <p:spPr bwMode="auto">
                <a:xfrm>
                  <a:off x="630" y="2583"/>
                  <a:ext cx="691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09" name="Rectangle 402"/>
              <p:cNvSpPr>
                <a:spLocks noChangeArrowheads="1"/>
              </p:cNvSpPr>
              <p:nvPr/>
            </p:nvSpPr>
            <p:spPr bwMode="auto">
              <a:xfrm>
                <a:off x="4216" y="135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10" name="Rectangle 403"/>
              <p:cNvSpPr>
                <a:spLocks noChangeArrowheads="1"/>
              </p:cNvSpPr>
              <p:nvPr/>
            </p:nvSpPr>
            <p:spPr bwMode="auto">
              <a:xfrm>
                <a:off x="4230" y="1656"/>
                <a:ext cx="592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411" name="Group 404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427" name="AutoShape 405"/>
                <p:cNvSpPr>
                  <a:spLocks noChangeArrowheads="1"/>
                </p:cNvSpPr>
                <p:nvPr/>
              </p:nvSpPr>
              <p:spPr bwMode="auto">
                <a:xfrm>
                  <a:off x="616" y="2570"/>
                  <a:ext cx="725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28" name="AutoShape 406"/>
                <p:cNvSpPr>
                  <a:spLocks noChangeArrowheads="1"/>
                </p:cNvSpPr>
                <p:nvPr/>
              </p:nvSpPr>
              <p:spPr bwMode="auto">
                <a:xfrm>
                  <a:off x="634" y="2585"/>
                  <a:ext cx="690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12" name="Freeform 407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413" name="Group 408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425" name="AutoShape 409"/>
                <p:cNvSpPr>
                  <a:spLocks noChangeArrowheads="1"/>
                </p:cNvSpPr>
                <p:nvPr/>
              </p:nvSpPr>
              <p:spPr bwMode="auto">
                <a:xfrm>
                  <a:off x="629" y="2568"/>
                  <a:ext cx="702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26" name="AutoShape 410"/>
                <p:cNvSpPr>
                  <a:spLocks noChangeArrowheads="1"/>
                </p:cNvSpPr>
                <p:nvPr/>
              </p:nvSpPr>
              <p:spPr bwMode="auto">
                <a:xfrm>
                  <a:off x="634" y="2584"/>
                  <a:ext cx="67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14" name="Rectangle 411"/>
              <p:cNvSpPr>
                <a:spLocks noChangeArrowheads="1"/>
              </p:cNvSpPr>
              <p:nvPr/>
            </p:nvSpPr>
            <p:spPr bwMode="auto">
              <a:xfrm>
                <a:off x="5248" y="429"/>
                <a:ext cx="71" cy="2290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15" name="Freeform 412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16" name="Freeform 413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17" name="Oval 414"/>
              <p:cNvSpPr>
                <a:spLocks noChangeArrowheads="1"/>
              </p:cNvSpPr>
              <p:nvPr/>
            </p:nvSpPr>
            <p:spPr bwMode="auto">
              <a:xfrm>
                <a:off x="5518" y="2612"/>
                <a:ext cx="47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18" name="Freeform 415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19" name="AutoShape 416"/>
              <p:cNvSpPr>
                <a:spLocks noChangeArrowheads="1"/>
              </p:cNvSpPr>
              <p:nvPr/>
            </p:nvSpPr>
            <p:spPr bwMode="auto">
              <a:xfrm>
                <a:off x="4140" y="2676"/>
                <a:ext cx="1198" cy="149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0" name="AutoShape 417"/>
              <p:cNvSpPr>
                <a:spLocks noChangeArrowheads="1"/>
              </p:cNvSpPr>
              <p:nvPr/>
            </p:nvSpPr>
            <p:spPr bwMode="auto">
              <a:xfrm>
                <a:off x="4206" y="2713"/>
                <a:ext cx="1070" cy="8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1" name="Oval 418"/>
              <p:cNvSpPr>
                <a:spLocks noChangeArrowheads="1"/>
              </p:cNvSpPr>
              <p:nvPr/>
            </p:nvSpPr>
            <p:spPr bwMode="auto">
              <a:xfrm>
                <a:off x="4306" y="2384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2" name="Oval 419"/>
              <p:cNvSpPr>
                <a:spLocks noChangeArrowheads="1"/>
              </p:cNvSpPr>
              <p:nvPr/>
            </p:nvSpPr>
            <p:spPr bwMode="auto">
              <a:xfrm>
                <a:off x="4486" y="2384"/>
                <a:ext cx="161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423" name="Oval 420"/>
              <p:cNvSpPr>
                <a:spLocks noChangeArrowheads="1"/>
              </p:cNvSpPr>
              <p:nvPr/>
            </p:nvSpPr>
            <p:spPr bwMode="auto">
              <a:xfrm>
                <a:off x="4661" y="2379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4" name="Rectangle 421"/>
              <p:cNvSpPr>
                <a:spLocks noChangeArrowheads="1"/>
              </p:cNvSpPr>
              <p:nvPr/>
            </p:nvSpPr>
            <p:spPr bwMode="auto">
              <a:xfrm>
                <a:off x="5063" y="1837"/>
                <a:ext cx="85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39" name="Group 356"/>
            <p:cNvGrpSpPr/>
            <p:nvPr/>
          </p:nvGrpSpPr>
          <p:grpSpPr bwMode="auto">
            <a:xfrm>
              <a:off x="3091" y="2634"/>
              <a:ext cx="301" cy="451"/>
              <a:chOff x="4140" y="429"/>
              <a:chExt cx="1425" cy="2396"/>
            </a:xfrm>
          </p:grpSpPr>
          <p:sp>
            <p:nvSpPr>
              <p:cNvPr id="369" name="Freeform 357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70" name="Rectangle 358"/>
              <p:cNvSpPr>
                <a:spLocks noChangeArrowheads="1"/>
              </p:cNvSpPr>
              <p:nvPr/>
            </p:nvSpPr>
            <p:spPr bwMode="auto">
              <a:xfrm>
                <a:off x="4206" y="429"/>
                <a:ext cx="1046" cy="2284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71" name="Freeform 359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72" name="Freeform 360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73" name="Rectangle 361"/>
              <p:cNvSpPr>
                <a:spLocks noChangeArrowheads="1"/>
              </p:cNvSpPr>
              <p:nvPr/>
            </p:nvSpPr>
            <p:spPr bwMode="auto">
              <a:xfrm>
                <a:off x="4211" y="695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374" name="Group 362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399" name="AutoShape 363"/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1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00" name="AutoShape 364"/>
                <p:cNvSpPr>
                  <a:spLocks noChangeArrowheads="1"/>
                </p:cNvSpPr>
                <p:nvPr/>
              </p:nvSpPr>
              <p:spPr bwMode="auto">
                <a:xfrm>
                  <a:off x="634" y="2583"/>
                  <a:ext cx="685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75" name="Rectangle 365"/>
              <p:cNvSpPr>
                <a:spLocks noChangeArrowheads="1"/>
              </p:cNvSpPr>
              <p:nvPr/>
            </p:nvSpPr>
            <p:spPr bwMode="auto">
              <a:xfrm>
                <a:off x="4225" y="101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376" name="Group 366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397" name="AutoShape 36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7" cy="143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98" name="AutoShape 368"/>
                <p:cNvSpPr>
                  <a:spLocks noChangeArrowheads="1"/>
                </p:cNvSpPr>
                <p:nvPr/>
              </p:nvSpPr>
              <p:spPr bwMode="auto">
                <a:xfrm>
                  <a:off x="630" y="2583"/>
                  <a:ext cx="691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77" name="Rectangle 369"/>
              <p:cNvSpPr>
                <a:spLocks noChangeArrowheads="1"/>
              </p:cNvSpPr>
              <p:nvPr/>
            </p:nvSpPr>
            <p:spPr bwMode="auto">
              <a:xfrm>
                <a:off x="4216" y="135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78" name="Rectangle 370"/>
              <p:cNvSpPr>
                <a:spLocks noChangeArrowheads="1"/>
              </p:cNvSpPr>
              <p:nvPr/>
            </p:nvSpPr>
            <p:spPr bwMode="auto">
              <a:xfrm>
                <a:off x="4230" y="1656"/>
                <a:ext cx="592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379" name="Group 371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395" name="AutoShape 372"/>
                <p:cNvSpPr>
                  <a:spLocks noChangeArrowheads="1"/>
                </p:cNvSpPr>
                <p:nvPr/>
              </p:nvSpPr>
              <p:spPr bwMode="auto">
                <a:xfrm>
                  <a:off x="616" y="2570"/>
                  <a:ext cx="725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96" name="AutoShape 373"/>
                <p:cNvSpPr>
                  <a:spLocks noChangeArrowheads="1"/>
                </p:cNvSpPr>
                <p:nvPr/>
              </p:nvSpPr>
              <p:spPr bwMode="auto">
                <a:xfrm>
                  <a:off x="634" y="2585"/>
                  <a:ext cx="690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80" name="Freeform 374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381" name="Group 375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393" name="AutoShape 376"/>
                <p:cNvSpPr>
                  <a:spLocks noChangeArrowheads="1"/>
                </p:cNvSpPr>
                <p:nvPr/>
              </p:nvSpPr>
              <p:spPr bwMode="auto">
                <a:xfrm>
                  <a:off x="629" y="2568"/>
                  <a:ext cx="702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94" name="AutoShape 377"/>
                <p:cNvSpPr>
                  <a:spLocks noChangeArrowheads="1"/>
                </p:cNvSpPr>
                <p:nvPr/>
              </p:nvSpPr>
              <p:spPr bwMode="auto">
                <a:xfrm>
                  <a:off x="634" y="2584"/>
                  <a:ext cx="67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82" name="Rectangle 378"/>
              <p:cNvSpPr>
                <a:spLocks noChangeArrowheads="1"/>
              </p:cNvSpPr>
              <p:nvPr/>
            </p:nvSpPr>
            <p:spPr bwMode="auto">
              <a:xfrm>
                <a:off x="5248" y="429"/>
                <a:ext cx="71" cy="2290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83" name="Freeform 379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84" name="Freeform 380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85" name="Oval 381"/>
              <p:cNvSpPr>
                <a:spLocks noChangeArrowheads="1"/>
              </p:cNvSpPr>
              <p:nvPr/>
            </p:nvSpPr>
            <p:spPr bwMode="auto">
              <a:xfrm>
                <a:off x="5518" y="2612"/>
                <a:ext cx="47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86" name="Freeform 382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87" name="AutoShape 383"/>
              <p:cNvSpPr>
                <a:spLocks noChangeArrowheads="1"/>
              </p:cNvSpPr>
              <p:nvPr/>
            </p:nvSpPr>
            <p:spPr bwMode="auto">
              <a:xfrm>
                <a:off x="4140" y="2676"/>
                <a:ext cx="1198" cy="149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88" name="AutoShape 384"/>
              <p:cNvSpPr>
                <a:spLocks noChangeArrowheads="1"/>
              </p:cNvSpPr>
              <p:nvPr/>
            </p:nvSpPr>
            <p:spPr bwMode="auto">
              <a:xfrm>
                <a:off x="4206" y="2713"/>
                <a:ext cx="1070" cy="8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89" name="Oval 385"/>
              <p:cNvSpPr>
                <a:spLocks noChangeArrowheads="1"/>
              </p:cNvSpPr>
              <p:nvPr/>
            </p:nvSpPr>
            <p:spPr bwMode="auto">
              <a:xfrm>
                <a:off x="4306" y="2384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90" name="Oval 386"/>
              <p:cNvSpPr>
                <a:spLocks noChangeArrowheads="1"/>
              </p:cNvSpPr>
              <p:nvPr/>
            </p:nvSpPr>
            <p:spPr bwMode="auto">
              <a:xfrm>
                <a:off x="4486" y="2384"/>
                <a:ext cx="161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91" name="Oval 387"/>
              <p:cNvSpPr>
                <a:spLocks noChangeArrowheads="1"/>
              </p:cNvSpPr>
              <p:nvPr/>
            </p:nvSpPr>
            <p:spPr bwMode="auto">
              <a:xfrm>
                <a:off x="4661" y="2379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92" name="Rectangle 388"/>
              <p:cNvSpPr>
                <a:spLocks noChangeArrowheads="1"/>
              </p:cNvSpPr>
              <p:nvPr/>
            </p:nvSpPr>
            <p:spPr bwMode="auto">
              <a:xfrm>
                <a:off x="5063" y="1837"/>
                <a:ext cx="85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40" name="Group 320"/>
            <p:cNvGrpSpPr/>
            <p:nvPr/>
          </p:nvGrpSpPr>
          <p:grpSpPr bwMode="auto">
            <a:xfrm>
              <a:off x="3105" y="1159"/>
              <a:ext cx="301" cy="451"/>
              <a:chOff x="4140" y="429"/>
              <a:chExt cx="1425" cy="2396"/>
            </a:xfrm>
          </p:grpSpPr>
          <p:sp>
            <p:nvSpPr>
              <p:cNvPr id="337" name="Freeform 321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38" name="Rectangle 322"/>
              <p:cNvSpPr>
                <a:spLocks noChangeArrowheads="1"/>
              </p:cNvSpPr>
              <p:nvPr/>
            </p:nvSpPr>
            <p:spPr bwMode="auto">
              <a:xfrm>
                <a:off x="4206" y="429"/>
                <a:ext cx="1046" cy="2284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39" name="Freeform 323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40" name="Freeform 324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41" name="Rectangle 325"/>
              <p:cNvSpPr>
                <a:spLocks noChangeArrowheads="1"/>
              </p:cNvSpPr>
              <p:nvPr/>
            </p:nvSpPr>
            <p:spPr bwMode="auto">
              <a:xfrm>
                <a:off x="4211" y="695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342" name="Group 326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367" name="AutoShape 327"/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1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68" name="AutoShape 328"/>
                <p:cNvSpPr>
                  <a:spLocks noChangeArrowheads="1"/>
                </p:cNvSpPr>
                <p:nvPr/>
              </p:nvSpPr>
              <p:spPr bwMode="auto">
                <a:xfrm>
                  <a:off x="634" y="2583"/>
                  <a:ext cx="685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43" name="Rectangle 329"/>
              <p:cNvSpPr>
                <a:spLocks noChangeArrowheads="1"/>
              </p:cNvSpPr>
              <p:nvPr/>
            </p:nvSpPr>
            <p:spPr bwMode="auto">
              <a:xfrm>
                <a:off x="4225" y="101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344" name="Group 330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365" name="AutoShape 331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7" cy="143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66" name="AutoShape 332"/>
                <p:cNvSpPr>
                  <a:spLocks noChangeArrowheads="1"/>
                </p:cNvSpPr>
                <p:nvPr/>
              </p:nvSpPr>
              <p:spPr bwMode="auto">
                <a:xfrm>
                  <a:off x="630" y="2583"/>
                  <a:ext cx="691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45" name="Rectangle 333"/>
              <p:cNvSpPr>
                <a:spLocks noChangeArrowheads="1"/>
              </p:cNvSpPr>
              <p:nvPr/>
            </p:nvSpPr>
            <p:spPr bwMode="auto">
              <a:xfrm>
                <a:off x="4216" y="135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46" name="Rectangle 334"/>
              <p:cNvSpPr>
                <a:spLocks noChangeArrowheads="1"/>
              </p:cNvSpPr>
              <p:nvPr/>
            </p:nvSpPr>
            <p:spPr bwMode="auto">
              <a:xfrm>
                <a:off x="4230" y="1656"/>
                <a:ext cx="592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347" name="Group 335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363" name="AutoShape 336"/>
                <p:cNvSpPr>
                  <a:spLocks noChangeArrowheads="1"/>
                </p:cNvSpPr>
                <p:nvPr/>
              </p:nvSpPr>
              <p:spPr bwMode="auto">
                <a:xfrm>
                  <a:off x="616" y="2570"/>
                  <a:ext cx="725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64" name="AutoShape 337"/>
                <p:cNvSpPr>
                  <a:spLocks noChangeArrowheads="1"/>
                </p:cNvSpPr>
                <p:nvPr/>
              </p:nvSpPr>
              <p:spPr bwMode="auto">
                <a:xfrm>
                  <a:off x="634" y="2585"/>
                  <a:ext cx="690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48" name="Freeform 338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349" name="Group 339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361" name="AutoShape 340"/>
                <p:cNvSpPr>
                  <a:spLocks noChangeArrowheads="1"/>
                </p:cNvSpPr>
                <p:nvPr/>
              </p:nvSpPr>
              <p:spPr bwMode="auto">
                <a:xfrm>
                  <a:off x="629" y="2568"/>
                  <a:ext cx="702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62" name="AutoShape 341"/>
                <p:cNvSpPr>
                  <a:spLocks noChangeArrowheads="1"/>
                </p:cNvSpPr>
                <p:nvPr/>
              </p:nvSpPr>
              <p:spPr bwMode="auto">
                <a:xfrm>
                  <a:off x="634" y="2584"/>
                  <a:ext cx="67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50" name="Rectangle 342"/>
              <p:cNvSpPr>
                <a:spLocks noChangeArrowheads="1"/>
              </p:cNvSpPr>
              <p:nvPr/>
            </p:nvSpPr>
            <p:spPr bwMode="auto">
              <a:xfrm>
                <a:off x="5248" y="429"/>
                <a:ext cx="71" cy="2290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51" name="Freeform 343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52" name="Freeform 344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53" name="Oval 345"/>
              <p:cNvSpPr>
                <a:spLocks noChangeArrowheads="1"/>
              </p:cNvSpPr>
              <p:nvPr/>
            </p:nvSpPr>
            <p:spPr bwMode="auto">
              <a:xfrm>
                <a:off x="5518" y="2612"/>
                <a:ext cx="47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54" name="Freeform 346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55" name="AutoShape 347"/>
              <p:cNvSpPr>
                <a:spLocks noChangeArrowheads="1"/>
              </p:cNvSpPr>
              <p:nvPr/>
            </p:nvSpPr>
            <p:spPr bwMode="auto">
              <a:xfrm>
                <a:off x="4140" y="2676"/>
                <a:ext cx="1198" cy="149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56" name="AutoShape 348"/>
              <p:cNvSpPr>
                <a:spLocks noChangeArrowheads="1"/>
              </p:cNvSpPr>
              <p:nvPr/>
            </p:nvSpPr>
            <p:spPr bwMode="auto">
              <a:xfrm>
                <a:off x="4206" y="2713"/>
                <a:ext cx="1070" cy="8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57" name="Oval 349"/>
              <p:cNvSpPr>
                <a:spLocks noChangeArrowheads="1"/>
              </p:cNvSpPr>
              <p:nvPr/>
            </p:nvSpPr>
            <p:spPr bwMode="auto">
              <a:xfrm>
                <a:off x="4306" y="2384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58" name="Oval 350"/>
              <p:cNvSpPr>
                <a:spLocks noChangeArrowheads="1"/>
              </p:cNvSpPr>
              <p:nvPr/>
            </p:nvSpPr>
            <p:spPr bwMode="auto">
              <a:xfrm>
                <a:off x="4486" y="2384"/>
                <a:ext cx="161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59" name="Oval 351"/>
              <p:cNvSpPr>
                <a:spLocks noChangeArrowheads="1"/>
              </p:cNvSpPr>
              <p:nvPr/>
            </p:nvSpPr>
            <p:spPr bwMode="auto">
              <a:xfrm>
                <a:off x="4661" y="2379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60" name="Rectangle 352"/>
              <p:cNvSpPr>
                <a:spLocks noChangeArrowheads="1"/>
              </p:cNvSpPr>
              <p:nvPr/>
            </p:nvSpPr>
            <p:spPr bwMode="auto">
              <a:xfrm>
                <a:off x="5063" y="1837"/>
                <a:ext cx="85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1" name="Line 9"/>
            <p:cNvSpPr>
              <a:spLocks noChangeShapeType="1"/>
            </p:cNvSpPr>
            <p:nvPr/>
          </p:nvSpPr>
          <p:spPr bwMode="auto">
            <a:xfrm>
              <a:off x="3734" y="1642"/>
              <a:ext cx="708" cy="498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42" name="Group 19"/>
            <p:cNvGrpSpPr/>
            <p:nvPr/>
          </p:nvGrpSpPr>
          <p:grpSpPr bwMode="auto">
            <a:xfrm>
              <a:off x="4466" y="1881"/>
              <a:ext cx="510" cy="661"/>
              <a:chOff x="4296" y="2627"/>
              <a:chExt cx="510" cy="661"/>
            </a:xfrm>
          </p:grpSpPr>
          <p:sp>
            <p:nvSpPr>
              <p:cNvPr id="322" name="Rectangle 20"/>
              <p:cNvSpPr>
                <a:spLocks noChangeArrowheads="1"/>
              </p:cNvSpPr>
              <p:nvPr/>
            </p:nvSpPr>
            <p:spPr bwMode="auto">
              <a:xfrm>
                <a:off x="4296" y="2652"/>
                <a:ext cx="510" cy="636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3" name="Text Box 21"/>
              <p:cNvSpPr txBox="1">
                <a:spLocks noChangeArrowheads="1"/>
              </p:cNvSpPr>
              <p:nvPr/>
            </p:nvSpPr>
            <p:spPr bwMode="auto">
              <a:xfrm>
                <a:off x="4298" y="2627"/>
                <a:ext cx="485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mail</a:t>
                </a: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server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4" name="Rectangle 22"/>
              <p:cNvSpPr>
                <a:spLocks noChangeArrowheads="1"/>
              </p:cNvSpPr>
              <p:nvPr/>
            </p:nvSpPr>
            <p:spPr bwMode="auto">
              <a:xfrm>
                <a:off x="4320" y="3006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5" name="Line 23"/>
              <p:cNvSpPr>
                <a:spLocks noChangeShapeType="1"/>
              </p:cNvSpPr>
              <p:nvPr/>
            </p:nvSpPr>
            <p:spPr bwMode="auto">
              <a:xfrm>
                <a:off x="4369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6" name="Line 24"/>
              <p:cNvSpPr>
                <a:spLocks noChangeShapeType="1"/>
              </p:cNvSpPr>
              <p:nvPr/>
            </p:nvSpPr>
            <p:spPr bwMode="auto">
              <a:xfrm>
                <a:off x="4478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7" name="Line 25"/>
              <p:cNvSpPr>
                <a:spLocks noChangeShapeType="1"/>
              </p:cNvSpPr>
              <p:nvPr/>
            </p:nvSpPr>
            <p:spPr bwMode="auto">
              <a:xfrm>
                <a:off x="4533" y="3035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8" name="Line 26"/>
              <p:cNvSpPr>
                <a:spLocks noChangeShapeType="1"/>
              </p:cNvSpPr>
              <p:nvPr/>
            </p:nvSpPr>
            <p:spPr bwMode="auto">
              <a:xfrm>
                <a:off x="4590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9" name="Line 27"/>
              <p:cNvSpPr>
                <a:spLocks noChangeShapeType="1"/>
              </p:cNvSpPr>
              <p:nvPr/>
            </p:nvSpPr>
            <p:spPr bwMode="auto">
              <a:xfrm>
                <a:off x="4651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30" name="Line 28"/>
              <p:cNvSpPr>
                <a:spLocks noChangeShapeType="1"/>
              </p:cNvSpPr>
              <p:nvPr/>
            </p:nvSpPr>
            <p:spPr bwMode="auto">
              <a:xfrm>
                <a:off x="4707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31" name="Line 29"/>
              <p:cNvSpPr>
                <a:spLocks noChangeShapeType="1"/>
              </p:cNvSpPr>
              <p:nvPr/>
            </p:nvSpPr>
            <p:spPr bwMode="auto">
              <a:xfrm>
                <a:off x="4422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32" name="Rectangle 30"/>
              <p:cNvSpPr>
                <a:spLocks noChangeArrowheads="1"/>
              </p:cNvSpPr>
              <p:nvPr/>
            </p:nvSpPr>
            <p:spPr bwMode="auto">
              <a:xfrm>
                <a:off x="4328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33" name="Rectangle 31"/>
              <p:cNvSpPr>
                <a:spLocks noChangeArrowheads="1"/>
              </p:cNvSpPr>
              <p:nvPr/>
            </p:nvSpPr>
            <p:spPr bwMode="auto">
              <a:xfrm>
                <a:off x="4414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34" name="Rectangle 32"/>
              <p:cNvSpPr>
                <a:spLocks noChangeArrowheads="1"/>
              </p:cNvSpPr>
              <p:nvPr/>
            </p:nvSpPr>
            <p:spPr bwMode="auto">
              <a:xfrm>
                <a:off x="4500" y="3172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35" name="Rectangle 33"/>
              <p:cNvSpPr>
                <a:spLocks noChangeArrowheads="1"/>
              </p:cNvSpPr>
              <p:nvPr/>
            </p:nvSpPr>
            <p:spPr bwMode="auto">
              <a:xfrm>
                <a:off x="4597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36" name="Rectangle 34"/>
              <p:cNvSpPr>
                <a:spLocks noChangeArrowheads="1"/>
              </p:cNvSpPr>
              <p:nvPr/>
            </p:nvSpPr>
            <p:spPr bwMode="auto">
              <a:xfrm>
                <a:off x="4693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43" name="Group 60"/>
            <p:cNvGrpSpPr/>
            <p:nvPr/>
          </p:nvGrpSpPr>
          <p:grpSpPr bwMode="auto">
            <a:xfrm>
              <a:off x="3206" y="2763"/>
              <a:ext cx="510" cy="661"/>
              <a:chOff x="4296" y="2627"/>
              <a:chExt cx="510" cy="661"/>
            </a:xfrm>
          </p:grpSpPr>
          <p:sp>
            <p:nvSpPr>
              <p:cNvPr id="307" name="Rectangle 61"/>
              <p:cNvSpPr>
                <a:spLocks noChangeArrowheads="1"/>
              </p:cNvSpPr>
              <p:nvPr/>
            </p:nvSpPr>
            <p:spPr bwMode="auto">
              <a:xfrm>
                <a:off x="4296" y="2652"/>
                <a:ext cx="510" cy="636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08" name="Text Box 62"/>
              <p:cNvSpPr txBox="1">
                <a:spLocks noChangeArrowheads="1"/>
              </p:cNvSpPr>
              <p:nvPr/>
            </p:nvSpPr>
            <p:spPr bwMode="auto">
              <a:xfrm>
                <a:off x="4298" y="2627"/>
                <a:ext cx="485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mail</a:t>
                </a: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server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09" name="Rectangle 63"/>
              <p:cNvSpPr>
                <a:spLocks noChangeArrowheads="1"/>
              </p:cNvSpPr>
              <p:nvPr/>
            </p:nvSpPr>
            <p:spPr bwMode="auto">
              <a:xfrm>
                <a:off x="4320" y="3006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0" name="Line 64"/>
              <p:cNvSpPr>
                <a:spLocks noChangeShapeType="1"/>
              </p:cNvSpPr>
              <p:nvPr/>
            </p:nvSpPr>
            <p:spPr bwMode="auto">
              <a:xfrm>
                <a:off x="4369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1" name="Line 65"/>
              <p:cNvSpPr>
                <a:spLocks noChangeShapeType="1"/>
              </p:cNvSpPr>
              <p:nvPr/>
            </p:nvSpPr>
            <p:spPr bwMode="auto">
              <a:xfrm>
                <a:off x="4478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2" name="Line 66"/>
              <p:cNvSpPr>
                <a:spLocks noChangeShapeType="1"/>
              </p:cNvSpPr>
              <p:nvPr/>
            </p:nvSpPr>
            <p:spPr bwMode="auto">
              <a:xfrm>
                <a:off x="4533" y="3035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3" name="Line 67"/>
              <p:cNvSpPr>
                <a:spLocks noChangeShapeType="1"/>
              </p:cNvSpPr>
              <p:nvPr/>
            </p:nvSpPr>
            <p:spPr bwMode="auto">
              <a:xfrm>
                <a:off x="4590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4" name="Line 68"/>
              <p:cNvSpPr>
                <a:spLocks noChangeShapeType="1"/>
              </p:cNvSpPr>
              <p:nvPr/>
            </p:nvSpPr>
            <p:spPr bwMode="auto">
              <a:xfrm>
                <a:off x="4651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5" name="Line 69"/>
              <p:cNvSpPr>
                <a:spLocks noChangeShapeType="1"/>
              </p:cNvSpPr>
              <p:nvPr/>
            </p:nvSpPr>
            <p:spPr bwMode="auto">
              <a:xfrm>
                <a:off x="4707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6" name="Line 70"/>
              <p:cNvSpPr>
                <a:spLocks noChangeShapeType="1"/>
              </p:cNvSpPr>
              <p:nvPr/>
            </p:nvSpPr>
            <p:spPr bwMode="auto">
              <a:xfrm>
                <a:off x="4422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7" name="Rectangle 71"/>
              <p:cNvSpPr>
                <a:spLocks noChangeArrowheads="1"/>
              </p:cNvSpPr>
              <p:nvPr/>
            </p:nvSpPr>
            <p:spPr bwMode="auto">
              <a:xfrm>
                <a:off x="4328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8" name="Rectangle 72"/>
              <p:cNvSpPr>
                <a:spLocks noChangeArrowheads="1"/>
              </p:cNvSpPr>
              <p:nvPr/>
            </p:nvSpPr>
            <p:spPr bwMode="auto">
              <a:xfrm>
                <a:off x="4414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9" name="Rectangle 73"/>
              <p:cNvSpPr>
                <a:spLocks noChangeArrowheads="1"/>
              </p:cNvSpPr>
              <p:nvPr/>
            </p:nvSpPr>
            <p:spPr bwMode="auto">
              <a:xfrm>
                <a:off x="4500" y="3172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0" name="Rectangle 74"/>
              <p:cNvSpPr>
                <a:spLocks noChangeArrowheads="1"/>
              </p:cNvSpPr>
              <p:nvPr/>
            </p:nvSpPr>
            <p:spPr bwMode="auto">
              <a:xfrm>
                <a:off x="4597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1" name="Rectangle 75"/>
              <p:cNvSpPr>
                <a:spLocks noChangeArrowheads="1"/>
              </p:cNvSpPr>
              <p:nvPr/>
            </p:nvSpPr>
            <p:spPr bwMode="auto">
              <a:xfrm>
                <a:off x="4693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44" name="Group 96"/>
            <p:cNvGrpSpPr/>
            <p:nvPr/>
          </p:nvGrpSpPr>
          <p:grpSpPr bwMode="auto">
            <a:xfrm>
              <a:off x="3206" y="1347"/>
              <a:ext cx="510" cy="661"/>
              <a:chOff x="4296" y="2627"/>
              <a:chExt cx="510" cy="661"/>
            </a:xfrm>
          </p:grpSpPr>
          <p:sp>
            <p:nvSpPr>
              <p:cNvPr id="292" name="Rectangle 97"/>
              <p:cNvSpPr>
                <a:spLocks noChangeArrowheads="1"/>
              </p:cNvSpPr>
              <p:nvPr/>
            </p:nvSpPr>
            <p:spPr bwMode="auto">
              <a:xfrm>
                <a:off x="4296" y="2652"/>
                <a:ext cx="510" cy="636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93" name="Text Box 98"/>
              <p:cNvSpPr txBox="1">
                <a:spLocks noChangeArrowheads="1"/>
              </p:cNvSpPr>
              <p:nvPr/>
            </p:nvSpPr>
            <p:spPr bwMode="auto">
              <a:xfrm>
                <a:off x="4298" y="2627"/>
                <a:ext cx="485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mail</a:t>
                </a: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server</a:t>
                </a:r>
                <a:endParaRPr kumimoji="0" lang="en-US" alt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94" name="Rectangle 99"/>
              <p:cNvSpPr>
                <a:spLocks noChangeArrowheads="1"/>
              </p:cNvSpPr>
              <p:nvPr/>
            </p:nvSpPr>
            <p:spPr bwMode="auto">
              <a:xfrm>
                <a:off x="4320" y="3006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95" name="Line 100"/>
              <p:cNvSpPr>
                <a:spLocks noChangeShapeType="1"/>
              </p:cNvSpPr>
              <p:nvPr/>
            </p:nvSpPr>
            <p:spPr bwMode="auto">
              <a:xfrm>
                <a:off x="4369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96" name="Line 101"/>
              <p:cNvSpPr>
                <a:spLocks noChangeShapeType="1"/>
              </p:cNvSpPr>
              <p:nvPr/>
            </p:nvSpPr>
            <p:spPr bwMode="auto">
              <a:xfrm>
                <a:off x="4478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97" name="Line 102"/>
              <p:cNvSpPr>
                <a:spLocks noChangeShapeType="1"/>
              </p:cNvSpPr>
              <p:nvPr/>
            </p:nvSpPr>
            <p:spPr bwMode="auto">
              <a:xfrm>
                <a:off x="4533" y="3035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98" name="Line 103"/>
              <p:cNvSpPr>
                <a:spLocks noChangeShapeType="1"/>
              </p:cNvSpPr>
              <p:nvPr/>
            </p:nvSpPr>
            <p:spPr bwMode="auto">
              <a:xfrm>
                <a:off x="4590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99" name="Line 104"/>
              <p:cNvSpPr>
                <a:spLocks noChangeShapeType="1"/>
              </p:cNvSpPr>
              <p:nvPr/>
            </p:nvSpPr>
            <p:spPr bwMode="auto">
              <a:xfrm>
                <a:off x="4651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00" name="Line 105"/>
              <p:cNvSpPr>
                <a:spLocks noChangeShapeType="1"/>
              </p:cNvSpPr>
              <p:nvPr/>
            </p:nvSpPr>
            <p:spPr bwMode="auto">
              <a:xfrm>
                <a:off x="4707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01" name="Line 106"/>
              <p:cNvSpPr>
                <a:spLocks noChangeShapeType="1"/>
              </p:cNvSpPr>
              <p:nvPr/>
            </p:nvSpPr>
            <p:spPr bwMode="auto">
              <a:xfrm>
                <a:off x="4422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02" name="Rectangle 107"/>
              <p:cNvSpPr>
                <a:spLocks noChangeArrowheads="1"/>
              </p:cNvSpPr>
              <p:nvPr/>
            </p:nvSpPr>
            <p:spPr bwMode="auto">
              <a:xfrm>
                <a:off x="4328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03" name="Rectangle 108"/>
              <p:cNvSpPr>
                <a:spLocks noChangeArrowheads="1"/>
              </p:cNvSpPr>
              <p:nvPr/>
            </p:nvSpPr>
            <p:spPr bwMode="auto">
              <a:xfrm>
                <a:off x="4414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04" name="Rectangle 109"/>
              <p:cNvSpPr>
                <a:spLocks noChangeArrowheads="1"/>
              </p:cNvSpPr>
              <p:nvPr/>
            </p:nvSpPr>
            <p:spPr bwMode="auto">
              <a:xfrm>
                <a:off x="4500" y="3172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05" name="Rectangle 110"/>
              <p:cNvSpPr>
                <a:spLocks noChangeArrowheads="1"/>
              </p:cNvSpPr>
              <p:nvPr/>
            </p:nvSpPr>
            <p:spPr bwMode="auto">
              <a:xfrm>
                <a:off x="4597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06" name="Rectangle 111"/>
              <p:cNvSpPr>
                <a:spLocks noChangeArrowheads="1"/>
              </p:cNvSpPr>
              <p:nvPr/>
            </p:nvSpPr>
            <p:spPr bwMode="auto">
              <a:xfrm>
                <a:off x="4693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5" name="Line 117"/>
            <p:cNvSpPr>
              <a:spLocks noChangeShapeType="1"/>
            </p:cNvSpPr>
            <p:nvPr/>
          </p:nvSpPr>
          <p:spPr bwMode="auto">
            <a:xfrm flipV="1">
              <a:off x="3734" y="2350"/>
              <a:ext cx="708" cy="684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46" name="Line 118"/>
            <p:cNvSpPr>
              <a:spLocks noChangeShapeType="1"/>
            </p:cNvSpPr>
            <p:nvPr/>
          </p:nvSpPr>
          <p:spPr bwMode="auto">
            <a:xfrm flipH="1" flipV="1">
              <a:off x="3266" y="2020"/>
              <a:ext cx="0" cy="786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47" name="Group 119"/>
            <p:cNvGrpSpPr/>
            <p:nvPr/>
          </p:nvGrpSpPr>
          <p:grpSpPr bwMode="auto">
            <a:xfrm>
              <a:off x="3799" y="2535"/>
              <a:ext cx="641" cy="330"/>
              <a:chOff x="3749" y="2537"/>
              <a:chExt cx="641" cy="330"/>
            </a:xfrm>
          </p:grpSpPr>
          <p:sp>
            <p:nvSpPr>
              <p:cNvPr id="290" name="Rectangle 120"/>
              <p:cNvSpPr>
                <a:spLocks noChangeArrowheads="1"/>
              </p:cNvSpPr>
              <p:nvPr/>
            </p:nvSpPr>
            <p:spPr bwMode="auto">
              <a:xfrm>
                <a:off x="3798" y="2580"/>
                <a:ext cx="540" cy="19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91" name="Text Box 121"/>
              <p:cNvSpPr txBox="1">
                <a:spLocks noChangeArrowheads="1"/>
              </p:cNvSpPr>
              <p:nvPr/>
            </p:nvSpPr>
            <p:spPr bwMode="auto">
              <a:xfrm>
                <a:off x="3749" y="2537"/>
                <a:ext cx="641" cy="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SMTP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48" name="Group 122"/>
            <p:cNvGrpSpPr/>
            <p:nvPr/>
          </p:nvGrpSpPr>
          <p:grpSpPr bwMode="auto">
            <a:xfrm>
              <a:off x="3775" y="1743"/>
              <a:ext cx="641" cy="330"/>
              <a:chOff x="3749" y="2537"/>
              <a:chExt cx="641" cy="330"/>
            </a:xfrm>
          </p:grpSpPr>
          <p:sp>
            <p:nvSpPr>
              <p:cNvPr id="288" name="Rectangle 123"/>
              <p:cNvSpPr>
                <a:spLocks noChangeArrowheads="1"/>
              </p:cNvSpPr>
              <p:nvPr/>
            </p:nvSpPr>
            <p:spPr bwMode="auto">
              <a:xfrm>
                <a:off x="3798" y="2580"/>
                <a:ext cx="540" cy="19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89" name="Text Box 124"/>
              <p:cNvSpPr txBox="1">
                <a:spLocks noChangeArrowheads="1"/>
              </p:cNvSpPr>
              <p:nvPr/>
            </p:nvSpPr>
            <p:spPr bwMode="auto">
              <a:xfrm>
                <a:off x="3749" y="2537"/>
                <a:ext cx="641" cy="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SMTP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49" name="Group 125"/>
            <p:cNvGrpSpPr/>
            <p:nvPr/>
          </p:nvGrpSpPr>
          <p:grpSpPr bwMode="auto">
            <a:xfrm>
              <a:off x="2962" y="2151"/>
              <a:ext cx="641" cy="330"/>
              <a:chOff x="3770" y="2495"/>
              <a:chExt cx="641" cy="330"/>
            </a:xfrm>
          </p:grpSpPr>
          <p:sp>
            <p:nvSpPr>
              <p:cNvPr id="286" name="Rectangle 126"/>
              <p:cNvSpPr>
                <a:spLocks noChangeArrowheads="1"/>
              </p:cNvSpPr>
              <p:nvPr/>
            </p:nvSpPr>
            <p:spPr bwMode="auto">
              <a:xfrm>
                <a:off x="3798" y="2580"/>
                <a:ext cx="540" cy="19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87" name="Text Box 127"/>
              <p:cNvSpPr txBox="1">
                <a:spLocks noChangeArrowheads="1"/>
              </p:cNvSpPr>
              <p:nvPr/>
            </p:nvSpPr>
            <p:spPr bwMode="auto">
              <a:xfrm>
                <a:off x="3770" y="2495"/>
                <a:ext cx="641" cy="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2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SMTP</a:t>
                </a:r>
                <a:endParaRPr kumimoji="0" lang="en-US" alt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50" name="Group 423"/>
            <p:cNvGrpSpPr/>
            <p:nvPr/>
          </p:nvGrpSpPr>
          <p:grpSpPr bwMode="auto">
            <a:xfrm>
              <a:off x="3579" y="886"/>
              <a:ext cx="583" cy="664"/>
              <a:chOff x="3566" y="550"/>
              <a:chExt cx="583" cy="664"/>
            </a:xfrm>
          </p:grpSpPr>
          <p:grpSp>
            <p:nvGrpSpPr>
              <p:cNvPr id="281" name="Group 353"/>
              <p:cNvGrpSpPr/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84" name="Picture 354" descr="desktop_computer_stylized_medium"/>
                <p:cNvPicPr>
                  <a:picLocks noChangeAspect="1" noChangeArrowheads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85" name="Freeform 355"/>
                <p:cNvSpPr/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82" name="Rectangle 115"/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83" name="Text Box 116"/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user</a:t>
                </a: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51" name="Group 424"/>
            <p:cNvGrpSpPr/>
            <p:nvPr/>
          </p:nvGrpSpPr>
          <p:grpSpPr bwMode="auto">
            <a:xfrm>
              <a:off x="4862" y="1400"/>
              <a:ext cx="583" cy="664"/>
              <a:chOff x="3566" y="550"/>
              <a:chExt cx="583" cy="664"/>
            </a:xfrm>
          </p:grpSpPr>
          <p:grpSp>
            <p:nvGrpSpPr>
              <p:cNvPr id="276" name="Group 425"/>
              <p:cNvGrpSpPr/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79" name="Picture 426" descr="desktop_computer_stylized_medium"/>
                <p:cNvPicPr>
                  <a:picLocks noChangeAspect="1" noChangeArrowheads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80" name="Freeform 427"/>
                <p:cNvSpPr/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77" name="Rectangle 115"/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78" name="Text Box 116"/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user</a:t>
                </a: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52" name="Group 430"/>
            <p:cNvGrpSpPr/>
            <p:nvPr/>
          </p:nvGrpSpPr>
          <p:grpSpPr bwMode="auto">
            <a:xfrm>
              <a:off x="5074" y="1880"/>
              <a:ext cx="583" cy="664"/>
              <a:chOff x="3566" y="550"/>
              <a:chExt cx="583" cy="664"/>
            </a:xfrm>
          </p:grpSpPr>
          <p:grpSp>
            <p:nvGrpSpPr>
              <p:cNvPr id="271" name="Group 431"/>
              <p:cNvGrpSpPr/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74" name="Picture 432" descr="desktop_computer_stylized_medium"/>
                <p:cNvPicPr>
                  <a:picLocks noChangeAspect="1" noChangeArrowheads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75" name="Freeform 433"/>
                <p:cNvSpPr/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72" name="Rectangle 115"/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73" name="Text Box 116"/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user</a:t>
                </a: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53" name="Group 436"/>
            <p:cNvGrpSpPr/>
            <p:nvPr/>
          </p:nvGrpSpPr>
          <p:grpSpPr bwMode="auto">
            <a:xfrm>
              <a:off x="4991" y="2540"/>
              <a:ext cx="583" cy="664"/>
              <a:chOff x="3566" y="550"/>
              <a:chExt cx="583" cy="664"/>
            </a:xfrm>
          </p:grpSpPr>
          <p:grpSp>
            <p:nvGrpSpPr>
              <p:cNvPr id="266" name="Group 437"/>
              <p:cNvGrpSpPr/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69" name="Picture 438" descr="desktop_computer_stylized_medium"/>
                <p:cNvPicPr>
                  <a:picLocks noChangeAspect="1" noChangeArrowheads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70" name="Freeform 439"/>
                <p:cNvSpPr/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67" name="Rectangle 115"/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68" name="Text Box 116"/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user</a:t>
                </a: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54" name="Group 442"/>
            <p:cNvGrpSpPr/>
            <p:nvPr/>
          </p:nvGrpSpPr>
          <p:grpSpPr bwMode="auto">
            <a:xfrm>
              <a:off x="3346" y="3446"/>
              <a:ext cx="583" cy="664"/>
              <a:chOff x="3566" y="550"/>
              <a:chExt cx="583" cy="664"/>
            </a:xfrm>
          </p:grpSpPr>
          <p:grpSp>
            <p:nvGrpSpPr>
              <p:cNvPr id="261" name="Group 443"/>
              <p:cNvGrpSpPr/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64" name="Picture 444" descr="desktop_computer_stylized_medium"/>
                <p:cNvPicPr>
                  <a:picLocks noChangeAspect="1" noChangeArrowheads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65" name="Freeform 445"/>
                <p:cNvSpPr/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62" name="Rectangle 115"/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63" name="Text Box 116"/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user</a:t>
                </a: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55" name="Group 448"/>
            <p:cNvGrpSpPr/>
            <p:nvPr/>
          </p:nvGrpSpPr>
          <p:grpSpPr bwMode="auto">
            <a:xfrm>
              <a:off x="3805" y="3056"/>
              <a:ext cx="583" cy="664"/>
              <a:chOff x="3566" y="550"/>
              <a:chExt cx="583" cy="664"/>
            </a:xfrm>
          </p:grpSpPr>
          <p:grpSp>
            <p:nvGrpSpPr>
              <p:cNvPr id="256" name="Group 449"/>
              <p:cNvGrpSpPr/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59" name="Picture 450" descr="desktop_computer_stylized_medium"/>
                <p:cNvPicPr>
                  <a:picLocks noChangeAspect="1" noChangeArrowheads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60" name="Freeform 451"/>
                <p:cNvSpPr/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prstDash val="solid"/>
                      <a:rou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57" name="Rectangle 115"/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58" name="Text Box 116"/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user</a:t>
                </a: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MS PGothic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</p:grpSp>
      <p:sp>
        <p:nvSpPr>
          <p:cNvPr id="216" name="Rectangle 3"/>
          <p:cNvSpPr txBox="1">
            <a:spLocks noChangeArrowheads="1"/>
          </p:cNvSpPr>
          <p:nvPr/>
        </p:nvSpPr>
        <p:spPr>
          <a:xfrm>
            <a:off x="660265" y="1387147"/>
            <a:ext cx="5674033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mail servers: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mailbox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contains incoming messages for user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message queue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of outgoing (to be sent) mail messages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SMTP protocol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between mail servers to send email messages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11480" marR="0" lvl="0" indent="-23050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client: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sending mail server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11480" marR="0" lvl="0" indent="-23050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“server”: 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receiving mail server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7171111" y="1995054"/>
            <a:ext cx="3710247" cy="3732412"/>
            <a:chOff x="7171111" y="1995054"/>
            <a:chExt cx="3710247" cy="3732412"/>
          </a:xfrm>
        </p:grpSpPr>
        <p:sp>
          <p:nvSpPr>
            <p:cNvPr id="4" name="Oval 3"/>
            <p:cNvSpPr/>
            <p:nvPr/>
          </p:nvSpPr>
          <p:spPr>
            <a:xfrm>
              <a:off x="7215447" y="1995054"/>
              <a:ext cx="1230284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8" name="Oval 217"/>
            <p:cNvSpPr/>
            <p:nvPr/>
          </p:nvSpPr>
          <p:spPr>
            <a:xfrm>
              <a:off x="9213272" y="2862348"/>
              <a:ext cx="1230284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9" name="Oval 218"/>
            <p:cNvSpPr/>
            <p:nvPr/>
          </p:nvSpPr>
          <p:spPr>
            <a:xfrm>
              <a:off x="7171111" y="4261656"/>
              <a:ext cx="1230284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0" name="Oval 219"/>
            <p:cNvSpPr/>
            <p:nvPr/>
          </p:nvSpPr>
          <p:spPr>
            <a:xfrm>
              <a:off x="9651074" y="5295204"/>
              <a:ext cx="1230284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22" name="Group 221"/>
          <p:cNvGrpSpPr/>
          <p:nvPr/>
        </p:nvGrpSpPr>
        <p:grpSpPr>
          <a:xfrm>
            <a:off x="7223758" y="2263832"/>
            <a:ext cx="3272445" cy="4031670"/>
            <a:chOff x="7171111" y="1995054"/>
            <a:chExt cx="3272445" cy="4031670"/>
          </a:xfrm>
        </p:grpSpPr>
        <p:sp>
          <p:nvSpPr>
            <p:cNvPr id="433" name="Oval 432"/>
            <p:cNvSpPr/>
            <p:nvPr/>
          </p:nvSpPr>
          <p:spPr>
            <a:xfrm>
              <a:off x="7215447" y="1995054"/>
              <a:ext cx="1230284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4" name="Oval 433"/>
            <p:cNvSpPr/>
            <p:nvPr/>
          </p:nvSpPr>
          <p:spPr>
            <a:xfrm>
              <a:off x="9213272" y="2862348"/>
              <a:ext cx="1230284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5" name="Oval 434"/>
            <p:cNvSpPr/>
            <p:nvPr/>
          </p:nvSpPr>
          <p:spPr>
            <a:xfrm>
              <a:off x="7171111" y="4261656"/>
              <a:ext cx="1230284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6" name="Oval 435"/>
            <p:cNvSpPr/>
            <p:nvPr/>
          </p:nvSpPr>
          <p:spPr>
            <a:xfrm>
              <a:off x="9590116" y="5594462"/>
              <a:ext cx="759227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988233" y="2128058"/>
            <a:ext cx="2391295" cy="1864822"/>
            <a:chOff x="6988233" y="2128058"/>
            <a:chExt cx="2391295" cy="1864822"/>
          </a:xfrm>
        </p:grpSpPr>
        <p:sp>
          <p:nvSpPr>
            <p:cNvPr id="6" name="Oval 5"/>
            <p:cNvSpPr/>
            <p:nvPr/>
          </p:nvSpPr>
          <p:spPr>
            <a:xfrm>
              <a:off x="8262851" y="2128058"/>
              <a:ext cx="1080655" cy="615142"/>
            </a:xfrm>
            <a:prstGeom prst="ellipse">
              <a:avLst/>
            </a:prstGeom>
            <a:noFill/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7" name="Oval 436"/>
            <p:cNvSpPr/>
            <p:nvPr/>
          </p:nvSpPr>
          <p:spPr>
            <a:xfrm>
              <a:off x="8298873" y="3377738"/>
              <a:ext cx="1080655" cy="615142"/>
            </a:xfrm>
            <a:prstGeom prst="ellipse">
              <a:avLst/>
            </a:prstGeom>
            <a:noFill/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8" name="Oval 437"/>
            <p:cNvSpPr/>
            <p:nvPr/>
          </p:nvSpPr>
          <p:spPr>
            <a:xfrm>
              <a:off x="6988233" y="2781993"/>
              <a:ext cx="1080655" cy="615142"/>
            </a:xfrm>
            <a:prstGeom prst="ellipse">
              <a:avLst/>
            </a:prstGeom>
            <a:noFill/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39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dirty="0">
                <a:cs typeface="Calibri" panose="020F0502020204030204" pitchFamily="34" charset="0"/>
              </a:rPr>
              <a:t>SMTP RFC </a:t>
            </a:r>
            <a:r>
              <a:rPr lang="en-US" altLang="en-US" sz="3200" dirty="0">
                <a:cs typeface="Calibri" panose="020F0502020204030204" pitchFamily="34" charset="0"/>
              </a:rPr>
              <a:t>(5321)</a:t>
            </a:r>
            <a:endParaRPr lang="en-US" sz="4400" dirty="0"/>
          </a:p>
        </p:txBody>
      </p:sp>
      <p:sp>
        <p:nvSpPr>
          <p:cNvPr id="215" name="Rectangle 3"/>
          <p:cNvSpPr txBox="1">
            <a:spLocks noChangeArrowheads="1"/>
          </p:cNvSpPr>
          <p:nvPr/>
        </p:nvSpPr>
        <p:spPr>
          <a:xfrm>
            <a:off x="693827" y="1364343"/>
            <a:ext cx="6887380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uses TCP to reliably transfer email message from client (mail server initiating connection) to server, port 25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222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direct transfer: sending server (acting like client) to receiving server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three phases of transfer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SMTP handshaking (greeting)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SMTP transfer of messages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SMTP closure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command/response interaction (like HTTP)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commands: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ASCII text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response: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status code and phrase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" name="Line 15"/>
          <p:cNvSpPr>
            <a:spLocks noChangeShapeType="1"/>
          </p:cNvSpPr>
          <p:nvPr/>
        </p:nvSpPr>
        <p:spPr bwMode="auto">
          <a:xfrm>
            <a:off x="9759590" y="1806759"/>
            <a:ext cx="0" cy="4494287"/>
          </a:xfrm>
          <a:prstGeom prst="line">
            <a:avLst/>
          </a:prstGeom>
          <a:noFill/>
          <a:ln w="9525">
            <a:solidFill>
              <a:srgbClr val="FF0000"/>
            </a:solidFill>
            <a:prstDash val="sysDot"/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Line 16"/>
          <p:cNvSpPr>
            <a:spLocks noChangeShapeType="1"/>
          </p:cNvSpPr>
          <p:nvPr/>
        </p:nvSpPr>
        <p:spPr bwMode="auto">
          <a:xfrm>
            <a:off x="11450277" y="1800409"/>
            <a:ext cx="0" cy="4450761"/>
          </a:xfrm>
          <a:prstGeom prst="line">
            <a:avLst/>
          </a:prstGeom>
          <a:noFill/>
          <a:ln w="9525">
            <a:solidFill>
              <a:srgbClr val="FF0000"/>
            </a:solidFill>
            <a:prstDash val="sysDot"/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Line 17"/>
          <p:cNvSpPr>
            <a:spLocks noChangeShapeType="1"/>
          </p:cNvSpPr>
          <p:nvPr/>
        </p:nvSpPr>
        <p:spPr bwMode="auto">
          <a:xfrm>
            <a:off x="9773877" y="2038535"/>
            <a:ext cx="1684338" cy="3905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Line 18"/>
          <p:cNvSpPr>
            <a:spLocks noChangeShapeType="1"/>
          </p:cNvSpPr>
          <p:nvPr/>
        </p:nvSpPr>
        <p:spPr bwMode="auto">
          <a:xfrm flipH="1">
            <a:off x="9776216" y="2443434"/>
            <a:ext cx="1673225" cy="4032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Line 19"/>
          <p:cNvSpPr>
            <a:spLocks noChangeShapeType="1"/>
          </p:cNvSpPr>
          <p:nvPr/>
        </p:nvSpPr>
        <p:spPr bwMode="auto">
          <a:xfrm>
            <a:off x="9784153" y="2951434"/>
            <a:ext cx="1684338" cy="3905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Line 23"/>
          <p:cNvSpPr>
            <a:spLocks noChangeShapeType="1"/>
          </p:cNvSpPr>
          <p:nvPr/>
        </p:nvSpPr>
        <p:spPr bwMode="auto">
          <a:xfrm>
            <a:off x="9369065" y="2013135"/>
            <a:ext cx="390525" cy="15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ext Box 24"/>
          <p:cNvSpPr txBox="1">
            <a:spLocks noChangeArrowheads="1"/>
          </p:cNvSpPr>
          <p:nvPr/>
        </p:nvSpPr>
        <p:spPr bwMode="auto">
          <a:xfrm>
            <a:off x="8029576" y="1681861"/>
            <a:ext cx="1363707" cy="617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initiate TCP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connection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5" name="AutoShape 25"/>
          <p:cNvSpPr/>
          <p:nvPr/>
        </p:nvSpPr>
        <p:spPr bwMode="auto">
          <a:xfrm>
            <a:off x="9504002" y="2063935"/>
            <a:ext cx="128588" cy="803275"/>
          </a:xfrm>
          <a:prstGeom prst="leftBrace">
            <a:avLst>
              <a:gd name="adj1" fmla="val 52057"/>
              <a:gd name="adj2" fmla="val 50000"/>
            </a:avLst>
          </a:prstGeom>
          <a:noFill/>
          <a:ln w="9525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6" name="Text Box 26"/>
          <p:cNvSpPr txBox="1">
            <a:spLocks noChangeArrowheads="1"/>
          </p:cNvSpPr>
          <p:nvPr/>
        </p:nvSpPr>
        <p:spPr bwMode="auto">
          <a:xfrm>
            <a:off x="9038028" y="2241821"/>
            <a:ext cx="575222" cy="356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RTT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" name="Line 27"/>
          <p:cNvSpPr>
            <a:spLocks noChangeShapeType="1"/>
          </p:cNvSpPr>
          <p:nvPr/>
        </p:nvSpPr>
        <p:spPr bwMode="auto">
          <a:xfrm>
            <a:off x="9434903" y="2884759"/>
            <a:ext cx="35401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 Box 37"/>
          <p:cNvSpPr txBox="1">
            <a:spLocks noChangeArrowheads="1"/>
          </p:cNvSpPr>
          <p:nvPr/>
        </p:nvSpPr>
        <p:spPr bwMode="auto">
          <a:xfrm>
            <a:off x="9733670" y="5983183"/>
            <a:ext cx="663964" cy="356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time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25" name="Group 43"/>
          <p:cNvGrpSpPr/>
          <p:nvPr/>
        </p:nvGrpSpPr>
        <p:grpSpPr bwMode="auto">
          <a:xfrm>
            <a:off x="11321502" y="1113906"/>
            <a:ext cx="302736" cy="620580"/>
            <a:chOff x="4140" y="429"/>
            <a:chExt cx="1425" cy="2396"/>
          </a:xfrm>
        </p:grpSpPr>
        <p:sp>
          <p:nvSpPr>
            <p:cNvPr id="26" name="Freeform 44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Rectangle 45"/>
            <p:cNvSpPr>
              <a:spLocks noChangeArrowheads="1"/>
            </p:cNvSpPr>
            <p:nvPr/>
          </p:nvSpPr>
          <p:spPr bwMode="auto">
            <a:xfrm>
              <a:off x="4204" y="429"/>
              <a:ext cx="1051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" name="Freeform 46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Freeform 47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48"/>
            <p:cNvSpPr>
              <a:spLocks noChangeArrowheads="1"/>
            </p:cNvSpPr>
            <p:nvPr/>
          </p:nvSpPr>
          <p:spPr bwMode="auto">
            <a:xfrm>
              <a:off x="4209" y="690"/>
              <a:ext cx="598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1" name="Group 49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56" name="AutoShape 50"/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26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57" name="AutoShape 51"/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2" name="Rectangle 52"/>
            <p:cNvSpPr>
              <a:spLocks noChangeArrowheads="1"/>
            </p:cNvSpPr>
            <p:nvPr/>
          </p:nvSpPr>
          <p:spPr bwMode="auto">
            <a:xfrm>
              <a:off x="4225" y="1018"/>
              <a:ext cx="592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3" name="Group 53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54" name="AutoShape 54"/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6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55" name="AutoShape 55"/>
              <p:cNvSpPr>
                <a:spLocks noChangeArrowheads="1"/>
              </p:cNvSpPr>
              <p:nvPr/>
            </p:nvSpPr>
            <p:spPr bwMode="auto">
              <a:xfrm>
                <a:off x="629" y="2587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4" name="Rectangle 56"/>
            <p:cNvSpPr>
              <a:spLocks noChangeArrowheads="1"/>
            </p:cNvSpPr>
            <p:nvPr/>
          </p:nvSpPr>
          <p:spPr bwMode="auto">
            <a:xfrm>
              <a:off x="4215" y="1357"/>
              <a:ext cx="598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" name="Rectangle 57"/>
            <p:cNvSpPr>
              <a:spLocks noChangeArrowheads="1"/>
            </p:cNvSpPr>
            <p:nvPr/>
          </p:nvSpPr>
          <p:spPr bwMode="auto">
            <a:xfrm>
              <a:off x="4225" y="1658"/>
              <a:ext cx="598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6" name="Group 58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52" name="AutoShape 59"/>
              <p:cNvSpPr>
                <a:spLocks noChangeArrowheads="1"/>
              </p:cNvSpPr>
              <p:nvPr/>
            </p:nvSpPr>
            <p:spPr bwMode="auto">
              <a:xfrm>
                <a:off x="611" y="2581"/>
                <a:ext cx="731" cy="12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53" name="AutoShape 60"/>
              <p:cNvSpPr>
                <a:spLocks noChangeArrowheads="1"/>
              </p:cNvSpPr>
              <p:nvPr/>
            </p:nvSpPr>
            <p:spPr bwMode="auto">
              <a:xfrm>
                <a:off x="624" y="2586"/>
                <a:ext cx="698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" name="Freeform 61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8" name="Group 62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50" name="AutoShape 63"/>
              <p:cNvSpPr>
                <a:spLocks noChangeArrowheads="1"/>
              </p:cNvSpPr>
              <p:nvPr/>
            </p:nvSpPr>
            <p:spPr bwMode="auto">
              <a:xfrm>
                <a:off x="612" y="2576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51" name="AutoShape 64"/>
              <p:cNvSpPr>
                <a:spLocks noChangeArrowheads="1"/>
              </p:cNvSpPr>
              <p:nvPr/>
            </p:nvSpPr>
            <p:spPr bwMode="auto">
              <a:xfrm>
                <a:off x="626" y="2587"/>
                <a:ext cx="691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9" name="Rectangle 65"/>
            <p:cNvSpPr>
              <a:spLocks noChangeArrowheads="1"/>
            </p:cNvSpPr>
            <p:nvPr/>
          </p:nvSpPr>
          <p:spPr bwMode="auto">
            <a:xfrm>
              <a:off x="5250" y="429"/>
              <a:ext cx="69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0" name="Freeform 66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 67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Oval 68"/>
            <p:cNvSpPr>
              <a:spLocks noChangeArrowheads="1"/>
            </p:cNvSpPr>
            <p:nvPr/>
          </p:nvSpPr>
          <p:spPr bwMode="auto">
            <a:xfrm>
              <a:off x="5517" y="2614"/>
              <a:ext cx="48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3" name="Freeform 69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AutoShape 70"/>
            <p:cNvSpPr>
              <a:spLocks noChangeArrowheads="1"/>
            </p:cNvSpPr>
            <p:nvPr/>
          </p:nvSpPr>
          <p:spPr bwMode="auto">
            <a:xfrm>
              <a:off x="4140" y="2680"/>
              <a:ext cx="1201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5" name="AutoShape 71"/>
            <p:cNvSpPr>
              <a:spLocks noChangeArrowheads="1"/>
            </p:cNvSpPr>
            <p:nvPr/>
          </p:nvSpPr>
          <p:spPr bwMode="auto">
            <a:xfrm>
              <a:off x="4204" y="2708"/>
              <a:ext cx="1073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6" name="Oval 72"/>
            <p:cNvSpPr>
              <a:spLocks noChangeArrowheads="1"/>
            </p:cNvSpPr>
            <p:nvPr/>
          </p:nvSpPr>
          <p:spPr bwMode="auto">
            <a:xfrm>
              <a:off x="4305" y="2380"/>
              <a:ext cx="160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7" name="Oval 73"/>
            <p:cNvSpPr>
              <a:spLocks noChangeArrowheads="1"/>
            </p:cNvSpPr>
            <p:nvPr/>
          </p:nvSpPr>
          <p:spPr bwMode="auto">
            <a:xfrm>
              <a:off x="4487" y="2386"/>
              <a:ext cx="160" cy="13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8" name="Oval 74"/>
            <p:cNvSpPr>
              <a:spLocks noChangeArrowheads="1"/>
            </p:cNvSpPr>
            <p:nvPr/>
          </p:nvSpPr>
          <p:spPr bwMode="auto">
            <a:xfrm>
              <a:off x="4663" y="2380"/>
              <a:ext cx="155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49" name="Rectangle 75"/>
            <p:cNvSpPr>
              <a:spLocks noChangeArrowheads="1"/>
            </p:cNvSpPr>
            <p:nvPr/>
          </p:nvSpPr>
          <p:spPr bwMode="auto">
            <a:xfrm>
              <a:off x="5063" y="1835"/>
              <a:ext cx="85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63" name="Group 43"/>
          <p:cNvGrpSpPr/>
          <p:nvPr/>
        </p:nvGrpSpPr>
        <p:grpSpPr bwMode="auto">
          <a:xfrm>
            <a:off x="9628476" y="1133303"/>
            <a:ext cx="302736" cy="620580"/>
            <a:chOff x="4140" y="429"/>
            <a:chExt cx="1425" cy="2396"/>
          </a:xfrm>
        </p:grpSpPr>
        <p:sp>
          <p:nvSpPr>
            <p:cNvPr id="64" name="Freeform 44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" name="Rectangle 45"/>
            <p:cNvSpPr>
              <a:spLocks noChangeArrowheads="1"/>
            </p:cNvSpPr>
            <p:nvPr/>
          </p:nvSpPr>
          <p:spPr bwMode="auto">
            <a:xfrm>
              <a:off x="4204" y="429"/>
              <a:ext cx="1051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6" name="Freeform 46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Freeform 47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Rectangle 48"/>
            <p:cNvSpPr>
              <a:spLocks noChangeArrowheads="1"/>
            </p:cNvSpPr>
            <p:nvPr/>
          </p:nvSpPr>
          <p:spPr bwMode="auto">
            <a:xfrm>
              <a:off x="4209" y="690"/>
              <a:ext cx="598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69" name="Group 49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94" name="AutoShape 50"/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26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95" name="AutoShape 51"/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0" name="Rectangle 52"/>
            <p:cNvSpPr>
              <a:spLocks noChangeArrowheads="1"/>
            </p:cNvSpPr>
            <p:nvPr/>
          </p:nvSpPr>
          <p:spPr bwMode="auto">
            <a:xfrm>
              <a:off x="4225" y="1018"/>
              <a:ext cx="592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71" name="Group 53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92" name="AutoShape 54"/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6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93" name="AutoShape 55"/>
              <p:cNvSpPr>
                <a:spLocks noChangeArrowheads="1"/>
              </p:cNvSpPr>
              <p:nvPr/>
            </p:nvSpPr>
            <p:spPr bwMode="auto">
              <a:xfrm>
                <a:off x="629" y="2587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2" name="Rectangle 56"/>
            <p:cNvSpPr>
              <a:spLocks noChangeArrowheads="1"/>
            </p:cNvSpPr>
            <p:nvPr/>
          </p:nvSpPr>
          <p:spPr bwMode="auto">
            <a:xfrm>
              <a:off x="4215" y="1357"/>
              <a:ext cx="598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73" name="Rectangle 57"/>
            <p:cNvSpPr>
              <a:spLocks noChangeArrowheads="1"/>
            </p:cNvSpPr>
            <p:nvPr/>
          </p:nvSpPr>
          <p:spPr bwMode="auto">
            <a:xfrm>
              <a:off x="4225" y="1658"/>
              <a:ext cx="598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74" name="Group 58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90" name="AutoShape 59"/>
              <p:cNvSpPr>
                <a:spLocks noChangeArrowheads="1"/>
              </p:cNvSpPr>
              <p:nvPr/>
            </p:nvSpPr>
            <p:spPr bwMode="auto">
              <a:xfrm>
                <a:off x="611" y="2581"/>
                <a:ext cx="731" cy="12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91" name="AutoShape 60"/>
              <p:cNvSpPr>
                <a:spLocks noChangeArrowheads="1"/>
              </p:cNvSpPr>
              <p:nvPr/>
            </p:nvSpPr>
            <p:spPr bwMode="auto">
              <a:xfrm>
                <a:off x="624" y="2586"/>
                <a:ext cx="698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5" name="Freeform 61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76" name="Group 62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88" name="AutoShape 63"/>
              <p:cNvSpPr>
                <a:spLocks noChangeArrowheads="1"/>
              </p:cNvSpPr>
              <p:nvPr/>
            </p:nvSpPr>
            <p:spPr bwMode="auto">
              <a:xfrm>
                <a:off x="612" y="2576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9" name="AutoShape 64"/>
              <p:cNvSpPr>
                <a:spLocks noChangeArrowheads="1"/>
              </p:cNvSpPr>
              <p:nvPr/>
            </p:nvSpPr>
            <p:spPr bwMode="auto">
              <a:xfrm>
                <a:off x="626" y="2587"/>
                <a:ext cx="691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77" name="Rectangle 65"/>
            <p:cNvSpPr>
              <a:spLocks noChangeArrowheads="1"/>
            </p:cNvSpPr>
            <p:nvPr/>
          </p:nvSpPr>
          <p:spPr bwMode="auto">
            <a:xfrm>
              <a:off x="5250" y="429"/>
              <a:ext cx="69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78" name="Freeform 66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Freeform 67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Oval 68"/>
            <p:cNvSpPr>
              <a:spLocks noChangeArrowheads="1"/>
            </p:cNvSpPr>
            <p:nvPr/>
          </p:nvSpPr>
          <p:spPr bwMode="auto">
            <a:xfrm>
              <a:off x="5517" y="2614"/>
              <a:ext cx="48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1" name="Freeform 69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AutoShape 70"/>
            <p:cNvSpPr>
              <a:spLocks noChangeArrowheads="1"/>
            </p:cNvSpPr>
            <p:nvPr/>
          </p:nvSpPr>
          <p:spPr bwMode="auto">
            <a:xfrm>
              <a:off x="4140" y="2680"/>
              <a:ext cx="1201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3" name="AutoShape 71"/>
            <p:cNvSpPr>
              <a:spLocks noChangeArrowheads="1"/>
            </p:cNvSpPr>
            <p:nvPr/>
          </p:nvSpPr>
          <p:spPr bwMode="auto">
            <a:xfrm>
              <a:off x="4204" y="2708"/>
              <a:ext cx="1073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4" name="Oval 72"/>
            <p:cNvSpPr>
              <a:spLocks noChangeArrowheads="1"/>
            </p:cNvSpPr>
            <p:nvPr/>
          </p:nvSpPr>
          <p:spPr bwMode="auto">
            <a:xfrm>
              <a:off x="4305" y="2380"/>
              <a:ext cx="160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5" name="Oval 73"/>
            <p:cNvSpPr>
              <a:spLocks noChangeArrowheads="1"/>
            </p:cNvSpPr>
            <p:nvPr/>
          </p:nvSpPr>
          <p:spPr bwMode="auto">
            <a:xfrm>
              <a:off x="4487" y="2386"/>
              <a:ext cx="160" cy="13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86" name="Oval 74"/>
            <p:cNvSpPr>
              <a:spLocks noChangeArrowheads="1"/>
            </p:cNvSpPr>
            <p:nvPr/>
          </p:nvSpPr>
          <p:spPr bwMode="auto">
            <a:xfrm>
              <a:off x="4663" y="2380"/>
              <a:ext cx="155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87" name="Rectangle 75"/>
            <p:cNvSpPr>
              <a:spLocks noChangeArrowheads="1"/>
            </p:cNvSpPr>
            <p:nvPr/>
          </p:nvSpPr>
          <p:spPr bwMode="auto">
            <a:xfrm>
              <a:off x="5063" y="1835"/>
              <a:ext cx="85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7963592" y="3346866"/>
            <a:ext cx="3507671" cy="1391389"/>
            <a:chOff x="7963592" y="3346866"/>
            <a:chExt cx="3507671" cy="1391389"/>
          </a:xfrm>
        </p:grpSpPr>
        <p:sp>
          <p:nvSpPr>
            <p:cNvPr id="96" name="Line 18"/>
            <p:cNvSpPr>
              <a:spLocks noChangeShapeType="1"/>
            </p:cNvSpPr>
            <p:nvPr/>
          </p:nvSpPr>
          <p:spPr bwMode="auto">
            <a:xfrm flipH="1">
              <a:off x="9778988" y="3377229"/>
              <a:ext cx="1673225" cy="4032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7" name="Line 19"/>
            <p:cNvSpPr>
              <a:spLocks noChangeShapeType="1"/>
            </p:cNvSpPr>
            <p:nvPr/>
          </p:nvSpPr>
          <p:spPr bwMode="auto">
            <a:xfrm>
              <a:off x="9786925" y="3835354"/>
              <a:ext cx="1684338" cy="3905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Line 18"/>
            <p:cNvSpPr>
              <a:spLocks noChangeShapeType="1"/>
            </p:cNvSpPr>
            <p:nvPr/>
          </p:nvSpPr>
          <p:spPr bwMode="auto">
            <a:xfrm flipH="1">
              <a:off x="9781759" y="4294399"/>
              <a:ext cx="1673225" cy="4032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0274100" y="3374969"/>
              <a:ext cx="54863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220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10110616" y="4358640"/>
              <a:ext cx="112775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250 Hello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10293496" y="3859879"/>
              <a:ext cx="695497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HELO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9" name="AutoShape 25"/>
            <p:cNvSpPr/>
            <p:nvPr/>
          </p:nvSpPr>
          <p:spPr bwMode="auto">
            <a:xfrm>
              <a:off x="9589901" y="3346866"/>
              <a:ext cx="152184" cy="1391389"/>
            </a:xfrm>
            <a:prstGeom prst="leftBrace">
              <a:avLst>
                <a:gd name="adj1" fmla="val 52057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0" name="Text Box 26"/>
            <p:cNvSpPr txBox="1">
              <a:spLocks noChangeArrowheads="1"/>
            </p:cNvSpPr>
            <p:nvPr/>
          </p:nvSpPr>
          <p:spPr bwMode="auto">
            <a:xfrm>
              <a:off x="7963592" y="3757509"/>
              <a:ext cx="1662545" cy="6178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1" fontAlgn="auto" latinLnBrk="0" hangingPunct="1">
                <a:lnSpc>
                  <a:spcPct val="85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SMTP handshaking</a:t>
              </a:r>
              <a:endPara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111" name="Text Box 24"/>
          <p:cNvSpPr txBox="1">
            <a:spLocks noChangeArrowheads="1"/>
          </p:cNvSpPr>
          <p:nvPr/>
        </p:nvSpPr>
        <p:spPr bwMode="auto">
          <a:xfrm>
            <a:off x="7699837" y="2515905"/>
            <a:ext cx="2192308" cy="617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TCP connection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initiated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2" name="Text Box 37"/>
          <p:cNvSpPr txBox="1">
            <a:spLocks noChangeArrowheads="1"/>
          </p:cNvSpPr>
          <p:nvPr/>
        </p:nvSpPr>
        <p:spPr bwMode="auto">
          <a:xfrm>
            <a:off x="8589284" y="482929"/>
            <a:ext cx="1548694" cy="617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“client”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SMTP server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3" name="Text Box 37"/>
          <p:cNvSpPr txBox="1">
            <a:spLocks noChangeArrowheads="1"/>
          </p:cNvSpPr>
          <p:nvPr/>
        </p:nvSpPr>
        <p:spPr bwMode="auto">
          <a:xfrm>
            <a:off x="10344050" y="485700"/>
            <a:ext cx="1548694" cy="617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“server”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SMTP server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116" name="Group 115"/>
          <p:cNvGrpSpPr/>
          <p:nvPr/>
        </p:nvGrpSpPr>
        <p:grpSpPr>
          <a:xfrm>
            <a:off x="7966363" y="4829303"/>
            <a:ext cx="1745242" cy="1391389"/>
            <a:chOff x="7966363" y="4829303"/>
            <a:chExt cx="1745242" cy="1391389"/>
          </a:xfrm>
        </p:grpSpPr>
        <p:sp>
          <p:nvSpPr>
            <p:cNvPr id="114" name="AutoShape 25"/>
            <p:cNvSpPr/>
            <p:nvPr/>
          </p:nvSpPr>
          <p:spPr bwMode="auto">
            <a:xfrm>
              <a:off x="9559421" y="4829303"/>
              <a:ext cx="152184" cy="1391389"/>
            </a:xfrm>
            <a:prstGeom prst="leftBrace">
              <a:avLst>
                <a:gd name="adj1" fmla="val 52057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5" name="Text Box 26"/>
            <p:cNvSpPr txBox="1">
              <a:spLocks noChangeArrowheads="1"/>
            </p:cNvSpPr>
            <p:nvPr/>
          </p:nvSpPr>
          <p:spPr bwMode="auto">
            <a:xfrm>
              <a:off x="7966363" y="5223320"/>
              <a:ext cx="1662545" cy="6178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r" defTabSz="914400" rtl="0" eaLnBrk="1" fontAlgn="auto" latinLnBrk="0" hangingPunct="1">
                <a:lnSpc>
                  <a:spcPct val="85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SMTP transfers</a:t>
              </a:r>
              <a:endPara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98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Scenario: Alice sends e-mail to Bob</a:t>
            </a:r>
            <a:endParaRPr lang="en-US" sz="4400" dirty="0"/>
          </a:p>
        </p:txBody>
      </p:sp>
      <p:sp>
        <p:nvSpPr>
          <p:cNvPr id="78" name="Rectangle 3"/>
          <p:cNvSpPr txBox="1">
            <a:spLocks noChangeArrowheads="1"/>
          </p:cNvSpPr>
          <p:nvPr/>
        </p:nvSpPr>
        <p:spPr>
          <a:xfrm>
            <a:off x="707567" y="1371600"/>
            <a:ext cx="5071156" cy="1153886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1) Alice uses UA to compose e-mail message “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to” </a:t>
            </a:r>
            <a:r>
              <a:rPr kumimoji="0" lang="en-US" altLang="ja-JP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bob@someschool.edu</a:t>
            </a:r>
            <a:endParaRPr kumimoji="0" lang="en-US" altLang="ja-JP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9" name="Rectangle 4"/>
          <p:cNvSpPr txBox="1">
            <a:spLocks noChangeArrowheads="1"/>
          </p:cNvSpPr>
          <p:nvPr/>
        </p:nvSpPr>
        <p:spPr>
          <a:xfrm>
            <a:off x="6638017" y="1329168"/>
            <a:ext cx="5071155" cy="94639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4) SMTP client sends Alice’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 message over the TCP 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Calibri" panose="020F0502020204030204" pitchFamily="34" charset="0"/>
              </a:rPr>
              <a:t>connection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77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255" name="Group 163"/>
          <p:cNvGrpSpPr/>
          <p:nvPr/>
        </p:nvGrpSpPr>
        <p:grpSpPr bwMode="auto">
          <a:xfrm>
            <a:off x="2304142" y="4981175"/>
            <a:ext cx="912813" cy="1054100"/>
            <a:chOff x="3574" y="550"/>
            <a:chExt cx="575" cy="664"/>
          </a:xfrm>
        </p:grpSpPr>
        <p:grpSp>
          <p:nvGrpSpPr>
            <p:cNvPr id="256" name="Group 164"/>
            <p:cNvGrpSpPr/>
            <p:nvPr/>
          </p:nvGrpSpPr>
          <p:grpSpPr bwMode="auto">
            <a:xfrm>
              <a:off x="3588" y="692"/>
              <a:ext cx="561" cy="522"/>
              <a:chOff x="-44" y="1473"/>
              <a:chExt cx="981" cy="1105"/>
            </a:xfrm>
          </p:grpSpPr>
          <p:pic>
            <p:nvPicPr>
              <p:cNvPr id="259" name="Picture 165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60" name="Freeform 166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57" name="Rectangle 115"/>
            <p:cNvSpPr>
              <a:spLocks noChangeArrowheads="1"/>
            </p:cNvSpPr>
            <p:nvPr/>
          </p:nvSpPr>
          <p:spPr bwMode="auto">
            <a:xfrm>
              <a:off x="3611" y="576"/>
              <a:ext cx="381" cy="330"/>
            </a:xfrm>
            <a:prstGeom prst="rect">
              <a:avLst/>
            </a:prstGeom>
            <a:solidFill>
              <a:srgbClr val="CCCCFF"/>
            </a:solidFill>
            <a:ln w="19050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8" name="Text Box 116"/>
            <p:cNvSpPr txBox="1">
              <a:spLocks noChangeArrowheads="1"/>
            </p:cNvSpPr>
            <p:nvPr/>
          </p:nvSpPr>
          <p:spPr bwMode="auto">
            <a:xfrm>
              <a:off x="3574" y="550"/>
              <a:ext cx="436" cy="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user</a:t>
              </a: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agent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261" name="Group 130"/>
          <p:cNvGrpSpPr/>
          <p:nvPr/>
        </p:nvGrpSpPr>
        <p:grpSpPr bwMode="auto">
          <a:xfrm>
            <a:off x="6014130" y="4712887"/>
            <a:ext cx="511175" cy="693738"/>
            <a:chOff x="4140" y="429"/>
            <a:chExt cx="1425" cy="2396"/>
          </a:xfrm>
        </p:grpSpPr>
        <p:sp>
          <p:nvSpPr>
            <p:cNvPr id="262" name="Freeform 131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3" name="Rectangle 132"/>
            <p:cNvSpPr>
              <a:spLocks noChangeArrowheads="1"/>
            </p:cNvSpPr>
            <p:nvPr/>
          </p:nvSpPr>
          <p:spPr bwMode="auto">
            <a:xfrm>
              <a:off x="4206" y="429"/>
              <a:ext cx="1044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4" name="Freeform 133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5" name="Freeform 134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6" name="Rectangle 135"/>
            <p:cNvSpPr>
              <a:spLocks noChangeArrowheads="1"/>
            </p:cNvSpPr>
            <p:nvPr/>
          </p:nvSpPr>
          <p:spPr bwMode="auto">
            <a:xfrm>
              <a:off x="4211" y="692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67" name="Group 136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92" name="AutoShape 137"/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3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93" name="AutoShape 138"/>
              <p:cNvSpPr>
                <a:spLocks noChangeArrowheads="1"/>
              </p:cNvSpPr>
              <p:nvPr/>
            </p:nvSpPr>
            <p:spPr bwMode="auto">
              <a:xfrm>
                <a:off x="633" y="2586"/>
                <a:ext cx="690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68" name="Rectangle 139"/>
            <p:cNvSpPr>
              <a:spLocks noChangeArrowheads="1"/>
            </p:cNvSpPr>
            <p:nvPr/>
          </p:nvSpPr>
          <p:spPr bwMode="auto">
            <a:xfrm>
              <a:off x="4224" y="1021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69" name="Group 140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90" name="AutoShape 141"/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18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91" name="AutoShape 142"/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0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0" name="Rectangle 143"/>
            <p:cNvSpPr>
              <a:spLocks noChangeArrowheads="1"/>
            </p:cNvSpPr>
            <p:nvPr/>
          </p:nvSpPr>
          <p:spPr bwMode="auto">
            <a:xfrm>
              <a:off x="4215" y="1356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1" name="Rectangle 144"/>
            <p:cNvSpPr>
              <a:spLocks noChangeArrowheads="1"/>
            </p:cNvSpPr>
            <p:nvPr/>
          </p:nvSpPr>
          <p:spPr bwMode="auto">
            <a:xfrm>
              <a:off x="4229" y="1657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72" name="Group 145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88" name="AutoShape 146"/>
              <p:cNvSpPr>
                <a:spLocks noChangeArrowheads="1"/>
              </p:cNvSpPr>
              <p:nvPr/>
            </p:nvSpPr>
            <p:spPr bwMode="auto">
              <a:xfrm>
                <a:off x="612" y="2581"/>
                <a:ext cx="728" cy="12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89" name="AutoShape 147"/>
              <p:cNvSpPr>
                <a:spLocks noChangeArrowheads="1"/>
              </p:cNvSpPr>
              <p:nvPr/>
            </p:nvSpPr>
            <p:spPr bwMode="auto">
              <a:xfrm>
                <a:off x="628" y="2586"/>
                <a:ext cx="695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3" name="Freeform 148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74" name="Group 149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86" name="AutoShape 150"/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8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87" name="AutoShape 151"/>
              <p:cNvSpPr>
                <a:spLocks noChangeArrowheads="1"/>
              </p:cNvSpPr>
              <p:nvPr/>
            </p:nvSpPr>
            <p:spPr bwMode="auto">
              <a:xfrm>
                <a:off x="629" y="2586"/>
                <a:ext cx="695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5" name="Rectangle 152"/>
            <p:cNvSpPr>
              <a:spLocks noChangeArrowheads="1"/>
            </p:cNvSpPr>
            <p:nvPr/>
          </p:nvSpPr>
          <p:spPr bwMode="auto">
            <a:xfrm>
              <a:off x="5251" y="429"/>
              <a:ext cx="66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6" name="Freeform 153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7" name="Freeform 154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8" name="Oval 155"/>
            <p:cNvSpPr>
              <a:spLocks noChangeArrowheads="1"/>
            </p:cNvSpPr>
            <p:nvPr/>
          </p:nvSpPr>
          <p:spPr bwMode="auto">
            <a:xfrm>
              <a:off x="5516" y="2611"/>
              <a:ext cx="49" cy="93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9" name="Freeform 156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0" name="AutoShape 157"/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1" name="AutoShape 158"/>
            <p:cNvSpPr>
              <a:spLocks noChangeArrowheads="1"/>
            </p:cNvSpPr>
            <p:nvPr/>
          </p:nvSpPr>
          <p:spPr bwMode="auto">
            <a:xfrm>
              <a:off x="4206" y="2710"/>
              <a:ext cx="1071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2" name="Oval 159"/>
            <p:cNvSpPr>
              <a:spLocks noChangeArrowheads="1"/>
            </p:cNvSpPr>
            <p:nvPr/>
          </p:nvSpPr>
          <p:spPr bwMode="auto">
            <a:xfrm>
              <a:off x="4308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3" name="Oval 160"/>
            <p:cNvSpPr>
              <a:spLocks noChangeArrowheads="1"/>
            </p:cNvSpPr>
            <p:nvPr/>
          </p:nvSpPr>
          <p:spPr bwMode="auto">
            <a:xfrm>
              <a:off x="4485" y="2386"/>
              <a:ext cx="159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84" name="Oval 161"/>
            <p:cNvSpPr>
              <a:spLocks noChangeArrowheads="1"/>
            </p:cNvSpPr>
            <p:nvPr/>
          </p:nvSpPr>
          <p:spPr bwMode="auto">
            <a:xfrm>
              <a:off x="4662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5" name="Rectangle 162"/>
            <p:cNvSpPr>
              <a:spLocks noChangeArrowheads="1"/>
            </p:cNvSpPr>
            <p:nvPr/>
          </p:nvSpPr>
          <p:spPr bwMode="auto">
            <a:xfrm>
              <a:off x="5060" y="1833"/>
              <a:ext cx="89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294" name="Group 97"/>
          <p:cNvGrpSpPr/>
          <p:nvPr/>
        </p:nvGrpSpPr>
        <p:grpSpPr bwMode="auto">
          <a:xfrm>
            <a:off x="3836080" y="4768450"/>
            <a:ext cx="511175" cy="693737"/>
            <a:chOff x="4140" y="429"/>
            <a:chExt cx="1425" cy="2396"/>
          </a:xfrm>
        </p:grpSpPr>
        <p:sp>
          <p:nvSpPr>
            <p:cNvPr id="295" name="Freeform 98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6" name="Rectangle 99"/>
            <p:cNvSpPr>
              <a:spLocks noChangeArrowheads="1"/>
            </p:cNvSpPr>
            <p:nvPr/>
          </p:nvSpPr>
          <p:spPr bwMode="auto">
            <a:xfrm>
              <a:off x="4206" y="429"/>
              <a:ext cx="1044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7" name="Freeform 100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8" name="Freeform 101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9" name="Rectangle 102"/>
            <p:cNvSpPr>
              <a:spLocks noChangeArrowheads="1"/>
            </p:cNvSpPr>
            <p:nvPr/>
          </p:nvSpPr>
          <p:spPr bwMode="auto">
            <a:xfrm>
              <a:off x="4211" y="692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00" name="Group 103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25" name="AutoShape 104"/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3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6" name="AutoShape 105"/>
              <p:cNvSpPr>
                <a:spLocks noChangeArrowheads="1"/>
              </p:cNvSpPr>
              <p:nvPr/>
            </p:nvSpPr>
            <p:spPr bwMode="auto">
              <a:xfrm>
                <a:off x="633" y="2586"/>
                <a:ext cx="690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1" name="Rectangle 106"/>
            <p:cNvSpPr>
              <a:spLocks noChangeArrowheads="1"/>
            </p:cNvSpPr>
            <p:nvPr/>
          </p:nvSpPr>
          <p:spPr bwMode="auto">
            <a:xfrm>
              <a:off x="4224" y="1021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02" name="Group 107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23" name="AutoShape 108"/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18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4" name="AutoShape 109"/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0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3" name="Rectangle 110"/>
            <p:cNvSpPr>
              <a:spLocks noChangeArrowheads="1"/>
            </p:cNvSpPr>
            <p:nvPr/>
          </p:nvSpPr>
          <p:spPr bwMode="auto">
            <a:xfrm>
              <a:off x="4215" y="1356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4" name="Rectangle 111"/>
            <p:cNvSpPr>
              <a:spLocks noChangeArrowheads="1"/>
            </p:cNvSpPr>
            <p:nvPr/>
          </p:nvSpPr>
          <p:spPr bwMode="auto">
            <a:xfrm>
              <a:off x="4229" y="1657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05" name="Group 112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21" name="AutoShape 113"/>
              <p:cNvSpPr>
                <a:spLocks noChangeArrowheads="1"/>
              </p:cNvSpPr>
              <p:nvPr/>
            </p:nvSpPr>
            <p:spPr bwMode="auto">
              <a:xfrm>
                <a:off x="612" y="2581"/>
                <a:ext cx="728" cy="12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2" name="AutoShape 114"/>
              <p:cNvSpPr>
                <a:spLocks noChangeArrowheads="1"/>
              </p:cNvSpPr>
              <p:nvPr/>
            </p:nvSpPr>
            <p:spPr bwMode="auto">
              <a:xfrm>
                <a:off x="628" y="2586"/>
                <a:ext cx="695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6" name="Freeform 115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07" name="Group 116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19" name="AutoShape 117"/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8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0" name="AutoShape 118"/>
              <p:cNvSpPr>
                <a:spLocks noChangeArrowheads="1"/>
              </p:cNvSpPr>
              <p:nvPr/>
            </p:nvSpPr>
            <p:spPr bwMode="auto">
              <a:xfrm>
                <a:off x="629" y="2586"/>
                <a:ext cx="695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8" name="Rectangle 119"/>
            <p:cNvSpPr>
              <a:spLocks noChangeArrowheads="1"/>
            </p:cNvSpPr>
            <p:nvPr/>
          </p:nvSpPr>
          <p:spPr bwMode="auto">
            <a:xfrm>
              <a:off x="5251" y="429"/>
              <a:ext cx="66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9" name="Freeform 120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0" name="Freeform 121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1" name="Oval 122"/>
            <p:cNvSpPr>
              <a:spLocks noChangeArrowheads="1"/>
            </p:cNvSpPr>
            <p:nvPr/>
          </p:nvSpPr>
          <p:spPr bwMode="auto">
            <a:xfrm>
              <a:off x="5516" y="2611"/>
              <a:ext cx="49" cy="93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2" name="Freeform 123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3" name="AutoShape 124"/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4" name="AutoShape 125"/>
            <p:cNvSpPr>
              <a:spLocks noChangeArrowheads="1"/>
            </p:cNvSpPr>
            <p:nvPr/>
          </p:nvSpPr>
          <p:spPr bwMode="auto">
            <a:xfrm>
              <a:off x="4206" y="2710"/>
              <a:ext cx="1071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5" name="Oval 126"/>
            <p:cNvSpPr>
              <a:spLocks noChangeArrowheads="1"/>
            </p:cNvSpPr>
            <p:nvPr/>
          </p:nvSpPr>
          <p:spPr bwMode="auto">
            <a:xfrm>
              <a:off x="4308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6" name="Oval 127"/>
            <p:cNvSpPr>
              <a:spLocks noChangeArrowheads="1"/>
            </p:cNvSpPr>
            <p:nvPr/>
          </p:nvSpPr>
          <p:spPr bwMode="auto">
            <a:xfrm>
              <a:off x="4485" y="2386"/>
              <a:ext cx="159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17" name="Oval 128"/>
            <p:cNvSpPr>
              <a:spLocks noChangeArrowheads="1"/>
            </p:cNvSpPr>
            <p:nvPr/>
          </p:nvSpPr>
          <p:spPr bwMode="auto">
            <a:xfrm>
              <a:off x="4662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8" name="Rectangle 129"/>
            <p:cNvSpPr>
              <a:spLocks noChangeArrowheads="1"/>
            </p:cNvSpPr>
            <p:nvPr/>
          </p:nvSpPr>
          <p:spPr bwMode="auto">
            <a:xfrm>
              <a:off x="5060" y="1833"/>
              <a:ext cx="89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327" name="Group 20"/>
          <p:cNvGrpSpPr/>
          <p:nvPr/>
        </p:nvGrpSpPr>
        <p:grpSpPr bwMode="auto">
          <a:xfrm>
            <a:off x="3969430" y="5055787"/>
            <a:ext cx="809625" cy="1049338"/>
            <a:chOff x="4296" y="2627"/>
            <a:chExt cx="510" cy="661"/>
          </a:xfrm>
        </p:grpSpPr>
        <p:sp>
          <p:nvSpPr>
            <p:cNvPr id="328" name="Rectangle 21"/>
            <p:cNvSpPr>
              <a:spLocks noChangeArrowheads="1"/>
            </p:cNvSpPr>
            <p:nvPr/>
          </p:nvSpPr>
          <p:spPr bwMode="auto">
            <a:xfrm>
              <a:off x="4296" y="2652"/>
              <a:ext cx="510" cy="636"/>
            </a:xfrm>
            <a:prstGeom prst="rect">
              <a:avLst/>
            </a:prstGeom>
            <a:solidFill>
              <a:srgbClr val="CCCCFF"/>
            </a:solidFill>
            <a:ln w="19050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29" name="Text Box 22"/>
            <p:cNvSpPr txBox="1">
              <a:spLocks noChangeArrowheads="1"/>
            </p:cNvSpPr>
            <p:nvPr/>
          </p:nvSpPr>
          <p:spPr bwMode="auto">
            <a:xfrm>
              <a:off x="4304" y="2627"/>
              <a:ext cx="472" cy="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mail</a:t>
              </a: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server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0" name="Rectangle 23"/>
            <p:cNvSpPr>
              <a:spLocks noChangeArrowheads="1"/>
            </p:cNvSpPr>
            <p:nvPr/>
          </p:nvSpPr>
          <p:spPr bwMode="auto">
            <a:xfrm>
              <a:off x="4320" y="3006"/>
              <a:ext cx="450" cy="120"/>
            </a:xfrm>
            <a:prstGeom prst="rect">
              <a:avLst/>
            </a:prstGeom>
            <a:solidFill>
              <a:srgbClr val="00FF00"/>
            </a:solidFill>
            <a:ln w="19050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1" name="Line 24"/>
            <p:cNvSpPr>
              <a:spLocks noChangeShapeType="1"/>
            </p:cNvSpPr>
            <p:nvPr/>
          </p:nvSpPr>
          <p:spPr bwMode="auto">
            <a:xfrm>
              <a:off x="4369" y="3034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2" name="Line 25"/>
            <p:cNvSpPr>
              <a:spLocks noChangeShapeType="1"/>
            </p:cNvSpPr>
            <p:nvPr/>
          </p:nvSpPr>
          <p:spPr bwMode="auto">
            <a:xfrm>
              <a:off x="4478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3" name="Line 26"/>
            <p:cNvSpPr>
              <a:spLocks noChangeShapeType="1"/>
            </p:cNvSpPr>
            <p:nvPr/>
          </p:nvSpPr>
          <p:spPr bwMode="auto">
            <a:xfrm>
              <a:off x="4533" y="3035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4" name="Line 27"/>
            <p:cNvSpPr>
              <a:spLocks noChangeShapeType="1"/>
            </p:cNvSpPr>
            <p:nvPr/>
          </p:nvSpPr>
          <p:spPr bwMode="auto">
            <a:xfrm>
              <a:off x="4590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5" name="Line 28"/>
            <p:cNvSpPr>
              <a:spLocks noChangeShapeType="1"/>
            </p:cNvSpPr>
            <p:nvPr/>
          </p:nvSpPr>
          <p:spPr bwMode="auto">
            <a:xfrm>
              <a:off x="4651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6" name="Line 29"/>
            <p:cNvSpPr>
              <a:spLocks noChangeShapeType="1"/>
            </p:cNvSpPr>
            <p:nvPr/>
          </p:nvSpPr>
          <p:spPr bwMode="auto">
            <a:xfrm>
              <a:off x="4707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7" name="Line 30"/>
            <p:cNvSpPr>
              <a:spLocks noChangeShapeType="1"/>
            </p:cNvSpPr>
            <p:nvPr/>
          </p:nvSpPr>
          <p:spPr bwMode="auto">
            <a:xfrm>
              <a:off x="4422" y="3034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8" name="Rectangle 31"/>
            <p:cNvSpPr>
              <a:spLocks noChangeArrowheads="1"/>
            </p:cNvSpPr>
            <p:nvPr/>
          </p:nvSpPr>
          <p:spPr bwMode="auto">
            <a:xfrm>
              <a:off x="4328" y="3173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9" name="Rectangle 32"/>
            <p:cNvSpPr>
              <a:spLocks noChangeArrowheads="1"/>
            </p:cNvSpPr>
            <p:nvPr/>
          </p:nvSpPr>
          <p:spPr bwMode="auto">
            <a:xfrm>
              <a:off x="4414" y="3173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0" name="Rectangle 33"/>
            <p:cNvSpPr>
              <a:spLocks noChangeArrowheads="1"/>
            </p:cNvSpPr>
            <p:nvPr/>
          </p:nvSpPr>
          <p:spPr bwMode="auto">
            <a:xfrm>
              <a:off x="4500" y="3172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1" name="Rectangle 34"/>
            <p:cNvSpPr>
              <a:spLocks noChangeArrowheads="1"/>
            </p:cNvSpPr>
            <p:nvPr/>
          </p:nvSpPr>
          <p:spPr bwMode="auto">
            <a:xfrm>
              <a:off x="4597" y="3170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2" name="Rectangle 35"/>
            <p:cNvSpPr>
              <a:spLocks noChangeArrowheads="1"/>
            </p:cNvSpPr>
            <p:nvPr/>
          </p:nvSpPr>
          <p:spPr bwMode="auto">
            <a:xfrm>
              <a:off x="4693" y="3170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pic>
        <p:nvPicPr>
          <p:cNvPr id="343" name="Picture 36" descr="Alic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4367" y="5220887"/>
            <a:ext cx="56197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4" name="Picture 37" descr="Bo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4180" y="5125637"/>
            <a:ext cx="676275" cy="690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45" name="Group 48"/>
          <p:cNvGrpSpPr/>
          <p:nvPr/>
        </p:nvGrpSpPr>
        <p:grpSpPr bwMode="auto">
          <a:xfrm>
            <a:off x="6160180" y="5001812"/>
            <a:ext cx="809625" cy="1049338"/>
            <a:chOff x="4296" y="2627"/>
            <a:chExt cx="510" cy="661"/>
          </a:xfrm>
        </p:grpSpPr>
        <p:sp>
          <p:nvSpPr>
            <p:cNvPr id="346" name="Rectangle 49"/>
            <p:cNvSpPr>
              <a:spLocks noChangeArrowheads="1"/>
            </p:cNvSpPr>
            <p:nvPr/>
          </p:nvSpPr>
          <p:spPr bwMode="auto">
            <a:xfrm>
              <a:off x="4296" y="2652"/>
              <a:ext cx="510" cy="636"/>
            </a:xfrm>
            <a:prstGeom prst="rect">
              <a:avLst/>
            </a:prstGeom>
            <a:solidFill>
              <a:srgbClr val="CCCCFF"/>
            </a:solidFill>
            <a:ln w="19050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7" name="Text Box 50"/>
            <p:cNvSpPr txBox="1">
              <a:spLocks noChangeArrowheads="1"/>
            </p:cNvSpPr>
            <p:nvPr/>
          </p:nvSpPr>
          <p:spPr bwMode="auto">
            <a:xfrm>
              <a:off x="4304" y="2627"/>
              <a:ext cx="472" cy="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mail</a:t>
              </a: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server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8" name="Rectangle 51"/>
            <p:cNvSpPr>
              <a:spLocks noChangeArrowheads="1"/>
            </p:cNvSpPr>
            <p:nvPr/>
          </p:nvSpPr>
          <p:spPr bwMode="auto">
            <a:xfrm>
              <a:off x="4320" y="3006"/>
              <a:ext cx="450" cy="120"/>
            </a:xfrm>
            <a:prstGeom prst="rect">
              <a:avLst/>
            </a:prstGeom>
            <a:solidFill>
              <a:srgbClr val="00FF00"/>
            </a:solidFill>
            <a:ln w="19050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9" name="Line 52"/>
            <p:cNvSpPr>
              <a:spLocks noChangeShapeType="1"/>
            </p:cNvSpPr>
            <p:nvPr/>
          </p:nvSpPr>
          <p:spPr bwMode="auto">
            <a:xfrm>
              <a:off x="4369" y="3034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0" name="Line 53"/>
            <p:cNvSpPr>
              <a:spLocks noChangeShapeType="1"/>
            </p:cNvSpPr>
            <p:nvPr/>
          </p:nvSpPr>
          <p:spPr bwMode="auto">
            <a:xfrm>
              <a:off x="4478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1" name="Line 54"/>
            <p:cNvSpPr>
              <a:spLocks noChangeShapeType="1"/>
            </p:cNvSpPr>
            <p:nvPr/>
          </p:nvSpPr>
          <p:spPr bwMode="auto">
            <a:xfrm>
              <a:off x="4533" y="3035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2" name="Line 55"/>
            <p:cNvSpPr>
              <a:spLocks noChangeShapeType="1"/>
            </p:cNvSpPr>
            <p:nvPr/>
          </p:nvSpPr>
          <p:spPr bwMode="auto">
            <a:xfrm>
              <a:off x="4590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3" name="Line 56"/>
            <p:cNvSpPr>
              <a:spLocks noChangeShapeType="1"/>
            </p:cNvSpPr>
            <p:nvPr/>
          </p:nvSpPr>
          <p:spPr bwMode="auto">
            <a:xfrm>
              <a:off x="4651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4" name="Line 57"/>
            <p:cNvSpPr>
              <a:spLocks noChangeShapeType="1"/>
            </p:cNvSpPr>
            <p:nvPr/>
          </p:nvSpPr>
          <p:spPr bwMode="auto">
            <a:xfrm>
              <a:off x="4707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5" name="Line 58"/>
            <p:cNvSpPr>
              <a:spLocks noChangeShapeType="1"/>
            </p:cNvSpPr>
            <p:nvPr/>
          </p:nvSpPr>
          <p:spPr bwMode="auto">
            <a:xfrm>
              <a:off x="4422" y="3034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6" name="Rectangle 59"/>
            <p:cNvSpPr>
              <a:spLocks noChangeArrowheads="1"/>
            </p:cNvSpPr>
            <p:nvPr/>
          </p:nvSpPr>
          <p:spPr bwMode="auto">
            <a:xfrm>
              <a:off x="4328" y="3173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7" name="Rectangle 60"/>
            <p:cNvSpPr>
              <a:spLocks noChangeArrowheads="1"/>
            </p:cNvSpPr>
            <p:nvPr/>
          </p:nvSpPr>
          <p:spPr bwMode="auto">
            <a:xfrm>
              <a:off x="4414" y="3173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8" name="Rectangle 61"/>
            <p:cNvSpPr>
              <a:spLocks noChangeArrowheads="1"/>
            </p:cNvSpPr>
            <p:nvPr/>
          </p:nvSpPr>
          <p:spPr bwMode="auto">
            <a:xfrm>
              <a:off x="4500" y="3172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9" name="Rectangle 62"/>
            <p:cNvSpPr>
              <a:spLocks noChangeArrowheads="1"/>
            </p:cNvSpPr>
            <p:nvPr/>
          </p:nvSpPr>
          <p:spPr bwMode="auto">
            <a:xfrm>
              <a:off x="4597" y="3170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0" name="Rectangle 63"/>
            <p:cNvSpPr>
              <a:spLocks noChangeArrowheads="1"/>
            </p:cNvSpPr>
            <p:nvPr/>
          </p:nvSpPr>
          <p:spPr bwMode="auto">
            <a:xfrm>
              <a:off x="4693" y="3170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361" name="Line 69"/>
          <p:cNvSpPr>
            <a:spLocks noChangeShapeType="1"/>
          </p:cNvSpPr>
          <p:nvPr/>
        </p:nvSpPr>
        <p:spPr bwMode="auto">
          <a:xfrm>
            <a:off x="3089955" y="5593950"/>
            <a:ext cx="892175" cy="146050"/>
          </a:xfrm>
          <a:prstGeom prst="line">
            <a:avLst/>
          </a:prstGeom>
          <a:noFill/>
          <a:ln w="12700">
            <a:solidFill>
              <a:srgbClr val="3333CC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62" name="Line 70"/>
          <p:cNvSpPr>
            <a:spLocks noChangeShapeType="1"/>
          </p:cNvSpPr>
          <p:nvPr/>
        </p:nvSpPr>
        <p:spPr bwMode="auto">
          <a:xfrm>
            <a:off x="4775880" y="5728887"/>
            <a:ext cx="1379537" cy="219075"/>
          </a:xfrm>
          <a:prstGeom prst="line">
            <a:avLst/>
          </a:prstGeom>
          <a:noFill/>
          <a:ln w="12700">
            <a:solidFill>
              <a:srgbClr val="3333CC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63" name="Line 71"/>
          <p:cNvSpPr>
            <a:spLocks noChangeShapeType="1"/>
          </p:cNvSpPr>
          <p:nvPr/>
        </p:nvSpPr>
        <p:spPr bwMode="auto">
          <a:xfrm flipV="1">
            <a:off x="7006317" y="5508225"/>
            <a:ext cx="1027113" cy="427037"/>
          </a:xfrm>
          <a:prstGeom prst="line">
            <a:avLst/>
          </a:prstGeom>
          <a:noFill/>
          <a:ln w="12700">
            <a:solidFill>
              <a:srgbClr val="3333CC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64" name="Oval 72"/>
          <p:cNvSpPr>
            <a:spLocks noChangeArrowheads="1"/>
          </p:cNvSpPr>
          <p:nvPr/>
        </p:nvSpPr>
        <p:spPr bwMode="auto">
          <a:xfrm>
            <a:off x="2220005" y="5043087"/>
            <a:ext cx="292100" cy="244475"/>
          </a:xfrm>
          <a:prstGeom prst="ellipse">
            <a:avLst/>
          </a:prstGeom>
          <a:solidFill>
            <a:srgbClr val="FFFFFF"/>
          </a:solidFill>
          <a:ln w="12700">
            <a:solidFill>
              <a:srgbClr val="3333CC"/>
            </a:solidFill>
            <a:rou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1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65" name="Oval 74"/>
          <p:cNvSpPr>
            <a:spLocks noChangeArrowheads="1"/>
          </p:cNvSpPr>
          <p:nvPr/>
        </p:nvSpPr>
        <p:spPr bwMode="auto">
          <a:xfrm>
            <a:off x="3329667" y="5538387"/>
            <a:ext cx="292100" cy="244475"/>
          </a:xfrm>
          <a:prstGeom prst="ellipse">
            <a:avLst/>
          </a:prstGeom>
          <a:solidFill>
            <a:srgbClr val="FFFFFF"/>
          </a:solidFill>
          <a:ln w="12700">
            <a:solidFill>
              <a:srgbClr val="3333CC"/>
            </a:solidFill>
            <a:rou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2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66" name="Oval 75"/>
          <p:cNvSpPr>
            <a:spLocks noChangeArrowheads="1"/>
          </p:cNvSpPr>
          <p:nvPr/>
        </p:nvSpPr>
        <p:spPr bwMode="auto">
          <a:xfrm>
            <a:off x="4201205" y="5617762"/>
            <a:ext cx="292100" cy="244475"/>
          </a:xfrm>
          <a:prstGeom prst="ellipse">
            <a:avLst/>
          </a:prstGeom>
          <a:solidFill>
            <a:srgbClr val="FFFFFF"/>
          </a:solidFill>
          <a:ln w="12700">
            <a:solidFill>
              <a:srgbClr val="3333CC"/>
            </a:solidFill>
            <a:rou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3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67" name="Oval 76"/>
          <p:cNvSpPr>
            <a:spLocks noChangeArrowheads="1"/>
          </p:cNvSpPr>
          <p:nvPr/>
        </p:nvSpPr>
        <p:spPr bwMode="auto">
          <a:xfrm>
            <a:off x="5312455" y="5703487"/>
            <a:ext cx="292100" cy="244475"/>
          </a:xfrm>
          <a:prstGeom prst="ellipse">
            <a:avLst/>
          </a:prstGeom>
          <a:solidFill>
            <a:srgbClr val="FFFFFF"/>
          </a:solidFill>
          <a:ln w="12700">
            <a:solidFill>
              <a:srgbClr val="3333CC"/>
            </a:solidFill>
            <a:rou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4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68" name="Oval 77"/>
          <p:cNvSpPr>
            <a:spLocks noChangeArrowheads="1"/>
          </p:cNvSpPr>
          <p:nvPr/>
        </p:nvSpPr>
        <p:spPr bwMode="auto">
          <a:xfrm>
            <a:off x="6417355" y="6035275"/>
            <a:ext cx="292100" cy="244475"/>
          </a:xfrm>
          <a:prstGeom prst="ellipse">
            <a:avLst/>
          </a:prstGeom>
          <a:solidFill>
            <a:srgbClr val="FFFFFF"/>
          </a:solidFill>
          <a:ln w="12700">
            <a:solidFill>
              <a:srgbClr val="3333CC"/>
            </a:solidFill>
            <a:rou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5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69" name="Oval 78"/>
          <p:cNvSpPr>
            <a:spLocks noChangeArrowheads="1"/>
          </p:cNvSpPr>
          <p:nvPr/>
        </p:nvSpPr>
        <p:spPr bwMode="auto">
          <a:xfrm>
            <a:off x="7339692" y="5605062"/>
            <a:ext cx="292100" cy="244475"/>
          </a:xfrm>
          <a:prstGeom prst="ellipse">
            <a:avLst/>
          </a:prstGeom>
          <a:solidFill>
            <a:srgbClr val="FFFFFF"/>
          </a:solidFill>
          <a:ln w="12700">
            <a:solidFill>
              <a:srgbClr val="3333CC"/>
            </a:solidFill>
            <a:rou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6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70" name="Text Box 95"/>
          <p:cNvSpPr txBox="1">
            <a:spLocks noChangeArrowheads="1"/>
          </p:cNvSpPr>
          <p:nvPr/>
        </p:nvSpPr>
        <p:spPr bwMode="auto">
          <a:xfrm>
            <a:off x="3485242" y="6168625"/>
            <a:ext cx="18192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Alice</a:t>
            </a: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’s mail server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71" name="Text Box 96"/>
          <p:cNvSpPr txBox="1">
            <a:spLocks noChangeArrowheads="1"/>
          </p:cNvSpPr>
          <p:nvPr/>
        </p:nvSpPr>
        <p:spPr bwMode="auto">
          <a:xfrm>
            <a:off x="5760130" y="6232125"/>
            <a:ext cx="1741487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Bob</a:t>
            </a: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’s mail server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372" name="Group 169"/>
          <p:cNvGrpSpPr/>
          <p:nvPr/>
        </p:nvGrpSpPr>
        <p:grpSpPr bwMode="auto">
          <a:xfrm>
            <a:off x="7833405" y="4908150"/>
            <a:ext cx="912812" cy="1054100"/>
            <a:chOff x="3574" y="550"/>
            <a:chExt cx="575" cy="664"/>
          </a:xfrm>
        </p:grpSpPr>
        <p:grpSp>
          <p:nvGrpSpPr>
            <p:cNvPr id="373" name="Group 170"/>
            <p:cNvGrpSpPr/>
            <p:nvPr/>
          </p:nvGrpSpPr>
          <p:grpSpPr bwMode="auto">
            <a:xfrm>
              <a:off x="3588" y="692"/>
              <a:ext cx="561" cy="522"/>
              <a:chOff x="-44" y="1473"/>
              <a:chExt cx="981" cy="1105"/>
            </a:xfrm>
          </p:grpSpPr>
          <p:pic>
            <p:nvPicPr>
              <p:cNvPr id="376" name="Picture 171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377" name="Freeform 172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4" name="Rectangle 115"/>
            <p:cNvSpPr>
              <a:spLocks noChangeArrowheads="1"/>
            </p:cNvSpPr>
            <p:nvPr/>
          </p:nvSpPr>
          <p:spPr bwMode="auto">
            <a:xfrm>
              <a:off x="3611" y="576"/>
              <a:ext cx="381" cy="330"/>
            </a:xfrm>
            <a:prstGeom prst="rect">
              <a:avLst/>
            </a:prstGeom>
            <a:solidFill>
              <a:srgbClr val="CCCCFF"/>
            </a:solidFill>
            <a:ln w="19050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5" name="Text Box 116"/>
            <p:cNvSpPr txBox="1">
              <a:spLocks noChangeArrowheads="1"/>
            </p:cNvSpPr>
            <p:nvPr/>
          </p:nvSpPr>
          <p:spPr bwMode="auto">
            <a:xfrm>
              <a:off x="3574" y="550"/>
              <a:ext cx="436" cy="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user</a:t>
              </a: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agent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378" name="Rectangle 3"/>
          <p:cNvSpPr txBox="1">
            <a:spLocks noChangeArrowheads="1"/>
          </p:cNvSpPr>
          <p:nvPr/>
        </p:nvSpPr>
        <p:spPr>
          <a:xfrm>
            <a:off x="728885" y="2279968"/>
            <a:ext cx="5071156" cy="1103364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2) Alice’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 UA sends message to her mail server using SMTP; message placed in message queue</a:t>
            </a:r>
            <a:endParaRPr kumimoji="0" lang="en-US" altLang="ja-JP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79" name="Rectangle 3"/>
          <p:cNvSpPr txBox="1">
            <a:spLocks noChangeArrowheads="1"/>
          </p:cNvSpPr>
          <p:nvPr/>
        </p:nvSpPr>
        <p:spPr>
          <a:xfrm>
            <a:off x="739565" y="3432318"/>
            <a:ext cx="5448733" cy="1089177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3) client side of SMTP at mail server opens TCP connection with Bob’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 mail server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80" name="Rectangle 4"/>
          <p:cNvSpPr txBox="1">
            <a:spLocks noChangeArrowheads="1"/>
          </p:cNvSpPr>
          <p:nvPr/>
        </p:nvSpPr>
        <p:spPr>
          <a:xfrm>
            <a:off x="6633422" y="2275557"/>
            <a:ext cx="3810000" cy="8286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5) Bob’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 mail server places the message in Bob’s mailbox</a:t>
            </a:r>
            <a:endParaRPr kumimoji="0" lang="en-US" altLang="ja-JP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77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81" name="Rectangle 4"/>
          <p:cNvSpPr txBox="1">
            <a:spLocks noChangeArrowheads="1"/>
          </p:cNvSpPr>
          <p:nvPr/>
        </p:nvSpPr>
        <p:spPr>
          <a:xfrm>
            <a:off x="6630762" y="3460095"/>
            <a:ext cx="3810000" cy="8286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6) Bob invokes his user agent to read message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77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3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  <p:bldP spid="361" grpId="0" animBg="1"/>
      <p:bldP spid="362" grpId="0" animBg="1"/>
      <p:bldP spid="363" grpId="0" animBg="1"/>
      <p:bldP spid="365" grpId="0" animBg="1"/>
      <p:bldP spid="366" grpId="0" animBg="1"/>
      <p:bldP spid="367" grpId="0" animBg="1"/>
      <p:bldP spid="368" grpId="0" animBg="1"/>
      <p:bldP spid="369" grpId="0" animBg="1"/>
      <p:bldP spid="378" grpId="0"/>
      <p:bldP spid="379" grpId="0"/>
      <p:bldP spid="380" grpId="0"/>
      <p:bldP spid="381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Sample SMTP interaction</a:t>
            </a:r>
            <a:endParaRPr lang="en-US" sz="4400" dirty="0"/>
          </a:p>
        </p:txBody>
      </p:sp>
      <p:sp>
        <p:nvSpPr>
          <p:cNvPr id="133" name="Rectangle 3"/>
          <p:cNvSpPr>
            <a:spLocks noChangeArrowheads="1"/>
          </p:cNvSpPr>
          <p:nvPr/>
        </p:nvSpPr>
        <p:spPr bwMode="auto">
          <a:xfrm>
            <a:off x="1160995" y="1183947"/>
            <a:ext cx="9870010" cy="517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     S: 220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hamburger.edu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 </a:t>
            </a:r>
            <a:endParaRPr kumimoji="0" lang="en-US" altLang="en-US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     C: HELO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crepes.fr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 </a:t>
            </a:r>
            <a:endParaRPr kumimoji="0" lang="en-US" altLang="en-US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     S: 250  Hello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crepes.fr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, pleased to meet you </a:t>
            </a:r>
            <a:endParaRPr kumimoji="0" lang="en-US" altLang="en-US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     C: MAIL FROM: &lt;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alice@crepes.fr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&gt; </a:t>
            </a:r>
            <a:endParaRPr kumimoji="0" lang="en-US" altLang="en-US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     S: 250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alice@crepes.fr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... Sender ok </a:t>
            </a:r>
            <a:endParaRPr kumimoji="0" lang="en-US" altLang="en-US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     C: RCPT TO: &lt;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bob@hamburger.edu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&gt; </a:t>
            </a:r>
            <a:endParaRPr kumimoji="0" lang="en-US" altLang="en-US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     S: 250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bob@hamburger.edu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 ... Recipient ok </a:t>
            </a:r>
            <a:endParaRPr kumimoji="0" lang="en-US" altLang="en-US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     C: DATA </a:t>
            </a:r>
            <a:endParaRPr kumimoji="0" lang="en-US" altLang="en-US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     S: 354 Enter mail, end with "." on a line by itself </a:t>
            </a:r>
            <a:endParaRPr kumimoji="0" lang="en-US" altLang="en-US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     C: Do you like ketchup? </a:t>
            </a:r>
            <a:endParaRPr kumimoji="0" lang="en-US" altLang="en-US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     C: How about pickles? </a:t>
            </a:r>
            <a:endParaRPr kumimoji="0" lang="en-US" altLang="en-US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     C: . </a:t>
            </a:r>
            <a:endParaRPr kumimoji="0" lang="en-US" altLang="en-US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     S: 250 Message accepted for delivery </a:t>
            </a:r>
            <a:endParaRPr kumimoji="0" lang="en-US" altLang="en-US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     C: QUIT </a:t>
            </a:r>
            <a:endParaRPr kumimoji="0" lang="en-US" altLang="en-US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     S: 221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hamburger.edu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MS PGothic" panose="020B0600070205080204" pitchFamily="34" charset="-128"/>
                <a:cs typeface="+mn-cs"/>
              </a:rPr>
              <a:t> closing connection</a:t>
            </a:r>
            <a:endParaRPr kumimoji="0" lang="en-US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978429" y="1587732"/>
            <a:ext cx="8994370" cy="7232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981200" y="2213956"/>
            <a:ext cx="8994370" cy="761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00594" y="2931622"/>
            <a:ext cx="8994370" cy="64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019991" y="3566160"/>
            <a:ext cx="8994370" cy="7564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956261" y="4283824"/>
            <a:ext cx="8994370" cy="12690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856507" y="5469775"/>
            <a:ext cx="8994370" cy="7758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  <p:bldP spid="8" grpId="0" animBg="1"/>
      <p:bldP spid="10" grpId="0" animBg="1"/>
      <p:bldP spid="11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  <a:cs typeface="Calibri" panose="020F0502020204030204" pitchFamily="34" charset="0"/>
              </a:rPr>
              <a:t>SMTP: observations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7119664" y="1518446"/>
            <a:ext cx="4194627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SMTP uses persistent connections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SMTP requires message (header &amp; body) to be in 7-bit ASCII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SMTP server uses CRLF.CRLF to determine end of message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" name="Rectangle 4"/>
          <p:cNvSpPr txBox="1">
            <a:spLocks noChangeArrowheads="1"/>
          </p:cNvSpPr>
          <p:nvPr/>
        </p:nvSpPr>
        <p:spPr>
          <a:xfrm>
            <a:off x="651330" y="1460390"/>
            <a:ext cx="6183084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comparison with HTTP:</a:t>
            </a:r>
            <a:endParaRPr kumimoji="0" lang="en-US" altLang="en-US" sz="32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576580" marR="0" lvl="0" indent="-31750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HTTP: client pull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576580" marR="0" lvl="0" indent="-3175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5000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SMTP: client push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576580" marR="0" lvl="0" indent="-3175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5000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both have ASCII command/response interaction, status codes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576580" marR="0" lvl="0" indent="-3175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HTTP: each object encapsulated in its own response message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576580" marR="0" lvl="0" indent="-3175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SMTP: multiple objects sent in multipart message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  <a:cs typeface="Calibri" panose="020F0502020204030204" pitchFamily="34" charset="0"/>
              </a:rPr>
              <a:t>Mail message format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819954" y="1518446"/>
            <a:ext cx="10701485" cy="1856521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60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SMTP: protocol for exchanging e-mail messages, defined in RFC 5321 (like RFC 7231 defines HTTP)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1460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RFC 2822 defines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syntax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for e-mail message itself (like HTML defines syntax for web documents)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" name="Rectangle 5"/>
          <p:cNvSpPr>
            <a:spLocks noChangeArrowheads="1"/>
          </p:cNvSpPr>
          <p:nvPr/>
        </p:nvSpPr>
        <p:spPr bwMode="auto">
          <a:xfrm>
            <a:off x="8111539" y="3317071"/>
            <a:ext cx="2832100" cy="431800"/>
          </a:xfrm>
          <a:prstGeom prst="rect">
            <a:avLst/>
          </a:prstGeom>
          <a:solidFill>
            <a:srgbClr val="00CC99"/>
          </a:solidFill>
          <a:ln w="9525">
            <a:solidFill>
              <a:srgbClr val="000000"/>
            </a:solidFill>
            <a:miter lim="800000"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header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" name="Rectangle 7"/>
          <p:cNvSpPr>
            <a:spLocks noChangeArrowheads="1"/>
          </p:cNvSpPr>
          <p:nvPr/>
        </p:nvSpPr>
        <p:spPr bwMode="auto">
          <a:xfrm>
            <a:off x="8111539" y="4129871"/>
            <a:ext cx="2832100" cy="1739900"/>
          </a:xfrm>
          <a:prstGeom prst="rect">
            <a:avLst/>
          </a:prstGeom>
          <a:solidFill>
            <a:srgbClr val="3333CC"/>
          </a:solidFill>
          <a:ln w="9525">
            <a:solidFill>
              <a:srgbClr val="000000"/>
            </a:solidFill>
            <a:miter lim="800000"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body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9" name="Rectangle 9"/>
          <p:cNvSpPr>
            <a:spLocks noChangeArrowheads="1"/>
          </p:cNvSpPr>
          <p:nvPr/>
        </p:nvSpPr>
        <p:spPr bwMode="auto">
          <a:xfrm>
            <a:off x="7908339" y="3202771"/>
            <a:ext cx="3238500" cy="30734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1" name="Line 11"/>
          <p:cNvSpPr>
            <a:spLocks noChangeShapeType="1"/>
          </p:cNvSpPr>
          <p:nvPr/>
        </p:nvSpPr>
        <p:spPr bwMode="auto">
          <a:xfrm flipV="1">
            <a:off x="1567314" y="5094521"/>
            <a:ext cx="6544225" cy="812792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" name="Text Box 13"/>
          <p:cNvSpPr txBox="1">
            <a:spLocks noChangeArrowheads="1"/>
          </p:cNvSpPr>
          <p:nvPr/>
        </p:nvSpPr>
        <p:spPr bwMode="auto">
          <a:xfrm>
            <a:off x="11272252" y="3537734"/>
            <a:ext cx="792162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blank</a:t>
            </a:r>
            <a:endParaRPr kumimoji="0" lang="en-US" alt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line</a:t>
            </a:r>
            <a:endParaRPr kumimoji="0" lang="en-US" alt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3" name="Line 14"/>
          <p:cNvSpPr>
            <a:spLocks noChangeShapeType="1"/>
          </p:cNvSpPr>
          <p:nvPr/>
        </p:nvSpPr>
        <p:spPr bwMode="auto">
          <a:xfrm flipH="1">
            <a:off x="10384839" y="3977471"/>
            <a:ext cx="965200" cy="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3614057" y="3531161"/>
            <a:ext cx="4424912" cy="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3"/>
          <p:cNvSpPr txBox="1">
            <a:spLocks noChangeArrowheads="1"/>
          </p:cNvSpPr>
          <p:nvPr/>
        </p:nvSpPr>
        <p:spPr>
          <a:xfrm>
            <a:off x="889227" y="3300140"/>
            <a:ext cx="6379126" cy="3034158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6075" marR="0" lvl="0" indent="-2178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header lines, e.g.,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35000" marR="0" lvl="1" indent="-22415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To: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35000" marR="0" lvl="1" indent="-22415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From: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35000" marR="0" lvl="1" indent="-22415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Subject: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03225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these lines, within the body of the email message area different from </a:t>
            </a:r>
            <a:r>
              <a:rPr kumimoji="0" lang="en-US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SMTP MAIL FROM:, RCPT TO: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commands!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Body: the “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message” ,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ASCII characters only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1" grpId="0" animBg="1"/>
      <p:bldP spid="22" grpId="0"/>
      <p:bldP spid="23" grpId="0" animBg="1"/>
      <p:bldP spid="23" grpId="1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  <a:cs typeface="Calibri" panose="020F0502020204030204" pitchFamily="34" charset="0"/>
              </a:rPr>
              <a:t>Retrieving email: mail access protocols</a:t>
            </a:r>
            <a:endParaRPr lang="en-US" sz="4400" dirty="0">
              <a:cs typeface="Calibri" panose="020F0502020204030204" pitchFamily="34" charset="0"/>
            </a:endParaRPr>
          </a:p>
        </p:txBody>
      </p:sp>
      <p:grpSp>
        <p:nvGrpSpPr>
          <p:cNvPr id="262" name="Group 133"/>
          <p:cNvGrpSpPr/>
          <p:nvPr/>
        </p:nvGrpSpPr>
        <p:grpSpPr bwMode="auto">
          <a:xfrm>
            <a:off x="4451528" y="1694089"/>
            <a:ext cx="511175" cy="693738"/>
            <a:chOff x="4140" y="429"/>
            <a:chExt cx="1425" cy="2396"/>
          </a:xfrm>
        </p:grpSpPr>
        <p:sp>
          <p:nvSpPr>
            <p:cNvPr id="351" name="Freeform 134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2" name="Rectangle 135"/>
            <p:cNvSpPr>
              <a:spLocks noChangeArrowheads="1"/>
            </p:cNvSpPr>
            <p:nvPr/>
          </p:nvSpPr>
          <p:spPr bwMode="auto">
            <a:xfrm>
              <a:off x="4206" y="429"/>
              <a:ext cx="1044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3" name="Freeform 136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4" name="Freeform 137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5" name="Rectangle 138"/>
            <p:cNvSpPr>
              <a:spLocks noChangeArrowheads="1"/>
            </p:cNvSpPr>
            <p:nvPr/>
          </p:nvSpPr>
          <p:spPr bwMode="auto">
            <a:xfrm>
              <a:off x="4211" y="692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56" name="Group 139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81" name="AutoShape 140"/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3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82" name="AutoShape 141"/>
              <p:cNvSpPr>
                <a:spLocks noChangeArrowheads="1"/>
              </p:cNvSpPr>
              <p:nvPr/>
            </p:nvSpPr>
            <p:spPr bwMode="auto">
              <a:xfrm>
                <a:off x="633" y="2586"/>
                <a:ext cx="690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57" name="Rectangle 142"/>
            <p:cNvSpPr>
              <a:spLocks noChangeArrowheads="1"/>
            </p:cNvSpPr>
            <p:nvPr/>
          </p:nvSpPr>
          <p:spPr bwMode="auto">
            <a:xfrm>
              <a:off x="4224" y="1021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58" name="Group 143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79" name="AutoShape 144"/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18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80" name="AutoShape 145"/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0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59" name="Rectangle 146"/>
            <p:cNvSpPr>
              <a:spLocks noChangeArrowheads="1"/>
            </p:cNvSpPr>
            <p:nvPr/>
          </p:nvSpPr>
          <p:spPr bwMode="auto">
            <a:xfrm>
              <a:off x="4215" y="1356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0" name="Rectangle 147"/>
            <p:cNvSpPr>
              <a:spLocks noChangeArrowheads="1"/>
            </p:cNvSpPr>
            <p:nvPr/>
          </p:nvSpPr>
          <p:spPr bwMode="auto">
            <a:xfrm>
              <a:off x="4229" y="1657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61" name="Group 148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77" name="AutoShape 149"/>
              <p:cNvSpPr>
                <a:spLocks noChangeArrowheads="1"/>
              </p:cNvSpPr>
              <p:nvPr/>
            </p:nvSpPr>
            <p:spPr bwMode="auto">
              <a:xfrm>
                <a:off x="612" y="2581"/>
                <a:ext cx="728" cy="12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78" name="AutoShape 150"/>
              <p:cNvSpPr>
                <a:spLocks noChangeArrowheads="1"/>
              </p:cNvSpPr>
              <p:nvPr/>
            </p:nvSpPr>
            <p:spPr bwMode="auto">
              <a:xfrm>
                <a:off x="628" y="2586"/>
                <a:ext cx="695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62" name="Freeform 151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63" name="Group 152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75" name="AutoShape 153"/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8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76" name="AutoShape 154"/>
              <p:cNvSpPr>
                <a:spLocks noChangeArrowheads="1"/>
              </p:cNvSpPr>
              <p:nvPr/>
            </p:nvSpPr>
            <p:spPr bwMode="auto">
              <a:xfrm>
                <a:off x="629" y="2586"/>
                <a:ext cx="695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64" name="Rectangle 155"/>
            <p:cNvSpPr>
              <a:spLocks noChangeArrowheads="1"/>
            </p:cNvSpPr>
            <p:nvPr/>
          </p:nvSpPr>
          <p:spPr bwMode="auto">
            <a:xfrm>
              <a:off x="5251" y="429"/>
              <a:ext cx="66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5" name="Freeform 156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6" name="Freeform 157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7" name="Oval 158"/>
            <p:cNvSpPr>
              <a:spLocks noChangeArrowheads="1"/>
            </p:cNvSpPr>
            <p:nvPr/>
          </p:nvSpPr>
          <p:spPr bwMode="auto">
            <a:xfrm>
              <a:off x="5516" y="2611"/>
              <a:ext cx="49" cy="93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8" name="Freeform 159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9" name="AutoShape 160"/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0" name="AutoShape 161"/>
            <p:cNvSpPr>
              <a:spLocks noChangeArrowheads="1"/>
            </p:cNvSpPr>
            <p:nvPr/>
          </p:nvSpPr>
          <p:spPr bwMode="auto">
            <a:xfrm>
              <a:off x="4206" y="2710"/>
              <a:ext cx="1071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1" name="Oval 162"/>
            <p:cNvSpPr>
              <a:spLocks noChangeArrowheads="1"/>
            </p:cNvSpPr>
            <p:nvPr/>
          </p:nvSpPr>
          <p:spPr bwMode="auto">
            <a:xfrm>
              <a:off x="4308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2" name="Oval 163"/>
            <p:cNvSpPr>
              <a:spLocks noChangeArrowheads="1"/>
            </p:cNvSpPr>
            <p:nvPr/>
          </p:nvSpPr>
          <p:spPr bwMode="auto">
            <a:xfrm>
              <a:off x="4485" y="2386"/>
              <a:ext cx="159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73" name="Oval 164"/>
            <p:cNvSpPr>
              <a:spLocks noChangeArrowheads="1"/>
            </p:cNvSpPr>
            <p:nvPr/>
          </p:nvSpPr>
          <p:spPr bwMode="auto">
            <a:xfrm>
              <a:off x="4662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4" name="Rectangle 165"/>
            <p:cNvSpPr>
              <a:spLocks noChangeArrowheads="1"/>
            </p:cNvSpPr>
            <p:nvPr/>
          </p:nvSpPr>
          <p:spPr bwMode="auto">
            <a:xfrm>
              <a:off x="5060" y="1833"/>
              <a:ext cx="89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263" name="Group 100"/>
          <p:cNvGrpSpPr/>
          <p:nvPr/>
        </p:nvGrpSpPr>
        <p:grpSpPr bwMode="auto">
          <a:xfrm>
            <a:off x="6137453" y="1703614"/>
            <a:ext cx="511175" cy="693738"/>
            <a:chOff x="4140" y="429"/>
            <a:chExt cx="1425" cy="2396"/>
          </a:xfrm>
        </p:grpSpPr>
        <p:sp>
          <p:nvSpPr>
            <p:cNvPr id="319" name="Freeform 101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20" name="Rectangle 102"/>
            <p:cNvSpPr>
              <a:spLocks noChangeArrowheads="1"/>
            </p:cNvSpPr>
            <p:nvPr/>
          </p:nvSpPr>
          <p:spPr bwMode="auto">
            <a:xfrm>
              <a:off x="4206" y="429"/>
              <a:ext cx="1044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21" name="Freeform 103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22" name="Freeform 104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23" name="Rectangle 105"/>
            <p:cNvSpPr>
              <a:spLocks noChangeArrowheads="1"/>
            </p:cNvSpPr>
            <p:nvPr/>
          </p:nvSpPr>
          <p:spPr bwMode="auto">
            <a:xfrm>
              <a:off x="4211" y="692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24" name="Group 106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49" name="AutoShape 107"/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3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50" name="AutoShape 108"/>
              <p:cNvSpPr>
                <a:spLocks noChangeArrowheads="1"/>
              </p:cNvSpPr>
              <p:nvPr/>
            </p:nvSpPr>
            <p:spPr bwMode="auto">
              <a:xfrm>
                <a:off x="633" y="2586"/>
                <a:ext cx="690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25" name="Rectangle 109"/>
            <p:cNvSpPr>
              <a:spLocks noChangeArrowheads="1"/>
            </p:cNvSpPr>
            <p:nvPr/>
          </p:nvSpPr>
          <p:spPr bwMode="auto">
            <a:xfrm>
              <a:off x="4224" y="1021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26" name="Group 110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47" name="AutoShape 111"/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18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48" name="AutoShape 112"/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0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27" name="Rectangle 113"/>
            <p:cNvSpPr>
              <a:spLocks noChangeArrowheads="1"/>
            </p:cNvSpPr>
            <p:nvPr/>
          </p:nvSpPr>
          <p:spPr bwMode="auto">
            <a:xfrm>
              <a:off x="4215" y="1356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28" name="Rectangle 114"/>
            <p:cNvSpPr>
              <a:spLocks noChangeArrowheads="1"/>
            </p:cNvSpPr>
            <p:nvPr/>
          </p:nvSpPr>
          <p:spPr bwMode="auto">
            <a:xfrm>
              <a:off x="4229" y="1657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29" name="Group 115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45" name="AutoShape 116"/>
              <p:cNvSpPr>
                <a:spLocks noChangeArrowheads="1"/>
              </p:cNvSpPr>
              <p:nvPr/>
            </p:nvSpPr>
            <p:spPr bwMode="auto">
              <a:xfrm>
                <a:off x="612" y="2581"/>
                <a:ext cx="728" cy="12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46" name="AutoShape 117"/>
              <p:cNvSpPr>
                <a:spLocks noChangeArrowheads="1"/>
              </p:cNvSpPr>
              <p:nvPr/>
            </p:nvSpPr>
            <p:spPr bwMode="auto">
              <a:xfrm>
                <a:off x="628" y="2586"/>
                <a:ext cx="695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0" name="Freeform 118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31" name="Group 119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43" name="AutoShape 120"/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8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44" name="AutoShape 121"/>
              <p:cNvSpPr>
                <a:spLocks noChangeArrowheads="1"/>
              </p:cNvSpPr>
              <p:nvPr/>
            </p:nvSpPr>
            <p:spPr bwMode="auto">
              <a:xfrm>
                <a:off x="629" y="2586"/>
                <a:ext cx="695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2" name="Rectangle 122"/>
            <p:cNvSpPr>
              <a:spLocks noChangeArrowheads="1"/>
            </p:cNvSpPr>
            <p:nvPr/>
          </p:nvSpPr>
          <p:spPr bwMode="auto">
            <a:xfrm>
              <a:off x="5251" y="429"/>
              <a:ext cx="66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3" name="Freeform 123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4" name="Freeform 124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5" name="Oval 125"/>
            <p:cNvSpPr>
              <a:spLocks noChangeArrowheads="1"/>
            </p:cNvSpPr>
            <p:nvPr/>
          </p:nvSpPr>
          <p:spPr bwMode="auto">
            <a:xfrm>
              <a:off x="5516" y="2611"/>
              <a:ext cx="49" cy="93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6" name="Freeform 126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7" name="AutoShape 127"/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8" name="AutoShape 128"/>
            <p:cNvSpPr>
              <a:spLocks noChangeArrowheads="1"/>
            </p:cNvSpPr>
            <p:nvPr/>
          </p:nvSpPr>
          <p:spPr bwMode="auto">
            <a:xfrm>
              <a:off x="4206" y="2710"/>
              <a:ext cx="1071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9" name="Oval 129"/>
            <p:cNvSpPr>
              <a:spLocks noChangeArrowheads="1"/>
            </p:cNvSpPr>
            <p:nvPr/>
          </p:nvSpPr>
          <p:spPr bwMode="auto">
            <a:xfrm>
              <a:off x="4308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0" name="Oval 130"/>
            <p:cNvSpPr>
              <a:spLocks noChangeArrowheads="1"/>
            </p:cNvSpPr>
            <p:nvPr/>
          </p:nvSpPr>
          <p:spPr bwMode="auto">
            <a:xfrm>
              <a:off x="4485" y="2386"/>
              <a:ext cx="159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41" name="Oval 131"/>
            <p:cNvSpPr>
              <a:spLocks noChangeArrowheads="1"/>
            </p:cNvSpPr>
            <p:nvPr/>
          </p:nvSpPr>
          <p:spPr bwMode="auto">
            <a:xfrm>
              <a:off x="4662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2" name="Rectangle 132"/>
            <p:cNvSpPr>
              <a:spLocks noChangeArrowheads="1"/>
            </p:cNvSpPr>
            <p:nvPr/>
          </p:nvSpPr>
          <p:spPr bwMode="auto">
            <a:xfrm>
              <a:off x="5060" y="1833"/>
              <a:ext cx="89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264" name="Group 158"/>
          <p:cNvGrpSpPr/>
          <p:nvPr/>
        </p:nvGrpSpPr>
        <p:grpSpPr bwMode="auto">
          <a:xfrm>
            <a:off x="4159429" y="2103665"/>
            <a:ext cx="1689101" cy="1133476"/>
            <a:chOff x="1716" y="1206"/>
            <a:chExt cx="1064" cy="714"/>
          </a:xfrm>
        </p:grpSpPr>
        <p:sp>
          <p:nvSpPr>
            <p:cNvPr id="303" name="Text Box 95"/>
            <p:cNvSpPr txBox="1">
              <a:spLocks noChangeArrowheads="1"/>
            </p:cNvSpPr>
            <p:nvPr/>
          </p:nvSpPr>
          <p:spPr bwMode="auto">
            <a:xfrm>
              <a:off x="1716" y="1583"/>
              <a:ext cx="1064" cy="3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sender</a:t>
              </a:r>
              <a:r>
                <a:rPr kumimoji="0" lang="ja-JP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’</a:t>
              </a: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s e-mail </a:t>
              </a:r>
              <a:endPara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server</a:t>
              </a:r>
              <a:endPara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04" name="Group 157"/>
            <p:cNvGrpSpPr/>
            <p:nvPr/>
          </p:nvGrpSpPr>
          <p:grpSpPr bwMode="auto">
            <a:xfrm>
              <a:off x="1992" y="1206"/>
              <a:ext cx="510" cy="354"/>
              <a:chOff x="2070" y="2004"/>
              <a:chExt cx="510" cy="354"/>
            </a:xfrm>
          </p:grpSpPr>
          <p:sp>
            <p:nvSpPr>
              <p:cNvPr id="305" name="Rectangle 94"/>
              <p:cNvSpPr>
                <a:spLocks noChangeArrowheads="1"/>
              </p:cNvSpPr>
              <p:nvPr/>
            </p:nvSpPr>
            <p:spPr bwMode="auto">
              <a:xfrm>
                <a:off x="2070" y="2004"/>
                <a:ext cx="510" cy="354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06" name="Rectangle 96"/>
              <p:cNvSpPr>
                <a:spLocks noChangeArrowheads="1"/>
              </p:cNvSpPr>
              <p:nvPr/>
            </p:nvSpPr>
            <p:spPr bwMode="auto">
              <a:xfrm>
                <a:off x="2094" y="2076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07" name="Line 97"/>
              <p:cNvSpPr>
                <a:spLocks noChangeShapeType="1"/>
              </p:cNvSpPr>
              <p:nvPr/>
            </p:nvSpPr>
            <p:spPr bwMode="auto">
              <a:xfrm>
                <a:off x="2143" y="210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08" name="Line 98"/>
              <p:cNvSpPr>
                <a:spLocks noChangeShapeType="1"/>
              </p:cNvSpPr>
              <p:nvPr/>
            </p:nvSpPr>
            <p:spPr bwMode="auto">
              <a:xfrm>
                <a:off x="2252" y="210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09" name="Line 99"/>
              <p:cNvSpPr>
                <a:spLocks noChangeShapeType="1"/>
              </p:cNvSpPr>
              <p:nvPr/>
            </p:nvSpPr>
            <p:spPr bwMode="auto">
              <a:xfrm>
                <a:off x="2307" y="2105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0" name="Line 100"/>
              <p:cNvSpPr>
                <a:spLocks noChangeShapeType="1"/>
              </p:cNvSpPr>
              <p:nvPr/>
            </p:nvSpPr>
            <p:spPr bwMode="auto">
              <a:xfrm>
                <a:off x="2364" y="210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1" name="Line 101"/>
              <p:cNvSpPr>
                <a:spLocks noChangeShapeType="1"/>
              </p:cNvSpPr>
              <p:nvPr/>
            </p:nvSpPr>
            <p:spPr bwMode="auto">
              <a:xfrm>
                <a:off x="2425" y="210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2" name="Line 102"/>
              <p:cNvSpPr>
                <a:spLocks noChangeShapeType="1"/>
              </p:cNvSpPr>
              <p:nvPr/>
            </p:nvSpPr>
            <p:spPr bwMode="auto">
              <a:xfrm>
                <a:off x="2481" y="210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3" name="Line 103"/>
              <p:cNvSpPr>
                <a:spLocks noChangeShapeType="1"/>
              </p:cNvSpPr>
              <p:nvPr/>
            </p:nvSpPr>
            <p:spPr bwMode="auto">
              <a:xfrm>
                <a:off x="2196" y="210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4" name="Rectangle 104"/>
              <p:cNvSpPr>
                <a:spLocks noChangeArrowheads="1"/>
              </p:cNvSpPr>
              <p:nvPr/>
            </p:nvSpPr>
            <p:spPr bwMode="auto">
              <a:xfrm>
                <a:off x="2102" y="224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5" name="Rectangle 105"/>
              <p:cNvSpPr>
                <a:spLocks noChangeArrowheads="1"/>
              </p:cNvSpPr>
              <p:nvPr/>
            </p:nvSpPr>
            <p:spPr bwMode="auto">
              <a:xfrm>
                <a:off x="2188" y="224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6" name="Rectangle 106"/>
              <p:cNvSpPr>
                <a:spLocks noChangeArrowheads="1"/>
              </p:cNvSpPr>
              <p:nvPr/>
            </p:nvSpPr>
            <p:spPr bwMode="auto">
              <a:xfrm>
                <a:off x="2274" y="2242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7" name="Rectangle 107"/>
              <p:cNvSpPr>
                <a:spLocks noChangeArrowheads="1"/>
              </p:cNvSpPr>
              <p:nvPr/>
            </p:nvSpPr>
            <p:spPr bwMode="auto">
              <a:xfrm>
                <a:off x="2371" y="224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18" name="Rectangle 108"/>
              <p:cNvSpPr>
                <a:spLocks noChangeArrowheads="1"/>
              </p:cNvSpPr>
              <p:nvPr/>
            </p:nvSpPr>
            <p:spPr bwMode="auto">
              <a:xfrm>
                <a:off x="2467" y="224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702030302020204" pitchFamily="66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</p:grpSp>
      <p:sp>
        <p:nvSpPr>
          <p:cNvPr id="265" name="Text Box 121"/>
          <p:cNvSpPr txBox="1">
            <a:spLocks noChangeArrowheads="1"/>
          </p:cNvSpPr>
          <p:nvPr/>
        </p:nvSpPr>
        <p:spPr bwMode="auto">
          <a:xfrm>
            <a:off x="3510141" y="1582964"/>
            <a:ext cx="89058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SMTP</a:t>
            </a:r>
            <a:endParaRPr kumimoji="0" lang="en-US" altLang="en-US" sz="20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6" name="Rectangle 153"/>
          <p:cNvSpPr>
            <a:spLocks noChangeArrowheads="1"/>
          </p:cNvSpPr>
          <p:nvPr/>
        </p:nvSpPr>
        <p:spPr bwMode="auto">
          <a:xfrm>
            <a:off x="5270678" y="1573439"/>
            <a:ext cx="857250" cy="3048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7" name="Text Box 154"/>
          <p:cNvSpPr txBox="1">
            <a:spLocks noChangeArrowheads="1"/>
          </p:cNvSpPr>
          <p:nvPr/>
        </p:nvSpPr>
        <p:spPr bwMode="auto">
          <a:xfrm>
            <a:off x="5111928" y="1594077"/>
            <a:ext cx="89058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SMTP</a:t>
            </a:r>
            <a:endParaRPr kumimoji="0" lang="en-US" altLang="en-US" sz="20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9" name="Text Box 160"/>
          <p:cNvSpPr txBox="1">
            <a:spLocks noChangeArrowheads="1"/>
          </p:cNvSpPr>
          <p:nvPr/>
        </p:nvSpPr>
        <p:spPr bwMode="auto">
          <a:xfrm>
            <a:off x="5734133" y="2714852"/>
            <a:ext cx="1792478" cy="5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receiver</a:t>
            </a:r>
            <a:r>
              <a:rPr kumimoji="0" lang="ja-JP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’</a:t>
            </a: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 e-mail </a:t>
            </a:r>
            <a:endParaRPr kumimoji="0" lang="en-US" altLang="ja-JP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server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270" name="Group 161"/>
          <p:cNvGrpSpPr/>
          <p:nvPr/>
        </p:nvGrpSpPr>
        <p:grpSpPr bwMode="auto">
          <a:xfrm>
            <a:off x="6289853" y="2116364"/>
            <a:ext cx="809625" cy="561975"/>
            <a:chOff x="2070" y="2004"/>
            <a:chExt cx="510" cy="354"/>
          </a:xfrm>
        </p:grpSpPr>
        <p:sp>
          <p:nvSpPr>
            <p:cNvPr id="289" name="Rectangle 162"/>
            <p:cNvSpPr>
              <a:spLocks noChangeArrowheads="1"/>
            </p:cNvSpPr>
            <p:nvPr/>
          </p:nvSpPr>
          <p:spPr bwMode="auto">
            <a:xfrm>
              <a:off x="2070" y="2004"/>
              <a:ext cx="510" cy="354"/>
            </a:xfrm>
            <a:prstGeom prst="rect">
              <a:avLst/>
            </a:prstGeom>
            <a:solidFill>
              <a:srgbClr val="CCCCFF"/>
            </a:solidFill>
            <a:ln w="19050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702030302020204" pitchFamily="66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0" name="Rectangle 163"/>
            <p:cNvSpPr>
              <a:spLocks noChangeArrowheads="1"/>
            </p:cNvSpPr>
            <p:nvPr/>
          </p:nvSpPr>
          <p:spPr bwMode="auto">
            <a:xfrm>
              <a:off x="2094" y="2076"/>
              <a:ext cx="450" cy="120"/>
            </a:xfrm>
            <a:prstGeom prst="rect">
              <a:avLst/>
            </a:prstGeom>
            <a:solidFill>
              <a:srgbClr val="00FF00"/>
            </a:solidFill>
            <a:ln w="19050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702030302020204" pitchFamily="66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1" name="Line 164"/>
            <p:cNvSpPr>
              <a:spLocks noChangeShapeType="1"/>
            </p:cNvSpPr>
            <p:nvPr/>
          </p:nvSpPr>
          <p:spPr bwMode="auto">
            <a:xfrm>
              <a:off x="2143" y="2104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2" name="Line 165"/>
            <p:cNvSpPr>
              <a:spLocks noChangeShapeType="1"/>
            </p:cNvSpPr>
            <p:nvPr/>
          </p:nvSpPr>
          <p:spPr bwMode="auto">
            <a:xfrm>
              <a:off x="2252" y="210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3" name="Line 166"/>
            <p:cNvSpPr>
              <a:spLocks noChangeShapeType="1"/>
            </p:cNvSpPr>
            <p:nvPr/>
          </p:nvSpPr>
          <p:spPr bwMode="auto">
            <a:xfrm>
              <a:off x="2307" y="2105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4" name="Line 167"/>
            <p:cNvSpPr>
              <a:spLocks noChangeShapeType="1"/>
            </p:cNvSpPr>
            <p:nvPr/>
          </p:nvSpPr>
          <p:spPr bwMode="auto">
            <a:xfrm>
              <a:off x="2364" y="210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5" name="Line 168"/>
            <p:cNvSpPr>
              <a:spLocks noChangeShapeType="1"/>
            </p:cNvSpPr>
            <p:nvPr/>
          </p:nvSpPr>
          <p:spPr bwMode="auto">
            <a:xfrm>
              <a:off x="2425" y="210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6" name="Line 169"/>
            <p:cNvSpPr>
              <a:spLocks noChangeShapeType="1"/>
            </p:cNvSpPr>
            <p:nvPr/>
          </p:nvSpPr>
          <p:spPr bwMode="auto">
            <a:xfrm>
              <a:off x="2481" y="210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7" name="Line 170"/>
            <p:cNvSpPr>
              <a:spLocks noChangeShapeType="1"/>
            </p:cNvSpPr>
            <p:nvPr/>
          </p:nvSpPr>
          <p:spPr bwMode="auto">
            <a:xfrm>
              <a:off x="2196" y="2104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8" name="Rectangle 171"/>
            <p:cNvSpPr>
              <a:spLocks noChangeArrowheads="1"/>
            </p:cNvSpPr>
            <p:nvPr/>
          </p:nvSpPr>
          <p:spPr bwMode="auto">
            <a:xfrm>
              <a:off x="2102" y="2243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702030302020204" pitchFamily="66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9" name="Rectangle 172"/>
            <p:cNvSpPr>
              <a:spLocks noChangeArrowheads="1"/>
            </p:cNvSpPr>
            <p:nvPr/>
          </p:nvSpPr>
          <p:spPr bwMode="auto">
            <a:xfrm>
              <a:off x="2188" y="2243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702030302020204" pitchFamily="66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0" name="Rectangle 173"/>
            <p:cNvSpPr>
              <a:spLocks noChangeArrowheads="1"/>
            </p:cNvSpPr>
            <p:nvPr/>
          </p:nvSpPr>
          <p:spPr bwMode="auto">
            <a:xfrm>
              <a:off x="2274" y="2242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702030302020204" pitchFamily="66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1" name="Rectangle 174"/>
            <p:cNvSpPr>
              <a:spLocks noChangeArrowheads="1"/>
            </p:cNvSpPr>
            <p:nvPr/>
          </p:nvSpPr>
          <p:spPr bwMode="auto">
            <a:xfrm>
              <a:off x="2371" y="2240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702030302020204" pitchFamily="66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2" name="Rectangle 175"/>
            <p:cNvSpPr>
              <a:spLocks noChangeArrowheads="1"/>
            </p:cNvSpPr>
            <p:nvPr/>
          </p:nvSpPr>
          <p:spPr bwMode="auto">
            <a:xfrm>
              <a:off x="2467" y="2240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702030302020204" pitchFamily="66" charset="0"/>
                <a:ea typeface="MS PGothic" panose="020B0600070205080204" pitchFamily="34" charset="-128"/>
                <a:cs typeface="+mn-cs"/>
              </a:endParaRPr>
            </a:p>
          </p:txBody>
        </p:sp>
      </p:grpSp>
      <p:pic>
        <p:nvPicPr>
          <p:cNvPr id="271" name="Picture 176" descr="Alice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3753" y="1673452"/>
            <a:ext cx="561975" cy="693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2" name="Picture 179" descr="Bo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2953" y="1687739"/>
            <a:ext cx="676275" cy="690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3" name="Line 94"/>
          <p:cNvSpPr>
            <a:spLocks noChangeShapeType="1"/>
          </p:cNvSpPr>
          <p:nvPr/>
        </p:nvSpPr>
        <p:spPr bwMode="auto">
          <a:xfrm>
            <a:off x="3492678" y="2021114"/>
            <a:ext cx="903288" cy="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74" name="Line 95"/>
          <p:cNvSpPr>
            <a:spLocks noChangeShapeType="1"/>
          </p:cNvSpPr>
          <p:nvPr/>
        </p:nvSpPr>
        <p:spPr bwMode="auto">
          <a:xfrm>
            <a:off x="5123041" y="2017939"/>
            <a:ext cx="903287" cy="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699252" y="1424214"/>
            <a:ext cx="1816276" cy="1182356"/>
            <a:chOff x="6699252" y="1424214"/>
            <a:chExt cx="1816276" cy="1182356"/>
          </a:xfrm>
        </p:grpSpPr>
        <p:sp>
          <p:nvSpPr>
            <p:cNvPr id="268" name="Text Box 156"/>
            <p:cNvSpPr txBox="1">
              <a:spLocks noChangeArrowheads="1"/>
            </p:cNvSpPr>
            <p:nvPr/>
          </p:nvSpPr>
          <p:spPr bwMode="auto">
            <a:xfrm>
              <a:off x="6699252" y="1424214"/>
              <a:ext cx="1786114" cy="6155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e-mail access</a:t>
              </a:r>
              <a:endParaRPr kumimoji="0" lang="en-US" altLang="en-US" sz="20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protocol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5" name="Line 96"/>
            <p:cNvSpPr>
              <a:spLocks noChangeShapeType="1"/>
            </p:cNvSpPr>
            <p:nvPr/>
          </p:nvSpPr>
          <p:spPr bwMode="auto">
            <a:xfrm>
              <a:off x="6742291" y="2014764"/>
              <a:ext cx="1697037" cy="1588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6" name="Text Box 156"/>
            <p:cNvSpPr txBox="1">
              <a:spLocks noChangeArrowheads="1"/>
            </p:cNvSpPr>
            <p:nvPr/>
          </p:nvSpPr>
          <p:spPr bwMode="auto">
            <a:xfrm>
              <a:off x="7064731" y="2043339"/>
              <a:ext cx="1450797" cy="563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(e.g.,</a:t>
              </a:r>
              <a:r>
                <a:rPr kumimoji="0" lang="en-US" altLang="en-US" sz="16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 IMAP, HTTP</a:t>
              </a:r>
              <a:r>
                <a:rPr kumimoji="0" lang="en-US" altLang="en-US" sz="18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)</a:t>
              </a:r>
              <a:endParaRPr kumimoji="0" lang="en-US" altLang="en-US" sz="18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277" name="Group 166"/>
          <p:cNvGrpSpPr/>
          <p:nvPr/>
        </p:nvGrpSpPr>
        <p:grpSpPr bwMode="auto">
          <a:xfrm>
            <a:off x="2556053" y="1535339"/>
            <a:ext cx="912813" cy="1054100"/>
            <a:chOff x="3574" y="550"/>
            <a:chExt cx="575" cy="664"/>
          </a:xfrm>
        </p:grpSpPr>
        <p:grpSp>
          <p:nvGrpSpPr>
            <p:cNvPr id="284" name="Group 167"/>
            <p:cNvGrpSpPr/>
            <p:nvPr/>
          </p:nvGrpSpPr>
          <p:grpSpPr bwMode="auto">
            <a:xfrm>
              <a:off x="3588" y="692"/>
              <a:ext cx="561" cy="522"/>
              <a:chOff x="-44" y="1473"/>
              <a:chExt cx="981" cy="1105"/>
            </a:xfrm>
          </p:grpSpPr>
          <p:pic>
            <p:nvPicPr>
              <p:cNvPr id="287" name="Picture 168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88" name="Freeform 169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85" name="Rectangle 115"/>
            <p:cNvSpPr>
              <a:spLocks noChangeArrowheads="1"/>
            </p:cNvSpPr>
            <p:nvPr/>
          </p:nvSpPr>
          <p:spPr bwMode="auto">
            <a:xfrm>
              <a:off x="3611" y="576"/>
              <a:ext cx="381" cy="330"/>
            </a:xfrm>
            <a:prstGeom prst="rect">
              <a:avLst/>
            </a:prstGeom>
            <a:solidFill>
              <a:srgbClr val="CCCCFF"/>
            </a:solidFill>
            <a:ln w="19050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6" name="Text Box 116"/>
            <p:cNvSpPr txBox="1">
              <a:spLocks noChangeArrowheads="1"/>
            </p:cNvSpPr>
            <p:nvPr/>
          </p:nvSpPr>
          <p:spPr bwMode="auto">
            <a:xfrm>
              <a:off x="3574" y="550"/>
              <a:ext cx="436" cy="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user</a:t>
              </a: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agent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278" name="Group 172"/>
          <p:cNvGrpSpPr/>
          <p:nvPr/>
        </p:nvGrpSpPr>
        <p:grpSpPr bwMode="auto">
          <a:xfrm>
            <a:off x="8456791" y="1538514"/>
            <a:ext cx="912812" cy="1054100"/>
            <a:chOff x="3574" y="550"/>
            <a:chExt cx="575" cy="664"/>
          </a:xfrm>
        </p:grpSpPr>
        <p:grpSp>
          <p:nvGrpSpPr>
            <p:cNvPr id="279" name="Group 173"/>
            <p:cNvGrpSpPr/>
            <p:nvPr/>
          </p:nvGrpSpPr>
          <p:grpSpPr bwMode="auto">
            <a:xfrm>
              <a:off x="3588" y="692"/>
              <a:ext cx="561" cy="522"/>
              <a:chOff x="-44" y="1473"/>
              <a:chExt cx="981" cy="1105"/>
            </a:xfrm>
          </p:grpSpPr>
          <p:pic>
            <p:nvPicPr>
              <p:cNvPr id="282" name="Picture 174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83" name="Freeform 175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80" name="Rectangle 115"/>
            <p:cNvSpPr>
              <a:spLocks noChangeArrowheads="1"/>
            </p:cNvSpPr>
            <p:nvPr/>
          </p:nvSpPr>
          <p:spPr bwMode="auto">
            <a:xfrm>
              <a:off x="3611" y="576"/>
              <a:ext cx="381" cy="330"/>
            </a:xfrm>
            <a:prstGeom prst="rect">
              <a:avLst/>
            </a:prstGeom>
            <a:solidFill>
              <a:srgbClr val="CCCCFF"/>
            </a:solidFill>
            <a:ln w="19050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1" name="Text Box 116"/>
            <p:cNvSpPr txBox="1">
              <a:spLocks noChangeArrowheads="1"/>
            </p:cNvSpPr>
            <p:nvPr/>
          </p:nvSpPr>
          <p:spPr bwMode="auto">
            <a:xfrm>
              <a:off x="3574" y="550"/>
              <a:ext cx="436" cy="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user</a:t>
              </a: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agent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384" name="Rectangle 3"/>
          <p:cNvSpPr txBox="1">
            <a:spLocks noChangeArrowheads="1"/>
          </p:cNvSpPr>
          <p:nvPr/>
        </p:nvSpPr>
        <p:spPr>
          <a:xfrm>
            <a:off x="478971" y="3418624"/>
            <a:ext cx="11248571" cy="315005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SMTP: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delivery/storage of e-mail messages to receiver’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 server</a:t>
            </a:r>
            <a:endParaRPr kumimoji="0" lang="en-US" altLang="ja-JP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mail access protocol: retrieval from server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IMAP: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Internet Mail Access Protocol [RFC 3501]: messages stored on server, IMAP provides retrieval, deletion, folders of stored messages on server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0" indent="-288925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HTTP: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gmail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, Hotmail, </a:t>
            </a:r>
            <a:r>
              <a:rPr kumimoji="0" lang="en-US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Yahoo!Mail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, etc. provides web-based interface on top of STMP (to send), IMAP (or POP) to retrieve e-mail messages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endParaRPr kumimoji="0" lang="en-US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/>
          <a:lstStyle/>
          <a:p>
            <a:r>
              <a:rPr lang="en-US" altLang="en-US" dirty="0">
                <a:cs typeface="Calibri" panose="020F0502020204030204" pitchFamily="34" charset="0"/>
              </a:rPr>
              <a:t>Application Layer: Overview</a:t>
            </a:r>
            <a:endParaRPr lang="en-US" dirty="0"/>
          </a:p>
        </p:txBody>
      </p:sp>
      <p:sp>
        <p:nvSpPr>
          <p:cNvPr id="10" name="Content Placeholder 3"/>
          <p:cNvSpPr txBox="1"/>
          <p:nvPr/>
        </p:nvSpPr>
        <p:spPr>
          <a:xfrm>
            <a:off x="809242" y="1870563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1955" indent="-401955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Principles of network applications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1955" indent="-401955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 and HTTP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1955" indent="-401955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E-mail, SMTP, IMAP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1955" indent="-401955">
              <a:buClr>
                <a:srgbClr val="0000A8"/>
              </a:buClr>
              <a:defRPr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The Domain Name System DNS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  <p:sp>
        <p:nvSpPr>
          <p:cNvPr id="11" name="Rectangle 4"/>
          <p:cNvSpPr txBox="1">
            <a:spLocks noChangeArrowheads="1"/>
          </p:cNvSpPr>
          <p:nvPr/>
        </p:nvSpPr>
        <p:spPr>
          <a:xfrm>
            <a:off x="6557554" y="1422888"/>
            <a:ext cx="5405262" cy="4799013"/>
          </a:xfrm>
          <a:prstGeom prst="rect">
            <a:avLst/>
          </a:prstGeom>
        </p:spPr>
        <p:txBody>
          <a:bodyPr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</a:rPr>
              <a:t>P2P applications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</a:endParaRPr>
          </a:p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</a:rPr>
              <a:t>video streaming and content distribution networks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</a:endParaRPr>
          </a:p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</a:rPr>
              <a:t>socket programming with UDP and TCP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</a:endParaRPr>
          </a:p>
          <a:p>
            <a:pPr>
              <a:buFont typeface="Wingdings" panose="05000000000000000000" pitchFamily="2" charset="2"/>
              <a:buNone/>
            </a:pPr>
            <a:endParaRPr lang="en-US" altLang="en-US" sz="2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pic>
        <p:nvPicPr>
          <p:cNvPr id="7" name="Picture 6" descr="Kurose&amp;Ross 8th edition phot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57391" y="4125913"/>
            <a:ext cx="3087757" cy="2315818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  <a:cs typeface="Calibri" panose="020F0502020204030204" pitchFamily="34" charset="0"/>
              </a:rPr>
              <a:t>DNS: Domain Name System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127" name="Rectangle 3"/>
          <p:cNvSpPr txBox="1">
            <a:spLocks noChangeArrowheads="1"/>
          </p:cNvSpPr>
          <p:nvPr/>
        </p:nvSpPr>
        <p:spPr>
          <a:xfrm>
            <a:off x="753721" y="1340962"/>
            <a:ext cx="4901973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people: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many identifiers: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SSN, name, passport #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Internet hosts, routers:</a:t>
            </a:r>
            <a:endParaRPr kumimoji="0" lang="en-US" altLang="en-US" sz="2800" b="0" i="1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IP address (32 bit) - used for addressing datagrams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“name”, e.g., </a:t>
            </a:r>
            <a:r>
              <a:rPr kumimoji="0" lang="en-US" altLang="ja-JP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cs.umass.edu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- used by humans</a:t>
            </a:r>
            <a:endParaRPr kumimoji="0" lang="en-US" altLang="ja-JP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1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Q: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how to map between IP address and name, and vice versa ?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8" name="Rectangle 4"/>
          <p:cNvSpPr txBox="1">
            <a:spLocks noChangeArrowheads="1"/>
          </p:cNvSpPr>
          <p:nvPr/>
        </p:nvSpPr>
        <p:spPr>
          <a:xfrm>
            <a:off x="5592033" y="1281002"/>
            <a:ext cx="6088112" cy="50069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Domain Name System (DNS):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distributed database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implemented in hierarchy of many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name servers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application-layer protocol: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hosts, DNS servers communicate to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resolve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names (address/name translation)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note: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core Internet function,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implemented as application-layer protocol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complexity at network’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 “edge”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" grpId="0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  <a:cs typeface="Calibri" panose="020F0502020204030204" pitchFamily="34" charset="0"/>
              </a:rPr>
              <a:t>DNS: services, structure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6" name="Rectangle 4"/>
          <p:cNvSpPr txBox="1">
            <a:spLocks noChangeArrowheads="1"/>
          </p:cNvSpPr>
          <p:nvPr/>
        </p:nvSpPr>
        <p:spPr>
          <a:xfrm>
            <a:off x="6618515" y="1271135"/>
            <a:ext cx="4978400" cy="22637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Q: Why not centralize DNS?</a:t>
            </a:r>
            <a:endParaRPr kumimoji="0" lang="en-US" altLang="en-US" sz="32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582930" marR="0" lvl="0" indent="-23368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single point of failure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582930" marR="0" lvl="0" indent="-23368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traffic volume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582930" marR="0" lvl="0" indent="-23368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distant centralized database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582930" marR="0" lvl="0" indent="-23368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maintenance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7" name="Rectangle 5"/>
          <p:cNvSpPr txBox="1">
            <a:spLocks noChangeArrowheads="1"/>
          </p:cNvSpPr>
          <p:nvPr/>
        </p:nvSpPr>
        <p:spPr>
          <a:xfrm>
            <a:off x="731837" y="1300163"/>
            <a:ext cx="5808663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DNS services: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hostname-to-IP-address translation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host aliasing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canonical, alias names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0" indent="-28765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mail server aliasing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0" indent="-28765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load distribution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replicated Web servers: many IP addresses correspond to one name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77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6777862" y="3709428"/>
            <a:ext cx="4956937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6075" marR="0" lvl="0" indent="-33210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A: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doesn‘t</a:t>
            </a:r>
            <a:r>
              <a:rPr kumimoji="0" lang="en-US" altLang="ja-JP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scale!</a:t>
            </a:r>
            <a:endParaRPr kumimoji="0" lang="en-US" altLang="ja-JP" sz="32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466725" marR="0" lvl="0" indent="-2921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Comcast DNS servers alone: 600B DNS queries/day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466725" marR="0" lvl="0" indent="-2921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Akamai DNS servers alone: 2.2T DNS queries/day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10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Freeform 370"/>
          <p:cNvSpPr/>
          <p:nvPr/>
        </p:nvSpPr>
        <p:spPr>
          <a:xfrm>
            <a:off x="8985188" y="3065778"/>
            <a:ext cx="1124807" cy="133791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-1" fmla="*/ 434989 w 1537226"/>
              <a:gd name="connsiteY0-2" fmla="*/ 253346 h 1763594"/>
              <a:gd name="connsiteX1-3" fmla="*/ 488 w 1537226"/>
              <a:gd name="connsiteY1-4" fmla="*/ 921706 h 1763594"/>
              <a:gd name="connsiteX2-5" fmla="*/ 368142 w 1537226"/>
              <a:gd name="connsiteY2-6" fmla="*/ 1489812 h 1763594"/>
              <a:gd name="connsiteX3-7" fmla="*/ 1187008 w 1537226"/>
              <a:gd name="connsiteY3-8" fmla="*/ 1757156 h 1763594"/>
              <a:gd name="connsiteX4-9" fmla="*/ 1521239 w 1537226"/>
              <a:gd name="connsiteY4-10" fmla="*/ 1239177 h 1763594"/>
              <a:gd name="connsiteX5-11" fmla="*/ 1468998 w 1537226"/>
              <a:gd name="connsiteY5-12" fmla="*/ 654362 h 1763594"/>
              <a:gd name="connsiteX6-13" fmla="*/ 1337412 w 1537226"/>
              <a:gd name="connsiteY6-14" fmla="*/ 136383 h 1763594"/>
              <a:gd name="connsiteX7-15" fmla="*/ 1086739 w 1537226"/>
              <a:gd name="connsiteY7-16" fmla="*/ 2711 h 1763594"/>
              <a:gd name="connsiteX8-17" fmla="*/ 434989 w 1537226"/>
              <a:gd name="connsiteY8-18" fmla="*/ 253346 h 1763594"/>
              <a:gd name="connsiteX0-19" fmla="*/ 434989 w 1537226"/>
              <a:gd name="connsiteY0-20" fmla="*/ 253346 h 1763594"/>
              <a:gd name="connsiteX1-21" fmla="*/ 488 w 1537226"/>
              <a:gd name="connsiteY1-22" fmla="*/ 921706 h 1763594"/>
              <a:gd name="connsiteX2-23" fmla="*/ 368142 w 1537226"/>
              <a:gd name="connsiteY2-24" fmla="*/ 1489812 h 1763594"/>
              <a:gd name="connsiteX3-25" fmla="*/ 1187008 w 1537226"/>
              <a:gd name="connsiteY3-26" fmla="*/ 1757156 h 1763594"/>
              <a:gd name="connsiteX4-27" fmla="*/ 1521239 w 1537226"/>
              <a:gd name="connsiteY4-28" fmla="*/ 1239177 h 1763594"/>
              <a:gd name="connsiteX5-29" fmla="*/ 1468998 w 1537226"/>
              <a:gd name="connsiteY5-30" fmla="*/ 654362 h 1763594"/>
              <a:gd name="connsiteX6-31" fmla="*/ 1337412 w 1537226"/>
              <a:gd name="connsiteY6-32" fmla="*/ 136383 h 1763594"/>
              <a:gd name="connsiteX7-33" fmla="*/ 839572 w 1537226"/>
              <a:gd name="connsiteY7-34" fmla="*/ 2711 h 1763594"/>
              <a:gd name="connsiteX8-35" fmla="*/ 434989 w 1537226"/>
              <a:gd name="connsiteY8-36" fmla="*/ 253346 h 1763594"/>
              <a:gd name="connsiteX0-37" fmla="*/ 360357 w 1536743"/>
              <a:gd name="connsiteY0-38" fmla="*/ 534641 h 1782088"/>
              <a:gd name="connsiteX1-39" fmla="*/ 5 w 1536743"/>
              <a:gd name="connsiteY1-40" fmla="*/ 940200 h 1782088"/>
              <a:gd name="connsiteX2-41" fmla="*/ 367659 w 1536743"/>
              <a:gd name="connsiteY2-42" fmla="*/ 1508306 h 1782088"/>
              <a:gd name="connsiteX3-43" fmla="*/ 1186525 w 1536743"/>
              <a:gd name="connsiteY3-44" fmla="*/ 1775650 h 1782088"/>
              <a:gd name="connsiteX4-45" fmla="*/ 1520756 w 1536743"/>
              <a:gd name="connsiteY4-46" fmla="*/ 1257671 h 1782088"/>
              <a:gd name="connsiteX5-47" fmla="*/ 1468515 w 1536743"/>
              <a:gd name="connsiteY5-48" fmla="*/ 672856 h 1782088"/>
              <a:gd name="connsiteX6-49" fmla="*/ 1336929 w 1536743"/>
              <a:gd name="connsiteY6-50" fmla="*/ 154877 h 1782088"/>
              <a:gd name="connsiteX7-51" fmla="*/ 839089 w 1536743"/>
              <a:gd name="connsiteY7-52" fmla="*/ 21205 h 1782088"/>
              <a:gd name="connsiteX8-53" fmla="*/ 360357 w 1536743"/>
              <a:gd name="connsiteY8-54" fmla="*/ 534641 h 1782088"/>
              <a:gd name="connsiteX0-55" fmla="*/ 360355 w 1536741"/>
              <a:gd name="connsiteY0-56" fmla="*/ 534641 h 1782088"/>
              <a:gd name="connsiteX1-57" fmla="*/ 3 w 1536741"/>
              <a:gd name="connsiteY1-58" fmla="*/ 940200 h 1782088"/>
              <a:gd name="connsiteX2-59" fmla="*/ 367657 w 1536741"/>
              <a:gd name="connsiteY2-60" fmla="*/ 1508306 h 1782088"/>
              <a:gd name="connsiteX3-61" fmla="*/ 1186523 w 1536741"/>
              <a:gd name="connsiteY3-62" fmla="*/ 1775650 h 1782088"/>
              <a:gd name="connsiteX4-63" fmla="*/ 1520754 w 1536741"/>
              <a:gd name="connsiteY4-64" fmla="*/ 1257671 h 1782088"/>
              <a:gd name="connsiteX5-65" fmla="*/ 1468513 w 1536741"/>
              <a:gd name="connsiteY5-66" fmla="*/ 672856 h 1782088"/>
              <a:gd name="connsiteX6-67" fmla="*/ 1336927 w 1536741"/>
              <a:gd name="connsiteY6-68" fmla="*/ 154877 h 1782088"/>
              <a:gd name="connsiteX7-69" fmla="*/ 839087 w 1536741"/>
              <a:gd name="connsiteY7-70" fmla="*/ 21205 h 1782088"/>
              <a:gd name="connsiteX8-71" fmla="*/ 360355 w 1536741"/>
              <a:gd name="connsiteY8-72" fmla="*/ 534641 h 1782088"/>
              <a:gd name="connsiteX0-73" fmla="*/ 382604 w 1558990"/>
              <a:gd name="connsiteY0-74" fmla="*/ 534641 h 1810599"/>
              <a:gd name="connsiteX1-75" fmla="*/ 22252 w 1558990"/>
              <a:gd name="connsiteY1-76" fmla="*/ 940200 h 1810599"/>
              <a:gd name="connsiteX2-77" fmla="*/ 167457 w 1558990"/>
              <a:gd name="connsiteY2-78" fmla="*/ 1672556 h 1810599"/>
              <a:gd name="connsiteX3-79" fmla="*/ 1208772 w 1558990"/>
              <a:gd name="connsiteY3-80" fmla="*/ 1775650 h 1810599"/>
              <a:gd name="connsiteX4-81" fmla="*/ 1543003 w 1558990"/>
              <a:gd name="connsiteY4-82" fmla="*/ 1257671 h 1810599"/>
              <a:gd name="connsiteX5-83" fmla="*/ 1490762 w 1558990"/>
              <a:gd name="connsiteY5-84" fmla="*/ 672856 h 1810599"/>
              <a:gd name="connsiteX6-85" fmla="*/ 1359176 w 1558990"/>
              <a:gd name="connsiteY6-86" fmla="*/ 154877 h 1810599"/>
              <a:gd name="connsiteX7-87" fmla="*/ 861336 w 1558990"/>
              <a:gd name="connsiteY7-88" fmla="*/ 21205 h 1810599"/>
              <a:gd name="connsiteX8-89" fmla="*/ 382604 w 1558990"/>
              <a:gd name="connsiteY8-90" fmla="*/ 534641 h 1810599"/>
              <a:gd name="connsiteX0-91" fmla="*/ 393458 w 1593840"/>
              <a:gd name="connsiteY0-92" fmla="*/ 534641 h 1793264"/>
              <a:gd name="connsiteX1-93" fmla="*/ 33106 w 1593840"/>
              <a:gd name="connsiteY1-94" fmla="*/ 940200 h 1793264"/>
              <a:gd name="connsiteX2-95" fmla="*/ 178311 w 1593840"/>
              <a:gd name="connsiteY2-96" fmla="*/ 1672556 h 1793264"/>
              <a:gd name="connsiteX3-97" fmla="*/ 1464139 w 1593840"/>
              <a:gd name="connsiteY3-98" fmla="*/ 1752440 h 1793264"/>
              <a:gd name="connsiteX4-99" fmla="*/ 1553857 w 1593840"/>
              <a:gd name="connsiteY4-100" fmla="*/ 1257671 h 1793264"/>
              <a:gd name="connsiteX5-101" fmla="*/ 1501616 w 1593840"/>
              <a:gd name="connsiteY5-102" fmla="*/ 672856 h 1793264"/>
              <a:gd name="connsiteX6-103" fmla="*/ 1370030 w 1593840"/>
              <a:gd name="connsiteY6-104" fmla="*/ 154877 h 1793264"/>
              <a:gd name="connsiteX7-105" fmla="*/ 872190 w 1593840"/>
              <a:gd name="connsiteY7-106" fmla="*/ 21205 h 1793264"/>
              <a:gd name="connsiteX8-107" fmla="*/ 393458 w 1593840"/>
              <a:gd name="connsiteY8-108" fmla="*/ 534641 h 1793264"/>
              <a:gd name="connsiteX0-109" fmla="*/ 393458 w 1566550"/>
              <a:gd name="connsiteY0-110" fmla="*/ 534641 h 1840341"/>
              <a:gd name="connsiteX1-111" fmla="*/ 33106 w 1566550"/>
              <a:gd name="connsiteY1-112" fmla="*/ 940200 h 1840341"/>
              <a:gd name="connsiteX2-113" fmla="*/ 178311 w 1566550"/>
              <a:gd name="connsiteY2-114" fmla="*/ 1672556 h 1840341"/>
              <a:gd name="connsiteX3-115" fmla="*/ 1464139 w 1566550"/>
              <a:gd name="connsiteY3-116" fmla="*/ 1752440 h 1840341"/>
              <a:gd name="connsiteX4-117" fmla="*/ 1553857 w 1566550"/>
              <a:gd name="connsiteY4-118" fmla="*/ 1257671 h 1840341"/>
              <a:gd name="connsiteX5-119" fmla="*/ 1501616 w 1566550"/>
              <a:gd name="connsiteY5-120" fmla="*/ 672856 h 1840341"/>
              <a:gd name="connsiteX6-121" fmla="*/ 1370030 w 1566550"/>
              <a:gd name="connsiteY6-122" fmla="*/ 154877 h 1840341"/>
              <a:gd name="connsiteX7-123" fmla="*/ 872190 w 1566550"/>
              <a:gd name="connsiteY7-124" fmla="*/ 21205 h 1840341"/>
              <a:gd name="connsiteX8-125" fmla="*/ 393458 w 1566550"/>
              <a:gd name="connsiteY8-126" fmla="*/ 534641 h 1840341"/>
              <a:gd name="connsiteX0-127" fmla="*/ 393458 w 1555557"/>
              <a:gd name="connsiteY0-128" fmla="*/ 534641 h 1787187"/>
              <a:gd name="connsiteX1-129" fmla="*/ 33106 w 1555557"/>
              <a:gd name="connsiteY1-130" fmla="*/ 940200 h 1787187"/>
              <a:gd name="connsiteX2-131" fmla="*/ 178311 w 1555557"/>
              <a:gd name="connsiteY2-132" fmla="*/ 1672556 h 1787187"/>
              <a:gd name="connsiteX3-133" fmla="*/ 1464139 w 1555557"/>
              <a:gd name="connsiteY3-134" fmla="*/ 1752440 h 1787187"/>
              <a:gd name="connsiteX4-135" fmla="*/ 1553857 w 1555557"/>
              <a:gd name="connsiteY4-136" fmla="*/ 1257671 h 1787187"/>
              <a:gd name="connsiteX5-137" fmla="*/ 1501616 w 1555557"/>
              <a:gd name="connsiteY5-138" fmla="*/ 672856 h 1787187"/>
              <a:gd name="connsiteX6-139" fmla="*/ 1370030 w 1555557"/>
              <a:gd name="connsiteY6-140" fmla="*/ 154877 h 1787187"/>
              <a:gd name="connsiteX7-141" fmla="*/ 872190 w 1555557"/>
              <a:gd name="connsiteY7-142" fmla="*/ 21205 h 1787187"/>
              <a:gd name="connsiteX8-143" fmla="*/ 393458 w 1555557"/>
              <a:gd name="connsiteY8-144" fmla="*/ 534641 h 1787187"/>
              <a:gd name="connsiteX0-145" fmla="*/ 401126 w 1664928"/>
              <a:gd name="connsiteY0-146" fmla="*/ 534641 h 1783934"/>
              <a:gd name="connsiteX1-147" fmla="*/ 40774 w 1664928"/>
              <a:gd name="connsiteY1-148" fmla="*/ 940200 h 1783934"/>
              <a:gd name="connsiteX2-149" fmla="*/ 185979 w 1664928"/>
              <a:gd name="connsiteY2-150" fmla="*/ 1672556 h 1783934"/>
              <a:gd name="connsiteX3-151" fmla="*/ 1618513 w 1664928"/>
              <a:gd name="connsiteY3-152" fmla="*/ 1747798 h 1783934"/>
              <a:gd name="connsiteX4-153" fmla="*/ 1561525 w 1664928"/>
              <a:gd name="connsiteY4-154" fmla="*/ 1257671 h 1783934"/>
              <a:gd name="connsiteX5-155" fmla="*/ 1509284 w 1664928"/>
              <a:gd name="connsiteY5-156" fmla="*/ 672856 h 1783934"/>
              <a:gd name="connsiteX6-157" fmla="*/ 1377698 w 1664928"/>
              <a:gd name="connsiteY6-158" fmla="*/ 154877 h 1783934"/>
              <a:gd name="connsiteX7-159" fmla="*/ 879858 w 1664928"/>
              <a:gd name="connsiteY7-160" fmla="*/ 21205 h 1783934"/>
              <a:gd name="connsiteX8-161" fmla="*/ 401126 w 1664928"/>
              <a:gd name="connsiteY8-162" fmla="*/ 534641 h 1783934"/>
              <a:gd name="connsiteX0-163" fmla="*/ 408119 w 1718774"/>
              <a:gd name="connsiteY0-164" fmla="*/ 534641 h 1826522"/>
              <a:gd name="connsiteX1-165" fmla="*/ 47767 w 1718774"/>
              <a:gd name="connsiteY1-166" fmla="*/ 940200 h 1826522"/>
              <a:gd name="connsiteX2-167" fmla="*/ 179001 w 1718774"/>
              <a:gd name="connsiteY2-168" fmla="*/ 1742186 h 1826522"/>
              <a:gd name="connsiteX3-169" fmla="*/ 1625506 w 1718774"/>
              <a:gd name="connsiteY3-170" fmla="*/ 1747798 h 1826522"/>
              <a:gd name="connsiteX4-171" fmla="*/ 1568518 w 1718774"/>
              <a:gd name="connsiteY4-172" fmla="*/ 1257671 h 1826522"/>
              <a:gd name="connsiteX5-173" fmla="*/ 1516277 w 1718774"/>
              <a:gd name="connsiteY5-174" fmla="*/ 672856 h 1826522"/>
              <a:gd name="connsiteX6-175" fmla="*/ 1384691 w 1718774"/>
              <a:gd name="connsiteY6-176" fmla="*/ 154877 h 1826522"/>
              <a:gd name="connsiteX7-177" fmla="*/ 886851 w 1718774"/>
              <a:gd name="connsiteY7-178" fmla="*/ 21205 h 1826522"/>
              <a:gd name="connsiteX8-179" fmla="*/ 408119 w 1718774"/>
              <a:gd name="connsiteY8-180" fmla="*/ 534641 h 1826522"/>
              <a:gd name="connsiteX0-181" fmla="*/ 477759 w 1796623"/>
              <a:gd name="connsiteY0-182" fmla="*/ 534641 h 1818043"/>
              <a:gd name="connsiteX1-183" fmla="*/ 117407 w 1796623"/>
              <a:gd name="connsiteY1-184" fmla="*/ 940200 h 1818043"/>
              <a:gd name="connsiteX2-185" fmla="*/ 136864 w 1796623"/>
              <a:gd name="connsiteY2-186" fmla="*/ 1728260 h 1818043"/>
              <a:gd name="connsiteX3-187" fmla="*/ 1695146 w 1796623"/>
              <a:gd name="connsiteY3-188" fmla="*/ 1747798 h 1818043"/>
              <a:gd name="connsiteX4-189" fmla="*/ 1638158 w 1796623"/>
              <a:gd name="connsiteY4-190" fmla="*/ 1257671 h 1818043"/>
              <a:gd name="connsiteX5-191" fmla="*/ 1585917 w 1796623"/>
              <a:gd name="connsiteY5-192" fmla="*/ 672856 h 1818043"/>
              <a:gd name="connsiteX6-193" fmla="*/ 1454331 w 1796623"/>
              <a:gd name="connsiteY6-194" fmla="*/ 154877 h 1818043"/>
              <a:gd name="connsiteX7-195" fmla="*/ 956491 w 1796623"/>
              <a:gd name="connsiteY7-196" fmla="*/ 21205 h 1818043"/>
              <a:gd name="connsiteX8-197" fmla="*/ 477759 w 1796623"/>
              <a:gd name="connsiteY8-198" fmla="*/ 534641 h 1818043"/>
              <a:gd name="connsiteX0-199" fmla="*/ 396783 w 1688820"/>
              <a:gd name="connsiteY0-200" fmla="*/ 534641 h 1815615"/>
              <a:gd name="connsiteX1-201" fmla="*/ 36431 w 1688820"/>
              <a:gd name="connsiteY1-202" fmla="*/ 940200 h 1815615"/>
              <a:gd name="connsiteX2-203" fmla="*/ 55888 w 1688820"/>
              <a:gd name="connsiteY2-204" fmla="*/ 1728260 h 1815615"/>
              <a:gd name="connsiteX3-205" fmla="*/ 421834 w 1688820"/>
              <a:gd name="connsiteY3-206" fmla="*/ 1798118 h 1815615"/>
              <a:gd name="connsiteX4-207" fmla="*/ 1614170 w 1688820"/>
              <a:gd name="connsiteY4-208" fmla="*/ 1747798 h 1815615"/>
              <a:gd name="connsiteX5-209" fmla="*/ 1557182 w 1688820"/>
              <a:gd name="connsiteY5-210" fmla="*/ 1257671 h 1815615"/>
              <a:gd name="connsiteX6-211" fmla="*/ 1504941 w 1688820"/>
              <a:gd name="connsiteY6-212" fmla="*/ 672856 h 1815615"/>
              <a:gd name="connsiteX7-213" fmla="*/ 1373355 w 1688820"/>
              <a:gd name="connsiteY7-214" fmla="*/ 154877 h 1815615"/>
              <a:gd name="connsiteX8-215" fmla="*/ 875515 w 1688820"/>
              <a:gd name="connsiteY8-216" fmla="*/ 21205 h 1815615"/>
              <a:gd name="connsiteX9" fmla="*/ 396783 w 1688820"/>
              <a:gd name="connsiteY9" fmla="*/ 534641 h 1815615"/>
              <a:gd name="connsiteX0-217" fmla="*/ 394951 w 1689541"/>
              <a:gd name="connsiteY0-218" fmla="*/ 534641 h 1877271"/>
              <a:gd name="connsiteX1-219" fmla="*/ 34599 w 1689541"/>
              <a:gd name="connsiteY1-220" fmla="*/ 940200 h 1877271"/>
              <a:gd name="connsiteX2-221" fmla="*/ 54056 w 1689541"/>
              <a:gd name="connsiteY2-222" fmla="*/ 1728260 h 1877271"/>
              <a:gd name="connsiteX3-223" fmla="*/ 385071 w 1689541"/>
              <a:gd name="connsiteY3-224" fmla="*/ 1877032 h 1877271"/>
              <a:gd name="connsiteX4-225" fmla="*/ 1612338 w 1689541"/>
              <a:gd name="connsiteY4-226" fmla="*/ 1747798 h 1877271"/>
              <a:gd name="connsiteX5-227" fmla="*/ 1555350 w 1689541"/>
              <a:gd name="connsiteY5-228" fmla="*/ 1257671 h 1877271"/>
              <a:gd name="connsiteX6-229" fmla="*/ 1503109 w 1689541"/>
              <a:gd name="connsiteY6-230" fmla="*/ 672856 h 1877271"/>
              <a:gd name="connsiteX7-231" fmla="*/ 1371523 w 1689541"/>
              <a:gd name="connsiteY7-232" fmla="*/ 154877 h 1877271"/>
              <a:gd name="connsiteX8-233" fmla="*/ 873683 w 1689541"/>
              <a:gd name="connsiteY8-234" fmla="*/ 21205 h 1877271"/>
              <a:gd name="connsiteX9-235" fmla="*/ 394951 w 1689541"/>
              <a:gd name="connsiteY9-236" fmla="*/ 534641 h 1877271"/>
              <a:gd name="connsiteX0-237" fmla="*/ 394949 w 1689541"/>
              <a:gd name="connsiteY0-238" fmla="*/ 534641 h 1877032"/>
              <a:gd name="connsiteX1-239" fmla="*/ 34597 w 1689541"/>
              <a:gd name="connsiteY1-240" fmla="*/ 940200 h 1877032"/>
              <a:gd name="connsiteX2-241" fmla="*/ 54054 w 1689541"/>
              <a:gd name="connsiteY2-242" fmla="*/ 1728260 h 1877032"/>
              <a:gd name="connsiteX3-243" fmla="*/ 385069 w 1689541"/>
              <a:gd name="connsiteY3-244" fmla="*/ 1877032 h 1877032"/>
              <a:gd name="connsiteX4-245" fmla="*/ 1612336 w 1689541"/>
              <a:gd name="connsiteY4-246" fmla="*/ 1747798 h 1877032"/>
              <a:gd name="connsiteX5-247" fmla="*/ 1555348 w 1689541"/>
              <a:gd name="connsiteY5-248" fmla="*/ 1257671 h 1877032"/>
              <a:gd name="connsiteX6-249" fmla="*/ 1503107 w 1689541"/>
              <a:gd name="connsiteY6-250" fmla="*/ 672856 h 1877032"/>
              <a:gd name="connsiteX7-251" fmla="*/ 1371521 w 1689541"/>
              <a:gd name="connsiteY7-252" fmla="*/ 154877 h 1877032"/>
              <a:gd name="connsiteX8-253" fmla="*/ 873681 w 1689541"/>
              <a:gd name="connsiteY8-254" fmla="*/ 21205 h 1877032"/>
              <a:gd name="connsiteX9-255" fmla="*/ 394949 w 1689541"/>
              <a:gd name="connsiteY9-256" fmla="*/ 534641 h 1877032"/>
              <a:gd name="connsiteX0-257" fmla="*/ 394949 w 1683795"/>
              <a:gd name="connsiteY0-258" fmla="*/ 534641 h 1877032"/>
              <a:gd name="connsiteX1-259" fmla="*/ 34597 w 1683795"/>
              <a:gd name="connsiteY1-260" fmla="*/ 940200 h 1877032"/>
              <a:gd name="connsiteX2-261" fmla="*/ 54054 w 1683795"/>
              <a:gd name="connsiteY2-262" fmla="*/ 1728260 h 1877032"/>
              <a:gd name="connsiteX3-263" fmla="*/ 385069 w 1683795"/>
              <a:gd name="connsiteY3-264" fmla="*/ 1877032 h 1877032"/>
              <a:gd name="connsiteX4-265" fmla="*/ 1605349 w 1683795"/>
              <a:gd name="connsiteY4-266" fmla="*/ 1798860 h 1877032"/>
              <a:gd name="connsiteX5-267" fmla="*/ 1555348 w 1683795"/>
              <a:gd name="connsiteY5-268" fmla="*/ 1257671 h 1877032"/>
              <a:gd name="connsiteX6-269" fmla="*/ 1503107 w 1683795"/>
              <a:gd name="connsiteY6-270" fmla="*/ 672856 h 1877032"/>
              <a:gd name="connsiteX7-271" fmla="*/ 1371521 w 1683795"/>
              <a:gd name="connsiteY7-272" fmla="*/ 154877 h 1877032"/>
              <a:gd name="connsiteX8-273" fmla="*/ 873681 w 1683795"/>
              <a:gd name="connsiteY8-274" fmla="*/ 21205 h 1877032"/>
              <a:gd name="connsiteX9-275" fmla="*/ 394949 w 1683795"/>
              <a:gd name="connsiteY9-276" fmla="*/ 534641 h 1877032"/>
              <a:gd name="connsiteX0-277" fmla="*/ 394949 w 1720794"/>
              <a:gd name="connsiteY0-278" fmla="*/ 534641 h 1877032"/>
              <a:gd name="connsiteX1-279" fmla="*/ 34597 w 1720794"/>
              <a:gd name="connsiteY1-280" fmla="*/ 940200 h 1877032"/>
              <a:gd name="connsiteX2-281" fmla="*/ 54054 w 1720794"/>
              <a:gd name="connsiteY2-282" fmla="*/ 1728260 h 1877032"/>
              <a:gd name="connsiteX3-283" fmla="*/ 385069 w 1720794"/>
              <a:gd name="connsiteY3-284" fmla="*/ 1877032 h 1877032"/>
              <a:gd name="connsiteX4-285" fmla="*/ 1605349 w 1720794"/>
              <a:gd name="connsiteY4-286" fmla="*/ 1798860 h 1877032"/>
              <a:gd name="connsiteX5-287" fmla="*/ 1555348 w 1720794"/>
              <a:gd name="connsiteY5-288" fmla="*/ 1257671 h 1877032"/>
              <a:gd name="connsiteX6-289" fmla="*/ 1503107 w 1720794"/>
              <a:gd name="connsiteY6-290" fmla="*/ 672856 h 1877032"/>
              <a:gd name="connsiteX7-291" fmla="*/ 1371521 w 1720794"/>
              <a:gd name="connsiteY7-292" fmla="*/ 154877 h 1877032"/>
              <a:gd name="connsiteX8-293" fmla="*/ 873681 w 1720794"/>
              <a:gd name="connsiteY8-294" fmla="*/ 21205 h 1877032"/>
              <a:gd name="connsiteX9-295" fmla="*/ 394949 w 1720794"/>
              <a:gd name="connsiteY9-296" fmla="*/ 534641 h 1877032"/>
              <a:gd name="connsiteX0-297" fmla="*/ 394949 w 1720794"/>
              <a:gd name="connsiteY0-298" fmla="*/ 534641 h 1877032"/>
              <a:gd name="connsiteX1-299" fmla="*/ 34597 w 1720794"/>
              <a:gd name="connsiteY1-300" fmla="*/ 940200 h 1877032"/>
              <a:gd name="connsiteX2-301" fmla="*/ 54054 w 1720794"/>
              <a:gd name="connsiteY2-302" fmla="*/ 1728260 h 1877032"/>
              <a:gd name="connsiteX3-303" fmla="*/ 385069 w 1720794"/>
              <a:gd name="connsiteY3-304" fmla="*/ 1877032 h 1877032"/>
              <a:gd name="connsiteX4-305" fmla="*/ 1605349 w 1720794"/>
              <a:gd name="connsiteY4-306" fmla="*/ 1798860 h 1877032"/>
              <a:gd name="connsiteX5-307" fmla="*/ 1555348 w 1720794"/>
              <a:gd name="connsiteY5-308" fmla="*/ 1257671 h 1877032"/>
              <a:gd name="connsiteX6-309" fmla="*/ 1503107 w 1720794"/>
              <a:gd name="connsiteY6-310" fmla="*/ 672856 h 1877032"/>
              <a:gd name="connsiteX7-311" fmla="*/ 1371521 w 1720794"/>
              <a:gd name="connsiteY7-312" fmla="*/ 154877 h 1877032"/>
              <a:gd name="connsiteX8-313" fmla="*/ 873681 w 1720794"/>
              <a:gd name="connsiteY8-314" fmla="*/ 21205 h 1877032"/>
              <a:gd name="connsiteX9-315" fmla="*/ 394949 w 1720794"/>
              <a:gd name="connsiteY9-316" fmla="*/ 534641 h 1877032"/>
              <a:gd name="connsiteX0-317" fmla="*/ 394949 w 1671512"/>
              <a:gd name="connsiteY0-318" fmla="*/ 534641 h 1877032"/>
              <a:gd name="connsiteX1-319" fmla="*/ 34597 w 1671512"/>
              <a:gd name="connsiteY1-320" fmla="*/ 940200 h 1877032"/>
              <a:gd name="connsiteX2-321" fmla="*/ 54054 w 1671512"/>
              <a:gd name="connsiteY2-322" fmla="*/ 1728260 h 1877032"/>
              <a:gd name="connsiteX3-323" fmla="*/ 385069 w 1671512"/>
              <a:gd name="connsiteY3-324" fmla="*/ 1877032 h 1877032"/>
              <a:gd name="connsiteX4-325" fmla="*/ 1605349 w 1671512"/>
              <a:gd name="connsiteY4-326" fmla="*/ 1798860 h 1877032"/>
              <a:gd name="connsiteX5-327" fmla="*/ 1555348 w 1671512"/>
              <a:gd name="connsiteY5-328" fmla="*/ 1257671 h 1877032"/>
              <a:gd name="connsiteX6-329" fmla="*/ 1503107 w 1671512"/>
              <a:gd name="connsiteY6-330" fmla="*/ 672856 h 1877032"/>
              <a:gd name="connsiteX7-331" fmla="*/ 1371521 w 1671512"/>
              <a:gd name="connsiteY7-332" fmla="*/ 154877 h 1877032"/>
              <a:gd name="connsiteX8-333" fmla="*/ 873681 w 1671512"/>
              <a:gd name="connsiteY8-334" fmla="*/ 21205 h 1877032"/>
              <a:gd name="connsiteX9-335" fmla="*/ 394949 w 1671512"/>
              <a:gd name="connsiteY9-336" fmla="*/ 534641 h 1877032"/>
              <a:gd name="connsiteX0-337" fmla="*/ 394949 w 1677296"/>
              <a:gd name="connsiteY0-338" fmla="*/ 534641 h 1877032"/>
              <a:gd name="connsiteX1-339" fmla="*/ 34597 w 1677296"/>
              <a:gd name="connsiteY1-340" fmla="*/ 940200 h 1877032"/>
              <a:gd name="connsiteX2-341" fmla="*/ 54054 w 1677296"/>
              <a:gd name="connsiteY2-342" fmla="*/ 1728260 h 1877032"/>
              <a:gd name="connsiteX3-343" fmla="*/ 385069 w 1677296"/>
              <a:gd name="connsiteY3-344" fmla="*/ 1877032 h 1877032"/>
              <a:gd name="connsiteX4-345" fmla="*/ 1612334 w 1677296"/>
              <a:gd name="connsiteY4-346" fmla="*/ 1840637 h 1877032"/>
              <a:gd name="connsiteX5-347" fmla="*/ 1555348 w 1677296"/>
              <a:gd name="connsiteY5-348" fmla="*/ 1257671 h 1877032"/>
              <a:gd name="connsiteX6-349" fmla="*/ 1503107 w 1677296"/>
              <a:gd name="connsiteY6-350" fmla="*/ 672856 h 1877032"/>
              <a:gd name="connsiteX7-351" fmla="*/ 1371521 w 1677296"/>
              <a:gd name="connsiteY7-352" fmla="*/ 154877 h 1877032"/>
              <a:gd name="connsiteX8-353" fmla="*/ 873681 w 1677296"/>
              <a:gd name="connsiteY8-354" fmla="*/ 21205 h 1877032"/>
              <a:gd name="connsiteX9-355" fmla="*/ 394949 w 1677296"/>
              <a:gd name="connsiteY9-356" fmla="*/ 534641 h 1877032"/>
              <a:gd name="connsiteX0-357" fmla="*/ 394949 w 1677298"/>
              <a:gd name="connsiteY0-358" fmla="*/ 534641 h 1877032"/>
              <a:gd name="connsiteX1-359" fmla="*/ 34597 w 1677298"/>
              <a:gd name="connsiteY1-360" fmla="*/ 940200 h 1877032"/>
              <a:gd name="connsiteX2-361" fmla="*/ 54054 w 1677298"/>
              <a:gd name="connsiteY2-362" fmla="*/ 1728260 h 1877032"/>
              <a:gd name="connsiteX3-363" fmla="*/ 385069 w 1677298"/>
              <a:gd name="connsiteY3-364" fmla="*/ 1877032 h 1877032"/>
              <a:gd name="connsiteX4-365" fmla="*/ 1612334 w 1677298"/>
              <a:gd name="connsiteY4-366" fmla="*/ 1840637 h 1877032"/>
              <a:gd name="connsiteX5-367" fmla="*/ 1555348 w 1677298"/>
              <a:gd name="connsiteY5-368" fmla="*/ 1257671 h 1877032"/>
              <a:gd name="connsiteX6-369" fmla="*/ 1503107 w 1677298"/>
              <a:gd name="connsiteY6-370" fmla="*/ 672856 h 1877032"/>
              <a:gd name="connsiteX7-371" fmla="*/ 1371521 w 1677298"/>
              <a:gd name="connsiteY7-372" fmla="*/ 154877 h 1877032"/>
              <a:gd name="connsiteX8-373" fmla="*/ 873681 w 1677298"/>
              <a:gd name="connsiteY8-374" fmla="*/ 21205 h 1877032"/>
              <a:gd name="connsiteX9-375" fmla="*/ 394949 w 1677298"/>
              <a:gd name="connsiteY9-376" fmla="*/ 534641 h 1877032"/>
              <a:gd name="connsiteX0-377" fmla="*/ 394949 w 1677296"/>
              <a:gd name="connsiteY0-378" fmla="*/ 534641 h 1904936"/>
              <a:gd name="connsiteX1-379" fmla="*/ 34597 w 1677296"/>
              <a:gd name="connsiteY1-380" fmla="*/ 940200 h 1904936"/>
              <a:gd name="connsiteX2-381" fmla="*/ 54054 w 1677296"/>
              <a:gd name="connsiteY2-382" fmla="*/ 1728260 h 1904936"/>
              <a:gd name="connsiteX3-383" fmla="*/ 385069 w 1677296"/>
              <a:gd name="connsiteY3-384" fmla="*/ 1877032 h 1904936"/>
              <a:gd name="connsiteX4-385" fmla="*/ 1612334 w 1677296"/>
              <a:gd name="connsiteY4-386" fmla="*/ 1840637 h 1904936"/>
              <a:gd name="connsiteX5-387" fmla="*/ 1555348 w 1677296"/>
              <a:gd name="connsiteY5-388" fmla="*/ 1257671 h 1904936"/>
              <a:gd name="connsiteX6-389" fmla="*/ 1503107 w 1677296"/>
              <a:gd name="connsiteY6-390" fmla="*/ 672856 h 1904936"/>
              <a:gd name="connsiteX7-391" fmla="*/ 1371521 w 1677296"/>
              <a:gd name="connsiteY7-392" fmla="*/ 154877 h 1904936"/>
              <a:gd name="connsiteX8-393" fmla="*/ 873681 w 1677296"/>
              <a:gd name="connsiteY8-394" fmla="*/ 21205 h 1904936"/>
              <a:gd name="connsiteX9-395" fmla="*/ 394949 w 1677296"/>
              <a:gd name="connsiteY9-396" fmla="*/ 534641 h 1904936"/>
              <a:gd name="connsiteX0-397" fmla="*/ 461539 w 1743887"/>
              <a:gd name="connsiteY0-398" fmla="*/ 534641 h 1904936"/>
              <a:gd name="connsiteX1-399" fmla="*/ 101187 w 1743887"/>
              <a:gd name="connsiteY1-400" fmla="*/ 940200 h 1904936"/>
              <a:gd name="connsiteX2-401" fmla="*/ 22840 w 1743887"/>
              <a:gd name="connsiteY2-402" fmla="*/ 1737812 h 1904936"/>
              <a:gd name="connsiteX3-403" fmla="*/ 451659 w 1743887"/>
              <a:gd name="connsiteY3-404" fmla="*/ 1877032 h 1904936"/>
              <a:gd name="connsiteX4-405" fmla="*/ 1678924 w 1743887"/>
              <a:gd name="connsiteY4-406" fmla="*/ 1840637 h 1904936"/>
              <a:gd name="connsiteX5-407" fmla="*/ 1621938 w 1743887"/>
              <a:gd name="connsiteY5-408" fmla="*/ 1257671 h 1904936"/>
              <a:gd name="connsiteX6-409" fmla="*/ 1569697 w 1743887"/>
              <a:gd name="connsiteY6-410" fmla="*/ 672856 h 1904936"/>
              <a:gd name="connsiteX7-411" fmla="*/ 1438111 w 1743887"/>
              <a:gd name="connsiteY7-412" fmla="*/ 154877 h 1904936"/>
              <a:gd name="connsiteX8-413" fmla="*/ 940271 w 1743887"/>
              <a:gd name="connsiteY8-414" fmla="*/ 21205 h 1904936"/>
              <a:gd name="connsiteX9-415" fmla="*/ 461539 w 1743887"/>
              <a:gd name="connsiteY9-416" fmla="*/ 534641 h 1904936"/>
              <a:gd name="connsiteX0-417" fmla="*/ 452050 w 1756359"/>
              <a:gd name="connsiteY0-418" fmla="*/ 534641 h 1891359"/>
              <a:gd name="connsiteX1-419" fmla="*/ 91698 w 1756359"/>
              <a:gd name="connsiteY1-420" fmla="*/ 940200 h 1891359"/>
              <a:gd name="connsiteX2-421" fmla="*/ 13351 w 1756359"/>
              <a:gd name="connsiteY2-422" fmla="*/ 1737812 h 1891359"/>
              <a:gd name="connsiteX3-423" fmla="*/ 309435 w 1756359"/>
              <a:gd name="connsiteY3-424" fmla="*/ 1891359 h 1891359"/>
              <a:gd name="connsiteX4-425" fmla="*/ 1669435 w 1756359"/>
              <a:gd name="connsiteY4-426" fmla="*/ 1840637 h 1891359"/>
              <a:gd name="connsiteX5-427" fmla="*/ 1612449 w 1756359"/>
              <a:gd name="connsiteY5-428" fmla="*/ 1257671 h 1891359"/>
              <a:gd name="connsiteX6-429" fmla="*/ 1560208 w 1756359"/>
              <a:gd name="connsiteY6-430" fmla="*/ 672856 h 1891359"/>
              <a:gd name="connsiteX7-431" fmla="*/ 1428622 w 1756359"/>
              <a:gd name="connsiteY7-432" fmla="*/ 154877 h 1891359"/>
              <a:gd name="connsiteX8-433" fmla="*/ 930782 w 1756359"/>
              <a:gd name="connsiteY8-434" fmla="*/ 21205 h 1891359"/>
              <a:gd name="connsiteX9-435" fmla="*/ 452050 w 1756359"/>
              <a:gd name="connsiteY9-436" fmla="*/ 534641 h 1891359"/>
              <a:gd name="connsiteX0-437" fmla="*/ 452050 w 1756257"/>
              <a:gd name="connsiteY0-438" fmla="*/ 534641 h 1891359"/>
              <a:gd name="connsiteX1-439" fmla="*/ 91698 w 1756257"/>
              <a:gd name="connsiteY1-440" fmla="*/ 940200 h 1891359"/>
              <a:gd name="connsiteX2-441" fmla="*/ 13351 w 1756257"/>
              <a:gd name="connsiteY2-442" fmla="*/ 1737812 h 1891359"/>
              <a:gd name="connsiteX3-443" fmla="*/ 309435 w 1756257"/>
              <a:gd name="connsiteY3-444" fmla="*/ 1891359 h 1891359"/>
              <a:gd name="connsiteX4-445" fmla="*/ 1669435 w 1756257"/>
              <a:gd name="connsiteY4-446" fmla="*/ 1840637 h 1891359"/>
              <a:gd name="connsiteX5-447" fmla="*/ 1612449 w 1756257"/>
              <a:gd name="connsiteY5-448" fmla="*/ 1257671 h 1891359"/>
              <a:gd name="connsiteX6-449" fmla="*/ 1563496 w 1756257"/>
              <a:gd name="connsiteY6-450" fmla="*/ 959631 h 1891359"/>
              <a:gd name="connsiteX7-451" fmla="*/ 1560208 w 1756257"/>
              <a:gd name="connsiteY7-452" fmla="*/ 672856 h 1891359"/>
              <a:gd name="connsiteX8-453" fmla="*/ 1428622 w 1756257"/>
              <a:gd name="connsiteY8-454" fmla="*/ 154877 h 1891359"/>
              <a:gd name="connsiteX9-455" fmla="*/ 930782 w 1756257"/>
              <a:gd name="connsiteY9-456" fmla="*/ 21205 h 1891359"/>
              <a:gd name="connsiteX10" fmla="*/ 452050 w 1756257"/>
              <a:gd name="connsiteY10" fmla="*/ 534641 h 1891359"/>
              <a:gd name="connsiteX0-457" fmla="*/ 452050 w 1764590"/>
              <a:gd name="connsiteY0-458" fmla="*/ 534641 h 1891359"/>
              <a:gd name="connsiteX1-459" fmla="*/ 91698 w 1764590"/>
              <a:gd name="connsiteY1-460" fmla="*/ 940200 h 1891359"/>
              <a:gd name="connsiteX2-461" fmla="*/ 13351 w 1764590"/>
              <a:gd name="connsiteY2-462" fmla="*/ 1737812 h 1891359"/>
              <a:gd name="connsiteX3-463" fmla="*/ 309435 w 1764590"/>
              <a:gd name="connsiteY3-464" fmla="*/ 1891359 h 1891359"/>
              <a:gd name="connsiteX4-465" fmla="*/ 1669435 w 1764590"/>
              <a:gd name="connsiteY4-466" fmla="*/ 1840637 h 1891359"/>
              <a:gd name="connsiteX5-467" fmla="*/ 1612449 w 1764590"/>
              <a:gd name="connsiteY5-468" fmla="*/ 1257671 h 1891359"/>
              <a:gd name="connsiteX6-469" fmla="*/ 1309780 w 1764590"/>
              <a:gd name="connsiteY6-470" fmla="*/ 1046341 h 1891359"/>
              <a:gd name="connsiteX7-471" fmla="*/ 1560208 w 1764590"/>
              <a:gd name="connsiteY7-472" fmla="*/ 672856 h 1891359"/>
              <a:gd name="connsiteX8-473" fmla="*/ 1428622 w 1764590"/>
              <a:gd name="connsiteY8-474" fmla="*/ 154877 h 1891359"/>
              <a:gd name="connsiteX9-475" fmla="*/ 930782 w 1764590"/>
              <a:gd name="connsiteY9-476" fmla="*/ 21205 h 1891359"/>
              <a:gd name="connsiteX10-477" fmla="*/ 452050 w 1764590"/>
              <a:gd name="connsiteY10-478" fmla="*/ 534641 h 1891359"/>
              <a:gd name="connsiteX0-479" fmla="*/ 452050 w 1764592"/>
              <a:gd name="connsiteY0-480" fmla="*/ 534641 h 1891359"/>
              <a:gd name="connsiteX1-481" fmla="*/ 91698 w 1764592"/>
              <a:gd name="connsiteY1-482" fmla="*/ 940200 h 1891359"/>
              <a:gd name="connsiteX2-483" fmla="*/ 13351 w 1764592"/>
              <a:gd name="connsiteY2-484" fmla="*/ 1737812 h 1891359"/>
              <a:gd name="connsiteX3-485" fmla="*/ 309435 w 1764592"/>
              <a:gd name="connsiteY3-486" fmla="*/ 1891359 h 1891359"/>
              <a:gd name="connsiteX4-487" fmla="*/ 1669435 w 1764592"/>
              <a:gd name="connsiteY4-488" fmla="*/ 1840637 h 1891359"/>
              <a:gd name="connsiteX5-489" fmla="*/ 1612449 w 1764592"/>
              <a:gd name="connsiteY5-490" fmla="*/ 1257671 h 1891359"/>
              <a:gd name="connsiteX6-491" fmla="*/ 1309780 w 1764592"/>
              <a:gd name="connsiteY6-492" fmla="*/ 1046341 h 1891359"/>
              <a:gd name="connsiteX7-493" fmla="*/ 1560208 w 1764592"/>
              <a:gd name="connsiteY7-494" fmla="*/ 672856 h 1891359"/>
              <a:gd name="connsiteX8-495" fmla="*/ 1428622 w 1764592"/>
              <a:gd name="connsiteY8-496" fmla="*/ 154877 h 1891359"/>
              <a:gd name="connsiteX9-497" fmla="*/ 930782 w 1764592"/>
              <a:gd name="connsiteY9-498" fmla="*/ 21205 h 1891359"/>
              <a:gd name="connsiteX10-499" fmla="*/ 452050 w 1764592"/>
              <a:gd name="connsiteY10-500" fmla="*/ 534641 h 1891359"/>
              <a:gd name="connsiteX0-501" fmla="*/ 452050 w 1764590"/>
              <a:gd name="connsiteY0-502" fmla="*/ 534641 h 1891359"/>
              <a:gd name="connsiteX1-503" fmla="*/ 91698 w 1764590"/>
              <a:gd name="connsiteY1-504" fmla="*/ 940200 h 1891359"/>
              <a:gd name="connsiteX2-505" fmla="*/ 13351 w 1764590"/>
              <a:gd name="connsiteY2-506" fmla="*/ 1737812 h 1891359"/>
              <a:gd name="connsiteX3-507" fmla="*/ 309435 w 1764590"/>
              <a:gd name="connsiteY3-508" fmla="*/ 1891359 h 1891359"/>
              <a:gd name="connsiteX4-509" fmla="*/ 1669435 w 1764590"/>
              <a:gd name="connsiteY4-510" fmla="*/ 1840637 h 1891359"/>
              <a:gd name="connsiteX5-511" fmla="*/ 1612449 w 1764590"/>
              <a:gd name="connsiteY5-512" fmla="*/ 1257671 h 1891359"/>
              <a:gd name="connsiteX6-513" fmla="*/ 1309780 w 1764590"/>
              <a:gd name="connsiteY6-514" fmla="*/ 1046341 h 1891359"/>
              <a:gd name="connsiteX7-515" fmla="*/ 1560208 w 1764590"/>
              <a:gd name="connsiteY7-516" fmla="*/ 672856 h 1891359"/>
              <a:gd name="connsiteX8-517" fmla="*/ 1428622 w 1764590"/>
              <a:gd name="connsiteY8-518" fmla="*/ 154877 h 1891359"/>
              <a:gd name="connsiteX9-519" fmla="*/ 930782 w 1764590"/>
              <a:gd name="connsiteY9-520" fmla="*/ 21205 h 1891359"/>
              <a:gd name="connsiteX10-521" fmla="*/ 452050 w 1764590"/>
              <a:gd name="connsiteY10-522" fmla="*/ 534641 h 1891359"/>
              <a:gd name="connsiteX0-523" fmla="*/ 452050 w 1792731"/>
              <a:gd name="connsiteY0-524" fmla="*/ 534641 h 1891359"/>
              <a:gd name="connsiteX1-525" fmla="*/ 91698 w 1792731"/>
              <a:gd name="connsiteY1-526" fmla="*/ 940200 h 1891359"/>
              <a:gd name="connsiteX2-527" fmla="*/ 13351 w 1792731"/>
              <a:gd name="connsiteY2-528" fmla="*/ 1737812 h 1891359"/>
              <a:gd name="connsiteX3-529" fmla="*/ 309435 w 1792731"/>
              <a:gd name="connsiteY3-530" fmla="*/ 1891359 h 1891359"/>
              <a:gd name="connsiteX4-531" fmla="*/ 1669435 w 1792731"/>
              <a:gd name="connsiteY4-532" fmla="*/ 1840637 h 1891359"/>
              <a:gd name="connsiteX5-533" fmla="*/ 1688563 w 1792731"/>
              <a:gd name="connsiteY5-534" fmla="*/ 1292355 h 1891359"/>
              <a:gd name="connsiteX6-535" fmla="*/ 1309780 w 1792731"/>
              <a:gd name="connsiteY6-536" fmla="*/ 1046341 h 1891359"/>
              <a:gd name="connsiteX7-537" fmla="*/ 1560208 w 1792731"/>
              <a:gd name="connsiteY7-538" fmla="*/ 672856 h 1891359"/>
              <a:gd name="connsiteX8-539" fmla="*/ 1428622 w 1792731"/>
              <a:gd name="connsiteY8-540" fmla="*/ 154877 h 1891359"/>
              <a:gd name="connsiteX9-541" fmla="*/ 930782 w 1792731"/>
              <a:gd name="connsiteY9-542" fmla="*/ 21205 h 1891359"/>
              <a:gd name="connsiteX10-543" fmla="*/ 452050 w 1792731"/>
              <a:gd name="connsiteY10-544" fmla="*/ 534641 h 1891359"/>
              <a:gd name="connsiteX0-545" fmla="*/ 452050 w 1814809"/>
              <a:gd name="connsiteY0-546" fmla="*/ 534641 h 1891359"/>
              <a:gd name="connsiteX1-547" fmla="*/ 91698 w 1814809"/>
              <a:gd name="connsiteY1-548" fmla="*/ 940200 h 1891359"/>
              <a:gd name="connsiteX2-549" fmla="*/ 13351 w 1814809"/>
              <a:gd name="connsiteY2-550" fmla="*/ 1737812 h 1891359"/>
              <a:gd name="connsiteX3-551" fmla="*/ 309435 w 1814809"/>
              <a:gd name="connsiteY3-552" fmla="*/ 1891359 h 1891359"/>
              <a:gd name="connsiteX4-553" fmla="*/ 1669435 w 1814809"/>
              <a:gd name="connsiteY4-554" fmla="*/ 1840637 h 1891359"/>
              <a:gd name="connsiteX5-555" fmla="*/ 1688563 w 1814809"/>
              <a:gd name="connsiteY5-556" fmla="*/ 1292355 h 1891359"/>
              <a:gd name="connsiteX6-557" fmla="*/ 1309780 w 1814809"/>
              <a:gd name="connsiteY6-558" fmla="*/ 1046341 h 1891359"/>
              <a:gd name="connsiteX7-559" fmla="*/ 1560208 w 1814809"/>
              <a:gd name="connsiteY7-560" fmla="*/ 672856 h 1891359"/>
              <a:gd name="connsiteX8-561" fmla="*/ 1428622 w 1814809"/>
              <a:gd name="connsiteY8-562" fmla="*/ 154877 h 1891359"/>
              <a:gd name="connsiteX9-563" fmla="*/ 930782 w 1814809"/>
              <a:gd name="connsiteY9-564" fmla="*/ 21205 h 1891359"/>
              <a:gd name="connsiteX10-565" fmla="*/ 452050 w 1814809"/>
              <a:gd name="connsiteY10-566" fmla="*/ 534641 h 1891359"/>
              <a:gd name="connsiteX0-567" fmla="*/ 452050 w 1814809"/>
              <a:gd name="connsiteY0-568" fmla="*/ 534641 h 1891359"/>
              <a:gd name="connsiteX1-569" fmla="*/ 91698 w 1814809"/>
              <a:gd name="connsiteY1-570" fmla="*/ 940200 h 1891359"/>
              <a:gd name="connsiteX2-571" fmla="*/ 13351 w 1814809"/>
              <a:gd name="connsiteY2-572" fmla="*/ 1737812 h 1891359"/>
              <a:gd name="connsiteX3-573" fmla="*/ 309435 w 1814809"/>
              <a:gd name="connsiteY3-574" fmla="*/ 1891359 h 1891359"/>
              <a:gd name="connsiteX4-575" fmla="*/ 1669435 w 1814809"/>
              <a:gd name="connsiteY4-576" fmla="*/ 1840637 h 1891359"/>
              <a:gd name="connsiteX5-577" fmla="*/ 1688563 w 1814809"/>
              <a:gd name="connsiteY5-578" fmla="*/ 1292355 h 1891359"/>
              <a:gd name="connsiteX6-579" fmla="*/ 1309780 w 1814809"/>
              <a:gd name="connsiteY6-580" fmla="*/ 1046341 h 1891359"/>
              <a:gd name="connsiteX7-581" fmla="*/ 1619996 w 1814809"/>
              <a:gd name="connsiteY7-582" fmla="*/ 526399 h 1891359"/>
              <a:gd name="connsiteX8-583" fmla="*/ 1428622 w 1814809"/>
              <a:gd name="connsiteY8-584" fmla="*/ 154877 h 1891359"/>
              <a:gd name="connsiteX9-585" fmla="*/ 930782 w 1814809"/>
              <a:gd name="connsiteY9-586" fmla="*/ 21205 h 1891359"/>
              <a:gd name="connsiteX10-587" fmla="*/ 452050 w 1814809"/>
              <a:gd name="connsiteY10-588" fmla="*/ 534641 h 1891359"/>
              <a:gd name="connsiteX0-589" fmla="*/ 452050 w 1814809"/>
              <a:gd name="connsiteY0-590" fmla="*/ 542872 h 1899590"/>
              <a:gd name="connsiteX1-591" fmla="*/ 91698 w 1814809"/>
              <a:gd name="connsiteY1-592" fmla="*/ 948431 h 1899590"/>
              <a:gd name="connsiteX2-593" fmla="*/ 13351 w 1814809"/>
              <a:gd name="connsiteY2-594" fmla="*/ 1746043 h 1899590"/>
              <a:gd name="connsiteX3-595" fmla="*/ 309435 w 1814809"/>
              <a:gd name="connsiteY3-596" fmla="*/ 1899590 h 1899590"/>
              <a:gd name="connsiteX4-597" fmla="*/ 1669435 w 1814809"/>
              <a:gd name="connsiteY4-598" fmla="*/ 1848868 h 1899590"/>
              <a:gd name="connsiteX5-599" fmla="*/ 1688563 w 1814809"/>
              <a:gd name="connsiteY5-600" fmla="*/ 1300586 h 1899590"/>
              <a:gd name="connsiteX6-601" fmla="*/ 1309780 w 1814809"/>
              <a:gd name="connsiteY6-602" fmla="*/ 1054572 h 1899590"/>
              <a:gd name="connsiteX7-603" fmla="*/ 1619996 w 1814809"/>
              <a:gd name="connsiteY7-604" fmla="*/ 534630 h 1899590"/>
              <a:gd name="connsiteX8-605" fmla="*/ 1488411 w 1814809"/>
              <a:gd name="connsiteY8-606" fmla="*/ 129049 h 1899590"/>
              <a:gd name="connsiteX9-607" fmla="*/ 930782 w 1814809"/>
              <a:gd name="connsiteY9-608" fmla="*/ 29436 h 1899590"/>
              <a:gd name="connsiteX10-609" fmla="*/ 452050 w 1814809"/>
              <a:gd name="connsiteY10-610" fmla="*/ 542872 h 1899590"/>
              <a:gd name="connsiteX0-611" fmla="*/ 452050 w 1814809"/>
              <a:gd name="connsiteY0-612" fmla="*/ 540513 h 1897231"/>
              <a:gd name="connsiteX1-613" fmla="*/ 91698 w 1814809"/>
              <a:gd name="connsiteY1-614" fmla="*/ 946072 h 1897231"/>
              <a:gd name="connsiteX2-615" fmla="*/ 13351 w 1814809"/>
              <a:gd name="connsiteY2-616" fmla="*/ 1743684 h 1897231"/>
              <a:gd name="connsiteX3-617" fmla="*/ 309435 w 1814809"/>
              <a:gd name="connsiteY3-618" fmla="*/ 1897231 h 1897231"/>
              <a:gd name="connsiteX4-619" fmla="*/ 1669435 w 1814809"/>
              <a:gd name="connsiteY4-620" fmla="*/ 1846509 h 1897231"/>
              <a:gd name="connsiteX5-621" fmla="*/ 1688563 w 1814809"/>
              <a:gd name="connsiteY5-622" fmla="*/ 1298227 h 1897231"/>
              <a:gd name="connsiteX6-623" fmla="*/ 1309780 w 1814809"/>
              <a:gd name="connsiteY6-624" fmla="*/ 1052213 h 1897231"/>
              <a:gd name="connsiteX7-625" fmla="*/ 1619996 w 1814809"/>
              <a:gd name="connsiteY7-626" fmla="*/ 532271 h 1897231"/>
              <a:gd name="connsiteX8-627" fmla="*/ 1488411 w 1814809"/>
              <a:gd name="connsiteY8-628" fmla="*/ 126690 h 1897231"/>
              <a:gd name="connsiteX9-629" fmla="*/ 930782 w 1814809"/>
              <a:gd name="connsiteY9-630" fmla="*/ 27077 h 1897231"/>
              <a:gd name="connsiteX10-631" fmla="*/ 452050 w 1814809"/>
              <a:gd name="connsiteY10-632" fmla="*/ 540513 h 1897231"/>
              <a:gd name="connsiteX0-633" fmla="*/ 452050 w 1814809"/>
              <a:gd name="connsiteY0-634" fmla="*/ 540513 h 1897231"/>
              <a:gd name="connsiteX1-635" fmla="*/ 91698 w 1814809"/>
              <a:gd name="connsiteY1-636" fmla="*/ 946072 h 1897231"/>
              <a:gd name="connsiteX2-637" fmla="*/ 13351 w 1814809"/>
              <a:gd name="connsiteY2-638" fmla="*/ 1743684 h 1897231"/>
              <a:gd name="connsiteX3-639" fmla="*/ 309435 w 1814809"/>
              <a:gd name="connsiteY3-640" fmla="*/ 1897231 h 1897231"/>
              <a:gd name="connsiteX4-641" fmla="*/ 1669435 w 1814809"/>
              <a:gd name="connsiteY4-642" fmla="*/ 1846509 h 1897231"/>
              <a:gd name="connsiteX5-643" fmla="*/ 1688563 w 1814809"/>
              <a:gd name="connsiteY5-644" fmla="*/ 1298227 h 1897231"/>
              <a:gd name="connsiteX6-645" fmla="*/ 1309780 w 1814809"/>
              <a:gd name="connsiteY6-646" fmla="*/ 1052213 h 1897231"/>
              <a:gd name="connsiteX7-647" fmla="*/ 1619996 w 1814809"/>
              <a:gd name="connsiteY7-648" fmla="*/ 532271 h 1897231"/>
              <a:gd name="connsiteX8-649" fmla="*/ 1488411 w 1814809"/>
              <a:gd name="connsiteY8-650" fmla="*/ 126690 h 1897231"/>
              <a:gd name="connsiteX9-651" fmla="*/ 930782 w 1814809"/>
              <a:gd name="connsiteY9-652" fmla="*/ 27077 h 1897231"/>
              <a:gd name="connsiteX10-653" fmla="*/ 452050 w 1814809"/>
              <a:gd name="connsiteY10-654" fmla="*/ 540513 h 1897231"/>
              <a:gd name="connsiteX0-655" fmla="*/ 288567 w 1811701"/>
              <a:gd name="connsiteY0-656" fmla="*/ 555674 h 1898251"/>
              <a:gd name="connsiteX1-657" fmla="*/ 88590 w 1811701"/>
              <a:gd name="connsiteY1-658" fmla="*/ 947092 h 1898251"/>
              <a:gd name="connsiteX2-659" fmla="*/ 10243 w 1811701"/>
              <a:gd name="connsiteY2-660" fmla="*/ 1744704 h 1898251"/>
              <a:gd name="connsiteX3-661" fmla="*/ 306327 w 1811701"/>
              <a:gd name="connsiteY3-662" fmla="*/ 1898251 h 1898251"/>
              <a:gd name="connsiteX4-663" fmla="*/ 1666327 w 1811701"/>
              <a:gd name="connsiteY4-664" fmla="*/ 1847529 h 1898251"/>
              <a:gd name="connsiteX5-665" fmla="*/ 1685455 w 1811701"/>
              <a:gd name="connsiteY5-666" fmla="*/ 1299247 h 1898251"/>
              <a:gd name="connsiteX6-667" fmla="*/ 1306672 w 1811701"/>
              <a:gd name="connsiteY6-668" fmla="*/ 1053233 h 1898251"/>
              <a:gd name="connsiteX7-669" fmla="*/ 1616888 w 1811701"/>
              <a:gd name="connsiteY7-670" fmla="*/ 533291 h 1898251"/>
              <a:gd name="connsiteX8-671" fmla="*/ 1485303 w 1811701"/>
              <a:gd name="connsiteY8-672" fmla="*/ 127710 h 1898251"/>
              <a:gd name="connsiteX9-673" fmla="*/ 927674 w 1811701"/>
              <a:gd name="connsiteY9-674" fmla="*/ 28097 h 1898251"/>
              <a:gd name="connsiteX10-675" fmla="*/ 288567 w 1811701"/>
              <a:gd name="connsiteY10-676" fmla="*/ 555674 h 1898251"/>
              <a:gd name="connsiteX0-677" fmla="*/ 288567 w 1811701"/>
              <a:gd name="connsiteY0-678" fmla="*/ 479828 h 1822405"/>
              <a:gd name="connsiteX1-679" fmla="*/ 88590 w 1811701"/>
              <a:gd name="connsiteY1-680" fmla="*/ 871246 h 1822405"/>
              <a:gd name="connsiteX2-681" fmla="*/ 10243 w 1811701"/>
              <a:gd name="connsiteY2-682" fmla="*/ 1668858 h 1822405"/>
              <a:gd name="connsiteX3-683" fmla="*/ 306327 w 1811701"/>
              <a:gd name="connsiteY3-684" fmla="*/ 1822405 h 1822405"/>
              <a:gd name="connsiteX4-685" fmla="*/ 1666327 w 1811701"/>
              <a:gd name="connsiteY4-686" fmla="*/ 1771683 h 1822405"/>
              <a:gd name="connsiteX5-687" fmla="*/ 1685455 w 1811701"/>
              <a:gd name="connsiteY5-688" fmla="*/ 1223401 h 1822405"/>
              <a:gd name="connsiteX6-689" fmla="*/ 1306672 w 1811701"/>
              <a:gd name="connsiteY6-690" fmla="*/ 977387 h 1822405"/>
              <a:gd name="connsiteX7-691" fmla="*/ 1616888 w 1811701"/>
              <a:gd name="connsiteY7-692" fmla="*/ 457445 h 1822405"/>
              <a:gd name="connsiteX8-693" fmla="*/ 1485303 w 1811701"/>
              <a:gd name="connsiteY8-694" fmla="*/ 51864 h 1822405"/>
              <a:gd name="connsiteX9-695" fmla="*/ 895599 w 1811701"/>
              <a:gd name="connsiteY9-696" fmla="*/ 79530 h 1822405"/>
              <a:gd name="connsiteX10-697" fmla="*/ 288567 w 1811701"/>
              <a:gd name="connsiteY10-698" fmla="*/ 479828 h 1822405"/>
              <a:gd name="connsiteX0-699" fmla="*/ 288567 w 1811701"/>
              <a:gd name="connsiteY0-700" fmla="*/ 419258 h 1761835"/>
              <a:gd name="connsiteX1-701" fmla="*/ 88590 w 1811701"/>
              <a:gd name="connsiteY1-702" fmla="*/ 810676 h 1761835"/>
              <a:gd name="connsiteX2-703" fmla="*/ 10243 w 1811701"/>
              <a:gd name="connsiteY2-704" fmla="*/ 1608288 h 1761835"/>
              <a:gd name="connsiteX3-705" fmla="*/ 306327 w 1811701"/>
              <a:gd name="connsiteY3-706" fmla="*/ 1761835 h 1761835"/>
              <a:gd name="connsiteX4-707" fmla="*/ 1666327 w 1811701"/>
              <a:gd name="connsiteY4-708" fmla="*/ 1711113 h 1761835"/>
              <a:gd name="connsiteX5-709" fmla="*/ 1685455 w 1811701"/>
              <a:gd name="connsiteY5-710" fmla="*/ 1162831 h 1761835"/>
              <a:gd name="connsiteX6-711" fmla="*/ 1306672 w 1811701"/>
              <a:gd name="connsiteY6-712" fmla="*/ 916817 h 1761835"/>
              <a:gd name="connsiteX7-713" fmla="*/ 1616888 w 1811701"/>
              <a:gd name="connsiteY7-714" fmla="*/ 396875 h 1761835"/>
              <a:gd name="connsiteX8-715" fmla="*/ 1373040 w 1811701"/>
              <a:gd name="connsiteY8-716" fmla="*/ 118574 h 1761835"/>
              <a:gd name="connsiteX9-717" fmla="*/ 895599 w 1811701"/>
              <a:gd name="connsiteY9-718" fmla="*/ 18960 h 1761835"/>
              <a:gd name="connsiteX10-719" fmla="*/ 288567 w 1811701"/>
              <a:gd name="connsiteY10-720" fmla="*/ 419258 h 1761835"/>
              <a:gd name="connsiteX0-721" fmla="*/ 288567 w 1811701"/>
              <a:gd name="connsiteY0-722" fmla="*/ 419258 h 1761835"/>
              <a:gd name="connsiteX1-723" fmla="*/ 88590 w 1811701"/>
              <a:gd name="connsiteY1-724" fmla="*/ 810676 h 1761835"/>
              <a:gd name="connsiteX2-725" fmla="*/ 10243 w 1811701"/>
              <a:gd name="connsiteY2-726" fmla="*/ 1608288 h 1761835"/>
              <a:gd name="connsiteX3-727" fmla="*/ 306327 w 1811701"/>
              <a:gd name="connsiteY3-728" fmla="*/ 1761835 h 1761835"/>
              <a:gd name="connsiteX4-729" fmla="*/ 1666327 w 1811701"/>
              <a:gd name="connsiteY4-730" fmla="*/ 1711113 h 1761835"/>
              <a:gd name="connsiteX5-731" fmla="*/ 1685455 w 1811701"/>
              <a:gd name="connsiteY5-732" fmla="*/ 1162831 h 1761835"/>
              <a:gd name="connsiteX6-733" fmla="*/ 1306672 w 1811701"/>
              <a:gd name="connsiteY6-734" fmla="*/ 916817 h 1761835"/>
              <a:gd name="connsiteX7-735" fmla="*/ 1584814 w 1811701"/>
              <a:gd name="connsiteY7-736" fmla="*/ 510012 h 1761835"/>
              <a:gd name="connsiteX8-737" fmla="*/ 1373040 w 1811701"/>
              <a:gd name="connsiteY8-738" fmla="*/ 118574 h 1761835"/>
              <a:gd name="connsiteX9-739" fmla="*/ 895599 w 1811701"/>
              <a:gd name="connsiteY9-740" fmla="*/ 18960 h 1761835"/>
              <a:gd name="connsiteX10-741" fmla="*/ 288567 w 1811701"/>
              <a:gd name="connsiteY10-742" fmla="*/ 419258 h 1761835"/>
              <a:gd name="connsiteX0-743" fmla="*/ 288567 w 1770444"/>
              <a:gd name="connsiteY0-744" fmla="*/ 419258 h 1761835"/>
              <a:gd name="connsiteX1-745" fmla="*/ 88590 w 1770444"/>
              <a:gd name="connsiteY1-746" fmla="*/ 810676 h 1761835"/>
              <a:gd name="connsiteX2-747" fmla="*/ 10243 w 1770444"/>
              <a:gd name="connsiteY2-748" fmla="*/ 1608288 h 1761835"/>
              <a:gd name="connsiteX3-749" fmla="*/ 306327 w 1770444"/>
              <a:gd name="connsiteY3-750" fmla="*/ 1761835 h 1761835"/>
              <a:gd name="connsiteX4-751" fmla="*/ 1666327 w 1770444"/>
              <a:gd name="connsiteY4-752" fmla="*/ 1711113 h 1761835"/>
              <a:gd name="connsiteX5-753" fmla="*/ 1589229 w 1770444"/>
              <a:gd name="connsiteY5-754" fmla="*/ 1176973 h 1761835"/>
              <a:gd name="connsiteX6-755" fmla="*/ 1306672 w 1770444"/>
              <a:gd name="connsiteY6-756" fmla="*/ 916817 h 1761835"/>
              <a:gd name="connsiteX7-757" fmla="*/ 1584814 w 1770444"/>
              <a:gd name="connsiteY7-758" fmla="*/ 510012 h 1761835"/>
              <a:gd name="connsiteX8-759" fmla="*/ 1373040 w 1770444"/>
              <a:gd name="connsiteY8-760" fmla="*/ 118574 h 1761835"/>
              <a:gd name="connsiteX9-761" fmla="*/ 895599 w 1770444"/>
              <a:gd name="connsiteY9-762" fmla="*/ 18960 h 1761835"/>
              <a:gd name="connsiteX10-763" fmla="*/ 288567 w 1770444"/>
              <a:gd name="connsiteY10-764" fmla="*/ 419258 h 1761835"/>
              <a:gd name="connsiteX0-765" fmla="*/ 288567 w 1592514"/>
              <a:gd name="connsiteY0-766" fmla="*/ 419258 h 1863058"/>
              <a:gd name="connsiteX1-767" fmla="*/ 88590 w 1592514"/>
              <a:gd name="connsiteY1-768" fmla="*/ 810676 h 1863058"/>
              <a:gd name="connsiteX2-769" fmla="*/ 10243 w 1592514"/>
              <a:gd name="connsiteY2-770" fmla="*/ 1608288 h 1863058"/>
              <a:gd name="connsiteX3-771" fmla="*/ 306327 w 1592514"/>
              <a:gd name="connsiteY3-772" fmla="*/ 1761835 h 1863058"/>
              <a:gd name="connsiteX4-773" fmla="*/ 1377650 w 1592514"/>
              <a:gd name="connsiteY4-774" fmla="*/ 1838393 h 1863058"/>
              <a:gd name="connsiteX5-775" fmla="*/ 1589229 w 1592514"/>
              <a:gd name="connsiteY5-776" fmla="*/ 1176973 h 1863058"/>
              <a:gd name="connsiteX6-777" fmla="*/ 1306672 w 1592514"/>
              <a:gd name="connsiteY6-778" fmla="*/ 916817 h 1863058"/>
              <a:gd name="connsiteX7-779" fmla="*/ 1584814 w 1592514"/>
              <a:gd name="connsiteY7-780" fmla="*/ 510012 h 1863058"/>
              <a:gd name="connsiteX8-781" fmla="*/ 1373040 w 1592514"/>
              <a:gd name="connsiteY8-782" fmla="*/ 118574 h 1863058"/>
              <a:gd name="connsiteX9-783" fmla="*/ 895599 w 1592514"/>
              <a:gd name="connsiteY9-784" fmla="*/ 18960 h 1863058"/>
              <a:gd name="connsiteX10-785" fmla="*/ 288567 w 1592514"/>
              <a:gd name="connsiteY10-786" fmla="*/ 419258 h 1863058"/>
              <a:gd name="connsiteX0-787" fmla="*/ 421322 w 1594935"/>
              <a:gd name="connsiteY0-788" fmla="*/ 616342 h 1876292"/>
              <a:gd name="connsiteX1-789" fmla="*/ 91011 w 1594935"/>
              <a:gd name="connsiteY1-790" fmla="*/ 823910 h 1876292"/>
              <a:gd name="connsiteX2-791" fmla="*/ 12664 w 1594935"/>
              <a:gd name="connsiteY2-792" fmla="*/ 1621522 h 1876292"/>
              <a:gd name="connsiteX3-793" fmla="*/ 308748 w 1594935"/>
              <a:gd name="connsiteY3-794" fmla="*/ 1775069 h 1876292"/>
              <a:gd name="connsiteX4-795" fmla="*/ 1380071 w 1594935"/>
              <a:gd name="connsiteY4-796" fmla="*/ 1851627 h 1876292"/>
              <a:gd name="connsiteX5-797" fmla="*/ 1591650 w 1594935"/>
              <a:gd name="connsiteY5-798" fmla="*/ 1190207 h 1876292"/>
              <a:gd name="connsiteX6-799" fmla="*/ 1309093 w 1594935"/>
              <a:gd name="connsiteY6-800" fmla="*/ 930051 h 1876292"/>
              <a:gd name="connsiteX7-801" fmla="*/ 1587235 w 1594935"/>
              <a:gd name="connsiteY7-802" fmla="*/ 523246 h 1876292"/>
              <a:gd name="connsiteX8-803" fmla="*/ 1375461 w 1594935"/>
              <a:gd name="connsiteY8-804" fmla="*/ 131808 h 1876292"/>
              <a:gd name="connsiteX9-805" fmla="*/ 898020 w 1594935"/>
              <a:gd name="connsiteY9-806" fmla="*/ 32194 h 1876292"/>
              <a:gd name="connsiteX10-807" fmla="*/ 421322 w 1594935"/>
              <a:gd name="connsiteY10-808" fmla="*/ 616342 h 1876292"/>
              <a:gd name="connsiteX0-809" fmla="*/ 413257 w 1586870"/>
              <a:gd name="connsiteY0-810" fmla="*/ 616342 h 1876292"/>
              <a:gd name="connsiteX1-811" fmla="*/ 140873 w 1586870"/>
              <a:gd name="connsiteY1-812" fmla="*/ 993617 h 1876292"/>
              <a:gd name="connsiteX2-813" fmla="*/ 4599 w 1586870"/>
              <a:gd name="connsiteY2-814" fmla="*/ 1621522 h 1876292"/>
              <a:gd name="connsiteX3-815" fmla="*/ 300683 w 1586870"/>
              <a:gd name="connsiteY3-816" fmla="*/ 1775069 h 1876292"/>
              <a:gd name="connsiteX4-817" fmla="*/ 1372006 w 1586870"/>
              <a:gd name="connsiteY4-818" fmla="*/ 1851627 h 1876292"/>
              <a:gd name="connsiteX5-819" fmla="*/ 1583585 w 1586870"/>
              <a:gd name="connsiteY5-820" fmla="*/ 1190207 h 1876292"/>
              <a:gd name="connsiteX6-821" fmla="*/ 1301028 w 1586870"/>
              <a:gd name="connsiteY6-822" fmla="*/ 930051 h 1876292"/>
              <a:gd name="connsiteX7-823" fmla="*/ 1579170 w 1586870"/>
              <a:gd name="connsiteY7-824" fmla="*/ 523246 h 1876292"/>
              <a:gd name="connsiteX8-825" fmla="*/ 1367396 w 1586870"/>
              <a:gd name="connsiteY8-826" fmla="*/ 131808 h 1876292"/>
              <a:gd name="connsiteX9-827" fmla="*/ 889955 w 1586870"/>
              <a:gd name="connsiteY9-828" fmla="*/ 32194 h 1876292"/>
              <a:gd name="connsiteX10-829" fmla="*/ 413257 w 1586870"/>
              <a:gd name="connsiteY10-830" fmla="*/ 616342 h 1876292"/>
              <a:gd name="connsiteX0-831" fmla="*/ 284962 w 1458575"/>
              <a:gd name="connsiteY0-832" fmla="*/ 616342 h 1908017"/>
              <a:gd name="connsiteX1-833" fmla="*/ 12578 w 1458575"/>
              <a:gd name="connsiteY1-834" fmla="*/ 993617 h 1908017"/>
              <a:gd name="connsiteX2-835" fmla="*/ 172388 w 1458575"/>
              <a:gd name="connsiteY2-836" fmla="*/ 1775069 h 1908017"/>
              <a:gd name="connsiteX3-837" fmla="*/ 1243711 w 1458575"/>
              <a:gd name="connsiteY3-838" fmla="*/ 1851627 h 1908017"/>
              <a:gd name="connsiteX4-839" fmla="*/ 1455290 w 1458575"/>
              <a:gd name="connsiteY4-840" fmla="*/ 1190207 h 1908017"/>
              <a:gd name="connsiteX5-841" fmla="*/ 1172733 w 1458575"/>
              <a:gd name="connsiteY5-842" fmla="*/ 930051 h 1908017"/>
              <a:gd name="connsiteX6-843" fmla="*/ 1450875 w 1458575"/>
              <a:gd name="connsiteY6-844" fmla="*/ 523246 h 1908017"/>
              <a:gd name="connsiteX7-845" fmla="*/ 1239101 w 1458575"/>
              <a:gd name="connsiteY7-846" fmla="*/ 131808 h 1908017"/>
              <a:gd name="connsiteX8-847" fmla="*/ 761660 w 1458575"/>
              <a:gd name="connsiteY8-848" fmla="*/ 32194 h 1908017"/>
              <a:gd name="connsiteX9-849" fmla="*/ 284962 w 1458575"/>
              <a:gd name="connsiteY9-850" fmla="*/ 616342 h 1908017"/>
              <a:gd name="connsiteX0-851" fmla="*/ 343858 w 1519131"/>
              <a:gd name="connsiteY0-852" fmla="*/ 616342 h 1885036"/>
              <a:gd name="connsiteX1-853" fmla="*/ 71474 w 1519131"/>
              <a:gd name="connsiteY1-854" fmla="*/ 993617 h 1885036"/>
              <a:gd name="connsiteX2-855" fmla="*/ 115432 w 1519131"/>
              <a:gd name="connsiteY2-856" fmla="*/ 1704358 h 1885036"/>
              <a:gd name="connsiteX3-857" fmla="*/ 1302607 w 1519131"/>
              <a:gd name="connsiteY3-858" fmla="*/ 1851627 h 1885036"/>
              <a:gd name="connsiteX4-859" fmla="*/ 1514186 w 1519131"/>
              <a:gd name="connsiteY4-860" fmla="*/ 1190207 h 1885036"/>
              <a:gd name="connsiteX5-861" fmla="*/ 1231629 w 1519131"/>
              <a:gd name="connsiteY5-862" fmla="*/ 930051 h 1885036"/>
              <a:gd name="connsiteX6-863" fmla="*/ 1509771 w 1519131"/>
              <a:gd name="connsiteY6-864" fmla="*/ 523246 h 1885036"/>
              <a:gd name="connsiteX7-865" fmla="*/ 1297997 w 1519131"/>
              <a:gd name="connsiteY7-866" fmla="*/ 131808 h 1885036"/>
              <a:gd name="connsiteX8-867" fmla="*/ 820556 w 1519131"/>
              <a:gd name="connsiteY8-868" fmla="*/ 32194 h 1885036"/>
              <a:gd name="connsiteX9-869" fmla="*/ 343858 w 1519131"/>
              <a:gd name="connsiteY9-870" fmla="*/ 616342 h 1885036"/>
              <a:gd name="connsiteX0-871" fmla="*/ 343858 w 1549812"/>
              <a:gd name="connsiteY0-872" fmla="*/ 616342 h 1800235"/>
              <a:gd name="connsiteX1-873" fmla="*/ 71474 w 1549812"/>
              <a:gd name="connsiteY1-874" fmla="*/ 993617 h 1800235"/>
              <a:gd name="connsiteX2-875" fmla="*/ 115432 w 1549812"/>
              <a:gd name="connsiteY2-876" fmla="*/ 1704358 h 1800235"/>
              <a:gd name="connsiteX3-877" fmla="*/ 1389496 w 1549812"/>
              <a:gd name="connsiteY3-878" fmla="*/ 1724347 h 1800235"/>
              <a:gd name="connsiteX4-879" fmla="*/ 1514186 w 1549812"/>
              <a:gd name="connsiteY4-880" fmla="*/ 1190207 h 1800235"/>
              <a:gd name="connsiteX5-881" fmla="*/ 1231629 w 1549812"/>
              <a:gd name="connsiteY5-882" fmla="*/ 930051 h 1800235"/>
              <a:gd name="connsiteX6-883" fmla="*/ 1509771 w 1549812"/>
              <a:gd name="connsiteY6-884" fmla="*/ 523246 h 1800235"/>
              <a:gd name="connsiteX7-885" fmla="*/ 1297997 w 1549812"/>
              <a:gd name="connsiteY7-886" fmla="*/ 131808 h 1800235"/>
              <a:gd name="connsiteX8-887" fmla="*/ 820556 w 1549812"/>
              <a:gd name="connsiteY8-888" fmla="*/ 32194 h 1800235"/>
              <a:gd name="connsiteX9-889" fmla="*/ 343858 w 1549812"/>
              <a:gd name="connsiteY9-890" fmla="*/ 616342 h 18002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235" y="connsiteY9-236"/>
              </a:cxn>
            </a:cxnLst>
            <a:rect l="l" t="t" r="r" b="b"/>
            <a:pathLst>
              <a:path w="1549812" h="1800235">
                <a:moveTo>
                  <a:pt x="343858" y="616342"/>
                </a:moveTo>
                <a:cubicBezTo>
                  <a:pt x="219011" y="776579"/>
                  <a:pt x="109545" y="812281"/>
                  <a:pt x="71474" y="993617"/>
                </a:cubicBezTo>
                <a:cubicBezTo>
                  <a:pt x="33403" y="1174953"/>
                  <a:pt x="-89757" y="1561356"/>
                  <a:pt x="115432" y="1704358"/>
                </a:cubicBezTo>
                <a:cubicBezTo>
                  <a:pt x="320621" y="1847360"/>
                  <a:pt x="1156371" y="1810039"/>
                  <a:pt x="1389496" y="1724347"/>
                </a:cubicBezTo>
                <a:cubicBezTo>
                  <a:pt x="1622621" y="1638655"/>
                  <a:pt x="1540497" y="1322590"/>
                  <a:pt x="1514186" y="1190207"/>
                </a:cubicBezTo>
                <a:cubicBezTo>
                  <a:pt x="1487875" y="1057824"/>
                  <a:pt x="1240336" y="1148914"/>
                  <a:pt x="1231629" y="930051"/>
                </a:cubicBezTo>
                <a:cubicBezTo>
                  <a:pt x="1248292" y="693847"/>
                  <a:pt x="1498710" y="656286"/>
                  <a:pt x="1509771" y="523246"/>
                </a:cubicBezTo>
                <a:cubicBezTo>
                  <a:pt x="1520832" y="390206"/>
                  <a:pt x="1431655" y="305130"/>
                  <a:pt x="1297997" y="131808"/>
                </a:cubicBezTo>
                <a:cubicBezTo>
                  <a:pt x="1189251" y="36824"/>
                  <a:pt x="979579" y="-48562"/>
                  <a:pt x="820556" y="32194"/>
                </a:cubicBezTo>
                <a:cubicBezTo>
                  <a:pt x="661533" y="112950"/>
                  <a:pt x="468705" y="456105"/>
                  <a:pt x="343858" y="61634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417"/>
          <p:cNvSpPr/>
          <p:nvPr/>
        </p:nvSpPr>
        <p:spPr bwMode="auto">
          <a:xfrm>
            <a:off x="7274076" y="1826035"/>
            <a:ext cx="1736725" cy="1317704"/>
          </a:xfrm>
          <a:custGeom>
            <a:avLst/>
            <a:gdLst>
              <a:gd name="T0" fmla="*/ 2147483646 w 1036"/>
              <a:gd name="T1" fmla="*/ 2147483646 h 675"/>
              <a:gd name="T2" fmla="*/ 2147483646 w 1036"/>
              <a:gd name="T3" fmla="*/ 2147483646 h 675"/>
              <a:gd name="T4" fmla="*/ 2147483646 w 1036"/>
              <a:gd name="T5" fmla="*/ 2147483646 h 675"/>
              <a:gd name="T6" fmla="*/ 2147483646 w 1036"/>
              <a:gd name="T7" fmla="*/ 2147483646 h 675"/>
              <a:gd name="T8" fmla="*/ 2147483646 w 1036"/>
              <a:gd name="T9" fmla="*/ 2147483646 h 675"/>
              <a:gd name="T10" fmla="*/ 2147483646 w 1036"/>
              <a:gd name="T11" fmla="*/ 2147483646 h 675"/>
              <a:gd name="T12" fmla="*/ 2147483646 w 1036"/>
              <a:gd name="T13" fmla="*/ 2147483646 h 675"/>
              <a:gd name="T14" fmla="*/ 2147483646 w 1036"/>
              <a:gd name="T15" fmla="*/ 2147483646 h 675"/>
              <a:gd name="T16" fmla="*/ 2147483646 w 1036"/>
              <a:gd name="T17" fmla="*/ 2147483646 h 675"/>
              <a:gd name="T18" fmla="*/ 2147483646 w 1036"/>
              <a:gd name="T19" fmla="*/ 2147483646 h 675"/>
              <a:gd name="T20" fmla="*/ 2147483646 w 1036"/>
              <a:gd name="T21" fmla="*/ 2147483646 h 675"/>
              <a:gd name="T22" fmla="*/ 2147483646 w 1036"/>
              <a:gd name="T23" fmla="*/ 2147483646 h 675"/>
              <a:gd name="T24" fmla="*/ 2147483646 w 1036"/>
              <a:gd name="T25" fmla="*/ 2147483646 h 675"/>
              <a:gd name="T26" fmla="*/ 2147483646 w 1036"/>
              <a:gd name="T27" fmla="*/ 2147483646 h 675"/>
              <a:gd name="T28" fmla="*/ 2147483646 w 1036"/>
              <a:gd name="T29" fmla="*/ 2147483646 h 675"/>
              <a:gd name="T30" fmla="*/ 2147483646 w 1036"/>
              <a:gd name="T31" fmla="*/ 2147483646 h 675"/>
              <a:gd name="T32" fmla="*/ 2147483646 w 1036"/>
              <a:gd name="T33" fmla="*/ 2147483646 h 675"/>
              <a:gd name="T34" fmla="*/ 2147483646 w 1036"/>
              <a:gd name="T35" fmla="*/ 2147483646 h 675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w 1036"/>
              <a:gd name="T55" fmla="*/ 0 h 675"/>
              <a:gd name="T56" fmla="*/ 1036 w 1036"/>
              <a:gd name="T57" fmla="*/ 675 h 675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T54" t="T55" r="T56" b="T57"/>
            <a:pathLst>
              <a:path w="1036" h="675">
                <a:moveTo>
                  <a:pt x="648" y="11"/>
                </a:moveTo>
                <a:cubicBezTo>
                  <a:pt x="584" y="19"/>
                  <a:pt x="464" y="33"/>
                  <a:pt x="390" y="53"/>
                </a:cubicBezTo>
                <a:cubicBezTo>
                  <a:pt x="316" y="73"/>
                  <a:pt x="246" y="100"/>
                  <a:pt x="206" y="129"/>
                </a:cubicBezTo>
                <a:cubicBezTo>
                  <a:pt x="166" y="158"/>
                  <a:pt x="183" y="201"/>
                  <a:pt x="152" y="229"/>
                </a:cubicBezTo>
                <a:cubicBezTo>
                  <a:pt x="121" y="257"/>
                  <a:pt x="44" y="259"/>
                  <a:pt x="22" y="297"/>
                </a:cubicBezTo>
                <a:cubicBezTo>
                  <a:pt x="0" y="335"/>
                  <a:pt x="0" y="427"/>
                  <a:pt x="18" y="459"/>
                </a:cubicBezTo>
                <a:cubicBezTo>
                  <a:pt x="36" y="491"/>
                  <a:pt x="59" y="484"/>
                  <a:pt x="132" y="489"/>
                </a:cubicBezTo>
                <a:cubicBezTo>
                  <a:pt x="205" y="494"/>
                  <a:pt x="380" y="478"/>
                  <a:pt x="458" y="489"/>
                </a:cubicBezTo>
                <a:cubicBezTo>
                  <a:pt x="536" y="500"/>
                  <a:pt x="549" y="527"/>
                  <a:pt x="598" y="555"/>
                </a:cubicBezTo>
                <a:cubicBezTo>
                  <a:pt x="647" y="583"/>
                  <a:pt x="707" y="639"/>
                  <a:pt x="752" y="657"/>
                </a:cubicBezTo>
                <a:cubicBezTo>
                  <a:pt x="797" y="675"/>
                  <a:pt x="837" y="670"/>
                  <a:pt x="870" y="661"/>
                </a:cubicBezTo>
                <a:cubicBezTo>
                  <a:pt x="903" y="652"/>
                  <a:pt x="932" y="639"/>
                  <a:pt x="952" y="603"/>
                </a:cubicBezTo>
                <a:cubicBezTo>
                  <a:pt x="972" y="567"/>
                  <a:pt x="981" y="497"/>
                  <a:pt x="992" y="445"/>
                </a:cubicBezTo>
                <a:cubicBezTo>
                  <a:pt x="1003" y="393"/>
                  <a:pt x="1013" y="347"/>
                  <a:pt x="1018" y="291"/>
                </a:cubicBezTo>
                <a:cubicBezTo>
                  <a:pt x="1023" y="235"/>
                  <a:pt x="1036" y="153"/>
                  <a:pt x="1022" y="107"/>
                </a:cubicBezTo>
                <a:cubicBezTo>
                  <a:pt x="1008" y="61"/>
                  <a:pt x="975" y="34"/>
                  <a:pt x="934" y="17"/>
                </a:cubicBezTo>
                <a:cubicBezTo>
                  <a:pt x="893" y="0"/>
                  <a:pt x="824" y="4"/>
                  <a:pt x="776" y="3"/>
                </a:cubicBezTo>
                <a:cubicBezTo>
                  <a:pt x="728" y="2"/>
                  <a:pt x="712" y="3"/>
                  <a:pt x="648" y="11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4" name="Group 418"/>
          <p:cNvGrpSpPr/>
          <p:nvPr/>
        </p:nvGrpSpPr>
        <p:grpSpPr bwMode="auto">
          <a:xfrm>
            <a:off x="7205350" y="3289251"/>
            <a:ext cx="1458912" cy="933450"/>
            <a:chOff x="2889" y="1631"/>
            <a:chExt cx="980" cy="743"/>
          </a:xfrm>
        </p:grpSpPr>
        <p:sp>
          <p:nvSpPr>
            <p:cNvPr id="369" name="Rectangle 419"/>
            <p:cNvSpPr>
              <a:spLocks noChangeArrowheads="1"/>
            </p:cNvSpPr>
            <p:nvPr/>
          </p:nvSpPr>
          <p:spPr bwMode="auto">
            <a:xfrm>
              <a:off x="3046" y="1841"/>
              <a:ext cx="663" cy="533"/>
            </a:xfrm>
            <a:prstGeom prst="rect">
              <a:avLst/>
            </a:prstGeom>
            <a:solidFill>
              <a:srgbClr val="9CD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70" name="AutoShape 420"/>
            <p:cNvSpPr>
              <a:spLocks noChangeArrowheads="1"/>
            </p:cNvSpPr>
            <p:nvPr/>
          </p:nvSpPr>
          <p:spPr bwMode="auto">
            <a:xfrm>
              <a:off x="2889" y="1631"/>
              <a:ext cx="980" cy="253"/>
            </a:xfrm>
            <a:prstGeom prst="triangle">
              <a:avLst>
                <a:gd name="adj" fmla="val 50000"/>
              </a:avLst>
            </a:prstGeom>
            <a:solidFill>
              <a:srgbClr val="9CD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CC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21" name="Freeform 427"/>
          <p:cNvSpPr/>
          <p:nvPr/>
        </p:nvSpPr>
        <p:spPr bwMode="auto">
          <a:xfrm>
            <a:off x="7712401" y="4683134"/>
            <a:ext cx="3079750" cy="1665288"/>
          </a:xfrm>
          <a:custGeom>
            <a:avLst/>
            <a:gdLst>
              <a:gd name="T0" fmla="*/ 2147483646 w 1940"/>
              <a:gd name="T1" fmla="*/ 2147483646 h 1049"/>
              <a:gd name="T2" fmla="*/ 2147483646 w 1940"/>
              <a:gd name="T3" fmla="*/ 2147483646 h 1049"/>
              <a:gd name="T4" fmla="*/ 2147483646 w 1940"/>
              <a:gd name="T5" fmla="*/ 2147483646 h 1049"/>
              <a:gd name="T6" fmla="*/ 2147483646 w 1940"/>
              <a:gd name="T7" fmla="*/ 2147483646 h 1049"/>
              <a:gd name="T8" fmla="*/ 2147483646 w 1940"/>
              <a:gd name="T9" fmla="*/ 2147483646 h 1049"/>
              <a:gd name="T10" fmla="*/ 2147483646 w 1940"/>
              <a:gd name="T11" fmla="*/ 2147483646 h 1049"/>
              <a:gd name="T12" fmla="*/ 2147483646 w 1940"/>
              <a:gd name="T13" fmla="*/ 2147483646 h 1049"/>
              <a:gd name="T14" fmla="*/ 2147483646 w 1940"/>
              <a:gd name="T15" fmla="*/ 2147483646 h 1049"/>
              <a:gd name="T16" fmla="*/ 2147483646 w 1940"/>
              <a:gd name="T17" fmla="*/ 2147483646 h 1049"/>
              <a:gd name="T18" fmla="*/ 2147483646 w 1940"/>
              <a:gd name="T19" fmla="*/ 2147483646 h 1049"/>
              <a:gd name="T20" fmla="*/ 2147483646 w 1940"/>
              <a:gd name="T21" fmla="*/ 2147483646 h 1049"/>
              <a:gd name="T22" fmla="*/ 2147483646 w 1940"/>
              <a:gd name="T23" fmla="*/ 2147483646 h 1049"/>
              <a:gd name="T24" fmla="*/ 2147483646 w 1940"/>
              <a:gd name="T25" fmla="*/ 2147483646 h 1049"/>
              <a:gd name="T26" fmla="*/ 2147483646 w 1940"/>
              <a:gd name="T27" fmla="*/ 2147483646 h 1049"/>
              <a:gd name="T28" fmla="*/ 2147483646 w 1940"/>
              <a:gd name="T29" fmla="*/ 2147483646 h 1049"/>
              <a:gd name="T30" fmla="*/ 2147483646 w 1940"/>
              <a:gd name="T31" fmla="*/ 2147483646 h 1049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940"/>
              <a:gd name="T49" fmla="*/ 0 h 1049"/>
              <a:gd name="T50" fmla="*/ 1940 w 1940"/>
              <a:gd name="T51" fmla="*/ 1049 h 1049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940" h="1049">
                <a:moveTo>
                  <a:pt x="952" y="26"/>
                </a:moveTo>
                <a:cubicBezTo>
                  <a:pt x="867" y="45"/>
                  <a:pt x="832" y="118"/>
                  <a:pt x="755" y="125"/>
                </a:cubicBezTo>
                <a:cubicBezTo>
                  <a:pt x="678" y="132"/>
                  <a:pt x="587" y="72"/>
                  <a:pt x="488" y="68"/>
                </a:cubicBezTo>
                <a:cubicBezTo>
                  <a:pt x="389" y="64"/>
                  <a:pt x="237" y="48"/>
                  <a:pt x="158" y="101"/>
                </a:cubicBezTo>
                <a:cubicBezTo>
                  <a:pt x="79" y="154"/>
                  <a:pt x="28" y="298"/>
                  <a:pt x="14" y="389"/>
                </a:cubicBezTo>
                <a:cubicBezTo>
                  <a:pt x="0" y="480"/>
                  <a:pt x="25" y="595"/>
                  <a:pt x="71" y="648"/>
                </a:cubicBezTo>
                <a:cubicBezTo>
                  <a:pt x="117" y="701"/>
                  <a:pt x="205" y="665"/>
                  <a:pt x="288" y="706"/>
                </a:cubicBezTo>
                <a:cubicBezTo>
                  <a:pt x="371" y="747"/>
                  <a:pt x="450" y="842"/>
                  <a:pt x="568" y="893"/>
                </a:cubicBezTo>
                <a:cubicBezTo>
                  <a:pt x="686" y="944"/>
                  <a:pt x="852" y="991"/>
                  <a:pt x="996" y="1014"/>
                </a:cubicBezTo>
                <a:cubicBezTo>
                  <a:pt x="1140" y="1036"/>
                  <a:pt x="1309" y="1049"/>
                  <a:pt x="1433" y="1031"/>
                </a:cubicBezTo>
                <a:cubicBezTo>
                  <a:pt x="1557" y="1012"/>
                  <a:pt x="1657" y="960"/>
                  <a:pt x="1739" y="907"/>
                </a:cubicBezTo>
                <a:cubicBezTo>
                  <a:pt x="1821" y="855"/>
                  <a:pt x="1906" y="824"/>
                  <a:pt x="1923" y="714"/>
                </a:cubicBezTo>
                <a:cubicBezTo>
                  <a:pt x="1940" y="604"/>
                  <a:pt x="1898" y="350"/>
                  <a:pt x="1839" y="251"/>
                </a:cubicBezTo>
                <a:cubicBezTo>
                  <a:pt x="1780" y="151"/>
                  <a:pt x="1662" y="153"/>
                  <a:pt x="1566" y="114"/>
                </a:cubicBezTo>
                <a:cubicBezTo>
                  <a:pt x="1470" y="76"/>
                  <a:pt x="1365" y="30"/>
                  <a:pt x="1263" y="15"/>
                </a:cubicBezTo>
                <a:cubicBezTo>
                  <a:pt x="1161" y="0"/>
                  <a:pt x="1037" y="8"/>
                  <a:pt x="952" y="26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Text Box 580"/>
          <p:cNvSpPr txBox="1">
            <a:spLocks noChangeArrowheads="1"/>
          </p:cNvSpPr>
          <p:nvPr/>
        </p:nvSpPr>
        <p:spPr bwMode="auto">
          <a:xfrm>
            <a:off x="7679274" y="1488461"/>
            <a:ext cx="133940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mobile network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69" name="Text Box 580"/>
          <p:cNvSpPr txBox="1">
            <a:spLocks noChangeArrowheads="1"/>
          </p:cNvSpPr>
          <p:nvPr/>
        </p:nvSpPr>
        <p:spPr bwMode="auto">
          <a:xfrm>
            <a:off x="7330835" y="4191922"/>
            <a:ext cx="1955646" cy="268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home network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70" name="Text Box 580"/>
          <p:cNvSpPr txBox="1">
            <a:spLocks noChangeArrowheads="1"/>
          </p:cNvSpPr>
          <p:nvPr/>
        </p:nvSpPr>
        <p:spPr bwMode="auto">
          <a:xfrm>
            <a:off x="7306908" y="5779775"/>
            <a:ext cx="1195135" cy="44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enterprise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          network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372" name="Freeform 371"/>
          <p:cNvSpPr/>
          <p:nvPr/>
        </p:nvSpPr>
        <p:spPr>
          <a:xfrm>
            <a:off x="10222146" y="3179540"/>
            <a:ext cx="1273167" cy="1935748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-1" fmla="*/ 434989 w 1537226"/>
              <a:gd name="connsiteY0-2" fmla="*/ 253346 h 1763594"/>
              <a:gd name="connsiteX1-3" fmla="*/ 488 w 1537226"/>
              <a:gd name="connsiteY1-4" fmla="*/ 921706 h 1763594"/>
              <a:gd name="connsiteX2-5" fmla="*/ 368142 w 1537226"/>
              <a:gd name="connsiteY2-6" fmla="*/ 1489812 h 1763594"/>
              <a:gd name="connsiteX3-7" fmla="*/ 1187008 w 1537226"/>
              <a:gd name="connsiteY3-8" fmla="*/ 1757156 h 1763594"/>
              <a:gd name="connsiteX4-9" fmla="*/ 1521239 w 1537226"/>
              <a:gd name="connsiteY4-10" fmla="*/ 1239177 h 1763594"/>
              <a:gd name="connsiteX5-11" fmla="*/ 1468998 w 1537226"/>
              <a:gd name="connsiteY5-12" fmla="*/ 654362 h 1763594"/>
              <a:gd name="connsiteX6-13" fmla="*/ 1337412 w 1537226"/>
              <a:gd name="connsiteY6-14" fmla="*/ 136383 h 1763594"/>
              <a:gd name="connsiteX7-15" fmla="*/ 1086739 w 1537226"/>
              <a:gd name="connsiteY7-16" fmla="*/ 2711 h 1763594"/>
              <a:gd name="connsiteX8-17" fmla="*/ 434989 w 1537226"/>
              <a:gd name="connsiteY8-18" fmla="*/ 253346 h 1763594"/>
              <a:gd name="connsiteX0-19" fmla="*/ 434989 w 1537226"/>
              <a:gd name="connsiteY0-20" fmla="*/ 253346 h 1763594"/>
              <a:gd name="connsiteX1-21" fmla="*/ 488 w 1537226"/>
              <a:gd name="connsiteY1-22" fmla="*/ 921706 h 1763594"/>
              <a:gd name="connsiteX2-23" fmla="*/ 368142 w 1537226"/>
              <a:gd name="connsiteY2-24" fmla="*/ 1489812 h 1763594"/>
              <a:gd name="connsiteX3-25" fmla="*/ 1187008 w 1537226"/>
              <a:gd name="connsiteY3-26" fmla="*/ 1757156 h 1763594"/>
              <a:gd name="connsiteX4-27" fmla="*/ 1521239 w 1537226"/>
              <a:gd name="connsiteY4-28" fmla="*/ 1239177 h 1763594"/>
              <a:gd name="connsiteX5-29" fmla="*/ 1468998 w 1537226"/>
              <a:gd name="connsiteY5-30" fmla="*/ 654362 h 1763594"/>
              <a:gd name="connsiteX6-31" fmla="*/ 1337412 w 1537226"/>
              <a:gd name="connsiteY6-32" fmla="*/ 136383 h 1763594"/>
              <a:gd name="connsiteX7-33" fmla="*/ 839572 w 1537226"/>
              <a:gd name="connsiteY7-34" fmla="*/ 2711 h 1763594"/>
              <a:gd name="connsiteX8-35" fmla="*/ 434989 w 1537226"/>
              <a:gd name="connsiteY8-36" fmla="*/ 253346 h 1763594"/>
              <a:gd name="connsiteX0-37" fmla="*/ 360357 w 1536743"/>
              <a:gd name="connsiteY0-38" fmla="*/ 534641 h 1782088"/>
              <a:gd name="connsiteX1-39" fmla="*/ 5 w 1536743"/>
              <a:gd name="connsiteY1-40" fmla="*/ 940200 h 1782088"/>
              <a:gd name="connsiteX2-41" fmla="*/ 367659 w 1536743"/>
              <a:gd name="connsiteY2-42" fmla="*/ 1508306 h 1782088"/>
              <a:gd name="connsiteX3-43" fmla="*/ 1186525 w 1536743"/>
              <a:gd name="connsiteY3-44" fmla="*/ 1775650 h 1782088"/>
              <a:gd name="connsiteX4-45" fmla="*/ 1520756 w 1536743"/>
              <a:gd name="connsiteY4-46" fmla="*/ 1257671 h 1782088"/>
              <a:gd name="connsiteX5-47" fmla="*/ 1468515 w 1536743"/>
              <a:gd name="connsiteY5-48" fmla="*/ 672856 h 1782088"/>
              <a:gd name="connsiteX6-49" fmla="*/ 1336929 w 1536743"/>
              <a:gd name="connsiteY6-50" fmla="*/ 154877 h 1782088"/>
              <a:gd name="connsiteX7-51" fmla="*/ 839089 w 1536743"/>
              <a:gd name="connsiteY7-52" fmla="*/ 21205 h 1782088"/>
              <a:gd name="connsiteX8-53" fmla="*/ 360357 w 1536743"/>
              <a:gd name="connsiteY8-54" fmla="*/ 534641 h 1782088"/>
              <a:gd name="connsiteX0-55" fmla="*/ 360355 w 1536741"/>
              <a:gd name="connsiteY0-56" fmla="*/ 534641 h 1782088"/>
              <a:gd name="connsiteX1-57" fmla="*/ 3 w 1536741"/>
              <a:gd name="connsiteY1-58" fmla="*/ 940200 h 1782088"/>
              <a:gd name="connsiteX2-59" fmla="*/ 367657 w 1536741"/>
              <a:gd name="connsiteY2-60" fmla="*/ 1508306 h 1782088"/>
              <a:gd name="connsiteX3-61" fmla="*/ 1186523 w 1536741"/>
              <a:gd name="connsiteY3-62" fmla="*/ 1775650 h 1782088"/>
              <a:gd name="connsiteX4-63" fmla="*/ 1520754 w 1536741"/>
              <a:gd name="connsiteY4-64" fmla="*/ 1257671 h 1782088"/>
              <a:gd name="connsiteX5-65" fmla="*/ 1468513 w 1536741"/>
              <a:gd name="connsiteY5-66" fmla="*/ 672856 h 1782088"/>
              <a:gd name="connsiteX6-67" fmla="*/ 1336927 w 1536741"/>
              <a:gd name="connsiteY6-68" fmla="*/ 154877 h 1782088"/>
              <a:gd name="connsiteX7-69" fmla="*/ 839087 w 1536741"/>
              <a:gd name="connsiteY7-70" fmla="*/ 21205 h 1782088"/>
              <a:gd name="connsiteX8-71" fmla="*/ 360355 w 1536741"/>
              <a:gd name="connsiteY8-72" fmla="*/ 534641 h 1782088"/>
              <a:gd name="connsiteX0-73" fmla="*/ 360355 w 1534770"/>
              <a:gd name="connsiteY0-74" fmla="*/ 553225 h 1800672"/>
              <a:gd name="connsiteX1-75" fmla="*/ 3 w 1534770"/>
              <a:gd name="connsiteY1-76" fmla="*/ 958784 h 1800672"/>
              <a:gd name="connsiteX2-77" fmla="*/ 367657 w 1534770"/>
              <a:gd name="connsiteY2-78" fmla="*/ 1526890 h 1800672"/>
              <a:gd name="connsiteX3-79" fmla="*/ 1186523 w 1534770"/>
              <a:gd name="connsiteY3-80" fmla="*/ 1794234 h 1800672"/>
              <a:gd name="connsiteX4-81" fmla="*/ 1520754 w 1534770"/>
              <a:gd name="connsiteY4-82" fmla="*/ 1276255 h 1800672"/>
              <a:gd name="connsiteX5-83" fmla="*/ 1468513 w 1534770"/>
              <a:gd name="connsiteY5-84" fmla="*/ 691440 h 1800672"/>
              <a:gd name="connsiteX6-85" fmla="*/ 1435794 w 1534770"/>
              <a:gd name="connsiteY6-86" fmla="*/ 107761 h 1800672"/>
              <a:gd name="connsiteX7-87" fmla="*/ 839087 w 1534770"/>
              <a:gd name="connsiteY7-88" fmla="*/ 39789 h 1800672"/>
              <a:gd name="connsiteX8-89" fmla="*/ 360355 w 1534770"/>
              <a:gd name="connsiteY8-90" fmla="*/ 553225 h 1800672"/>
              <a:gd name="connsiteX0-91" fmla="*/ 360355 w 1580585"/>
              <a:gd name="connsiteY0-92" fmla="*/ 553225 h 1880420"/>
              <a:gd name="connsiteX1-93" fmla="*/ 3 w 1580585"/>
              <a:gd name="connsiteY1-94" fmla="*/ 958784 h 1880420"/>
              <a:gd name="connsiteX2-95" fmla="*/ 367657 w 1580585"/>
              <a:gd name="connsiteY2-96" fmla="*/ 1526890 h 1880420"/>
              <a:gd name="connsiteX3-97" fmla="*/ 1186523 w 1580585"/>
              <a:gd name="connsiteY3-98" fmla="*/ 1794234 h 1880420"/>
              <a:gd name="connsiteX4-99" fmla="*/ 1570188 w 1580585"/>
              <a:gd name="connsiteY4-100" fmla="*/ 1785433 h 1880420"/>
              <a:gd name="connsiteX5-101" fmla="*/ 1468513 w 1580585"/>
              <a:gd name="connsiteY5-102" fmla="*/ 691440 h 1880420"/>
              <a:gd name="connsiteX6-103" fmla="*/ 1435794 w 1580585"/>
              <a:gd name="connsiteY6-104" fmla="*/ 107761 h 1880420"/>
              <a:gd name="connsiteX7-105" fmla="*/ 839087 w 1580585"/>
              <a:gd name="connsiteY7-106" fmla="*/ 39789 h 1880420"/>
              <a:gd name="connsiteX8-107" fmla="*/ 360355 w 1580585"/>
              <a:gd name="connsiteY8-108" fmla="*/ 553225 h 1880420"/>
              <a:gd name="connsiteX0-109" fmla="*/ 316588 w 1580732"/>
              <a:gd name="connsiteY0-110" fmla="*/ 359285 h 1867156"/>
              <a:gd name="connsiteX1-111" fmla="*/ 150 w 1580732"/>
              <a:gd name="connsiteY1-112" fmla="*/ 945520 h 1867156"/>
              <a:gd name="connsiteX2-113" fmla="*/ 367804 w 1580732"/>
              <a:gd name="connsiteY2-114" fmla="*/ 1513626 h 1867156"/>
              <a:gd name="connsiteX3-115" fmla="*/ 1186670 w 1580732"/>
              <a:gd name="connsiteY3-116" fmla="*/ 1780970 h 1867156"/>
              <a:gd name="connsiteX4-117" fmla="*/ 1570335 w 1580732"/>
              <a:gd name="connsiteY4-118" fmla="*/ 1772169 h 1867156"/>
              <a:gd name="connsiteX5-119" fmla="*/ 1468660 w 1580732"/>
              <a:gd name="connsiteY5-120" fmla="*/ 678176 h 1867156"/>
              <a:gd name="connsiteX6-121" fmla="*/ 1435941 w 1580732"/>
              <a:gd name="connsiteY6-122" fmla="*/ 94497 h 1867156"/>
              <a:gd name="connsiteX7-123" fmla="*/ 839234 w 1580732"/>
              <a:gd name="connsiteY7-124" fmla="*/ 26525 h 1867156"/>
              <a:gd name="connsiteX8-125" fmla="*/ 316588 w 1580732"/>
              <a:gd name="connsiteY8-126" fmla="*/ 359285 h 1867156"/>
              <a:gd name="connsiteX0-127" fmla="*/ 163575 w 1427719"/>
              <a:gd name="connsiteY0-128" fmla="*/ 359285 h 1867156"/>
              <a:gd name="connsiteX1-129" fmla="*/ 836 w 1427719"/>
              <a:gd name="connsiteY1-130" fmla="*/ 1076921 h 1867156"/>
              <a:gd name="connsiteX2-131" fmla="*/ 214791 w 1427719"/>
              <a:gd name="connsiteY2-132" fmla="*/ 1513626 h 1867156"/>
              <a:gd name="connsiteX3-133" fmla="*/ 1033657 w 1427719"/>
              <a:gd name="connsiteY3-134" fmla="*/ 1780970 h 1867156"/>
              <a:gd name="connsiteX4-135" fmla="*/ 1417322 w 1427719"/>
              <a:gd name="connsiteY4-136" fmla="*/ 1772169 h 1867156"/>
              <a:gd name="connsiteX5-137" fmla="*/ 1315647 w 1427719"/>
              <a:gd name="connsiteY5-138" fmla="*/ 678176 h 1867156"/>
              <a:gd name="connsiteX6-139" fmla="*/ 1282928 w 1427719"/>
              <a:gd name="connsiteY6-140" fmla="*/ 94497 h 1867156"/>
              <a:gd name="connsiteX7-141" fmla="*/ 686221 w 1427719"/>
              <a:gd name="connsiteY7-142" fmla="*/ 26525 h 1867156"/>
              <a:gd name="connsiteX8-143" fmla="*/ 163575 w 1427719"/>
              <a:gd name="connsiteY8-144" fmla="*/ 359285 h 1867156"/>
              <a:gd name="connsiteX0-145" fmla="*/ 163575 w 1426632"/>
              <a:gd name="connsiteY0-146" fmla="*/ 394322 h 1902193"/>
              <a:gd name="connsiteX1-147" fmla="*/ 836 w 1426632"/>
              <a:gd name="connsiteY1-148" fmla="*/ 1111958 h 1902193"/>
              <a:gd name="connsiteX2-149" fmla="*/ 214791 w 1426632"/>
              <a:gd name="connsiteY2-150" fmla="*/ 1548663 h 1902193"/>
              <a:gd name="connsiteX3-151" fmla="*/ 1033657 w 1426632"/>
              <a:gd name="connsiteY3-152" fmla="*/ 1816007 h 1902193"/>
              <a:gd name="connsiteX4-153" fmla="*/ 1417322 w 1426632"/>
              <a:gd name="connsiteY4-154" fmla="*/ 1807206 h 1902193"/>
              <a:gd name="connsiteX5-155" fmla="*/ 1315647 w 1426632"/>
              <a:gd name="connsiteY5-156" fmla="*/ 713213 h 1902193"/>
              <a:gd name="connsiteX6-157" fmla="*/ 1401843 w 1426632"/>
              <a:gd name="connsiteY6-158" fmla="*/ 63834 h 1902193"/>
              <a:gd name="connsiteX7-159" fmla="*/ 686221 w 1426632"/>
              <a:gd name="connsiteY7-160" fmla="*/ 61562 h 1902193"/>
              <a:gd name="connsiteX8-161" fmla="*/ 163575 w 1426632"/>
              <a:gd name="connsiteY8-162" fmla="*/ 394322 h 1902193"/>
              <a:gd name="connsiteX0-163" fmla="*/ 163575 w 1435249"/>
              <a:gd name="connsiteY0-164" fmla="*/ 394322 h 1885560"/>
              <a:gd name="connsiteX1-165" fmla="*/ 836 w 1435249"/>
              <a:gd name="connsiteY1-166" fmla="*/ 1111958 h 1885560"/>
              <a:gd name="connsiteX2-167" fmla="*/ 214791 w 1435249"/>
              <a:gd name="connsiteY2-168" fmla="*/ 1548663 h 1885560"/>
              <a:gd name="connsiteX3-169" fmla="*/ 1033657 w 1435249"/>
              <a:gd name="connsiteY3-170" fmla="*/ 1816007 h 1885560"/>
              <a:gd name="connsiteX4-171" fmla="*/ 1417322 w 1435249"/>
              <a:gd name="connsiteY4-172" fmla="*/ 1807206 h 1885560"/>
              <a:gd name="connsiteX5-173" fmla="*/ 1375103 w 1435249"/>
              <a:gd name="connsiteY5-174" fmla="*/ 943164 h 1885560"/>
              <a:gd name="connsiteX6-175" fmla="*/ 1401843 w 1435249"/>
              <a:gd name="connsiteY6-176" fmla="*/ 63834 h 1885560"/>
              <a:gd name="connsiteX7-177" fmla="*/ 686221 w 1435249"/>
              <a:gd name="connsiteY7-178" fmla="*/ 61562 h 1885560"/>
              <a:gd name="connsiteX8-179" fmla="*/ 163575 w 1435249"/>
              <a:gd name="connsiteY8-180" fmla="*/ 394322 h 1885560"/>
              <a:gd name="connsiteX0-181" fmla="*/ 128947 w 1438213"/>
              <a:gd name="connsiteY0-182" fmla="*/ 345176 h 1883146"/>
              <a:gd name="connsiteX1-183" fmla="*/ 3802 w 1438213"/>
              <a:gd name="connsiteY1-184" fmla="*/ 1109544 h 1883146"/>
              <a:gd name="connsiteX2-185" fmla="*/ 217757 w 1438213"/>
              <a:gd name="connsiteY2-186" fmla="*/ 1546249 h 1883146"/>
              <a:gd name="connsiteX3-187" fmla="*/ 1036623 w 1438213"/>
              <a:gd name="connsiteY3-188" fmla="*/ 1813593 h 1883146"/>
              <a:gd name="connsiteX4-189" fmla="*/ 1420288 w 1438213"/>
              <a:gd name="connsiteY4-190" fmla="*/ 1804792 h 1883146"/>
              <a:gd name="connsiteX5-191" fmla="*/ 1378069 w 1438213"/>
              <a:gd name="connsiteY5-192" fmla="*/ 940750 h 1883146"/>
              <a:gd name="connsiteX6-193" fmla="*/ 1404809 w 1438213"/>
              <a:gd name="connsiteY6-194" fmla="*/ 61420 h 1883146"/>
              <a:gd name="connsiteX7-195" fmla="*/ 689187 w 1438213"/>
              <a:gd name="connsiteY7-196" fmla="*/ 59148 h 1883146"/>
              <a:gd name="connsiteX8-197" fmla="*/ 128947 w 1438213"/>
              <a:gd name="connsiteY8-198" fmla="*/ 345176 h 1883146"/>
              <a:gd name="connsiteX0-199" fmla="*/ 126587 w 1435854"/>
              <a:gd name="connsiteY0-200" fmla="*/ 353278 h 1891248"/>
              <a:gd name="connsiteX1-201" fmla="*/ 1442 w 1435854"/>
              <a:gd name="connsiteY1-202" fmla="*/ 1117646 h 1891248"/>
              <a:gd name="connsiteX2-203" fmla="*/ 215397 w 1435854"/>
              <a:gd name="connsiteY2-204" fmla="*/ 1554351 h 1891248"/>
              <a:gd name="connsiteX3-205" fmla="*/ 1034263 w 1435854"/>
              <a:gd name="connsiteY3-206" fmla="*/ 1821695 h 1891248"/>
              <a:gd name="connsiteX4-207" fmla="*/ 1417928 w 1435854"/>
              <a:gd name="connsiteY4-208" fmla="*/ 1812894 h 1891248"/>
              <a:gd name="connsiteX5-209" fmla="*/ 1375709 w 1435854"/>
              <a:gd name="connsiteY5-210" fmla="*/ 948852 h 1891248"/>
              <a:gd name="connsiteX6-211" fmla="*/ 1402449 w 1435854"/>
              <a:gd name="connsiteY6-212" fmla="*/ 69522 h 1891248"/>
              <a:gd name="connsiteX7-213" fmla="*/ 221605 w 1435854"/>
              <a:gd name="connsiteY7-214" fmla="*/ 47778 h 1891248"/>
              <a:gd name="connsiteX8-215" fmla="*/ 126587 w 1435854"/>
              <a:gd name="connsiteY8-216" fmla="*/ 353278 h 1891248"/>
              <a:gd name="connsiteX0-217" fmla="*/ 35803 w 1453152"/>
              <a:gd name="connsiteY0-218" fmla="*/ 439993 h 1896181"/>
              <a:gd name="connsiteX1-219" fmla="*/ 18740 w 1453152"/>
              <a:gd name="connsiteY1-220" fmla="*/ 1122579 h 1896181"/>
              <a:gd name="connsiteX2-221" fmla="*/ 232695 w 1453152"/>
              <a:gd name="connsiteY2-222" fmla="*/ 1559284 h 1896181"/>
              <a:gd name="connsiteX3-223" fmla="*/ 1051561 w 1453152"/>
              <a:gd name="connsiteY3-224" fmla="*/ 1826628 h 1896181"/>
              <a:gd name="connsiteX4-225" fmla="*/ 1435226 w 1453152"/>
              <a:gd name="connsiteY4-226" fmla="*/ 1817827 h 1896181"/>
              <a:gd name="connsiteX5-227" fmla="*/ 1393007 w 1453152"/>
              <a:gd name="connsiteY5-228" fmla="*/ 953785 h 1896181"/>
              <a:gd name="connsiteX6-229" fmla="*/ 1419747 w 1453152"/>
              <a:gd name="connsiteY6-230" fmla="*/ 74455 h 1896181"/>
              <a:gd name="connsiteX7-231" fmla="*/ 238903 w 1453152"/>
              <a:gd name="connsiteY7-232" fmla="*/ 52711 h 1896181"/>
              <a:gd name="connsiteX8-233" fmla="*/ 35803 w 1453152"/>
              <a:gd name="connsiteY8-234" fmla="*/ 439993 h 1896181"/>
              <a:gd name="connsiteX0-235" fmla="*/ 35803 w 1447873"/>
              <a:gd name="connsiteY0-236" fmla="*/ 439993 h 1952840"/>
              <a:gd name="connsiteX1-237" fmla="*/ 18740 w 1447873"/>
              <a:gd name="connsiteY1-238" fmla="*/ 1122579 h 1952840"/>
              <a:gd name="connsiteX2-239" fmla="*/ 232695 w 1447873"/>
              <a:gd name="connsiteY2-240" fmla="*/ 1559284 h 1952840"/>
              <a:gd name="connsiteX3-241" fmla="*/ 1130848 w 1447873"/>
              <a:gd name="connsiteY3-242" fmla="*/ 1925181 h 1952840"/>
              <a:gd name="connsiteX4-243" fmla="*/ 1435226 w 1447873"/>
              <a:gd name="connsiteY4-244" fmla="*/ 1817827 h 1952840"/>
              <a:gd name="connsiteX5-245" fmla="*/ 1393007 w 1447873"/>
              <a:gd name="connsiteY5-246" fmla="*/ 953785 h 1952840"/>
              <a:gd name="connsiteX6-247" fmla="*/ 1419747 w 1447873"/>
              <a:gd name="connsiteY6-248" fmla="*/ 74455 h 1952840"/>
              <a:gd name="connsiteX7-249" fmla="*/ 238903 w 1447873"/>
              <a:gd name="connsiteY7-250" fmla="*/ 52711 h 1952840"/>
              <a:gd name="connsiteX8-251" fmla="*/ 35803 w 1447873"/>
              <a:gd name="connsiteY8-252" fmla="*/ 439993 h 19528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447873" h="1952840">
                <a:moveTo>
                  <a:pt x="35803" y="439993"/>
                </a:moveTo>
                <a:cubicBezTo>
                  <a:pt x="-891" y="618304"/>
                  <a:pt x="-14075" y="936031"/>
                  <a:pt x="18740" y="1122579"/>
                </a:cubicBezTo>
                <a:cubicBezTo>
                  <a:pt x="51555" y="1309127"/>
                  <a:pt x="47344" y="1425517"/>
                  <a:pt x="232695" y="1559284"/>
                </a:cubicBezTo>
                <a:cubicBezTo>
                  <a:pt x="418046" y="1693051"/>
                  <a:pt x="930426" y="1882091"/>
                  <a:pt x="1130848" y="1925181"/>
                </a:cubicBezTo>
                <a:cubicBezTo>
                  <a:pt x="1331270" y="1968271"/>
                  <a:pt x="1391533" y="1979726"/>
                  <a:pt x="1435226" y="1817827"/>
                </a:cubicBezTo>
                <a:cubicBezTo>
                  <a:pt x="1478919" y="1655928"/>
                  <a:pt x="1395587" y="1244347"/>
                  <a:pt x="1393007" y="953785"/>
                </a:cubicBezTo>
                <a:cubicBezTo>
                  <a:pt x="1390427" y="663223"/>
                  <a:pt x="1458740" y="183063"/>
                  <a:pt x="1419747" y="74455"/>
                </a:cubicBezTo>
                <a:cubicBezTo>
                  <a:pt x="1380754" y="-34153"/>
                  <a:pt x="469560" y="-8212"/>
                  <a:pt x="238903" y="52711"/>
                </a:cubicBezTo>
                <a:cubicBezTo>
                  <a:pt x="8246" y="113634"/>
                  <a:pt x="72497" y="261682"/>
                  <a:pt x="35803" y="439993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9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4" name="Group 373"/>
          <p:cNvGrpSpPr/>
          <p:nvPr/>
        </p:nvGrpSpPr>
        <p:grpSpPr>
          <a:xfrm>
            <a:off x="10837700" y="3928050"/>
            <a:ext cx="687393" cy="721548"/>
            <a:chOff x="5203089" y="1751190"/>
            <a:chExt cx="858331" cy="662414"/>
          </a:xfrm>
        </p:grpSpPr>
        <p:sp>
          <p:nvSpPr>
            <p:cNvPr id="382" name="Freeform 381"/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-1" fmla="*/ 3618 w 651290"/>
                <a:gd name="connsiteY0-2" fmla="*/ 593378 h 593378"/>
                <a:gd name="connsiteX1-3" fmla="*/ 0 w 651290"/>
                <a:gd name="connsiteY1-4" fmla="*/ 242416 h 593378"/>
                <a:gd name="connsiteX2-5" fmla="*/ 423338 w 651290"/>
                <a:gd name="connsiteY2-6" fmla="*/ 101308 h 593378"/>
                <a:gd name="connsiteX3-7" fmla="*/ 647672 w 651290"/>
                <a:gd name="connsiteY3-8" fmla="*/ 0 h 593378"/>
                <a:gd name="connsiteX4-9" fmla="*/ 651290 w 651290"/>
                <a:gd name="connsiteY4-10" fmla="*/ 593378 h 593378"/>
                <a:gd name="connsiteX5-11" fmla="*/ 3618 w 651290"/>
                <a:gd name="connsiteY5-12" fmla="*/ 593378 h 593378"/>
                <a:gd name="connsiteX0-13" fmla="*/ 3618 w 651290"/>
                <a:gd name="connsiteY0-14" fmla="*/ 662124 h 662124"/>
                <a:gd name="connsiteX1-15" fmla="*/ 0 w 651290"/>
                <a:gd name="connsiteY1-16" fmla="*/ 311162 h 662124"/>
                <a:gd name="connsiteX2-17" fmla="*/ 376300 w 651290"/>
                <a:gd name="connsiteY2-18" fmla="*/ 0 h 662124"/>
                <a:gd name="connsiteX3-19" fmla="*/ 647672 w 651290"/>
                <a:gd name="connsiteY3-20" fmla="*/ 68746 h 662124"/>
                <a:gd name="connsiteX4-21" fmla="*/ 651290 w 651290"/>
                <a:gd name="connsiteY4-22" fmla="*/ 662124 h 662124"/>
                <a:gd name="connsiteX5-23" fmla="*/ 3618 w 651290"/>
                <a:gd name="connsiteY5-24" fmla="*/ 662124 h 662124"/>
                <a:gd name="connsiteX0-25" fmla="*/ 0 w 647672"/>
                <a:gd name="connsiteY0-26" fmla="*/ 662124 h 662124"/>
                <a:gd name="connsiteX1-27" fmla="*/ 123021 w 647672"/>
                <a:gd name="connsiteY1-28" fmla="*/ 83217 h 662124"/>
                <a:gd name="connsiteX2-29" fmla="*/ 372682 w 647672"/>
                <a:gd name="connsiteY2-30" fmla="*/ 0 h 662124"/>
                <a:gd name="connsiteX3-31" fmla="*/ 644054 w 647672"/>
                <a:gd name="connsiteY3-32" fmla="*/ 68746 h 662124"/>
                <a:gd name="connsiteX4-33" fmla="*/ 647672 w 647672"/>
                <a:gd name="connsiteY4-34" fmla="*/ 662124 h 662124"/>
                <a:gd name="connsiteX5-35" fmla="*/ 0 w 647672"/>
                <a:gd name="connsiteY5-36" fmla="*/ 662124 h 662124"/>
                <a:gd name="connsiteX0-37" fmla="*/ 7238 w 524651"/>
                <a:gd name="connsiteY0-38" fmla="*/ 669360 h 669360"/>
                <a:gd name="connsiteX1-39" fmla="*/ 0 w 524651"/>
                <a:gd name="connsiteY1-40" fmla="*/ 83217 h 669360"/>
                <a:gd name="connsiteX2-41" fmla="*/ 249661 w 524651"/>
                <a:gd name="connsiteY2-42" fmla="*/ 0 h 669360"/>
                <a:gd name="connsiteX3-43" fmla="*/ 521033 w 524651"/>
                <a:gd name="connsiteY3-44" fmla="*/ 68746 h 669360"/>
                <a:gd name="connsiteX4-45" fmla="*/ 524651 w 524651"/>
                <a:gd name="connsiteY4-46" fmla="*/ 662124 h 669360"/>
                <a:gd name="connsiteX5-47" fmla="*/ 7238 w 524651"/>
                <a:gd name="connsiteY5-48" fmla="*/ 669360 h 669360"/>
                <a:gd name="connsiteX0-49" fmla="*/ 438 w 528706"/>
                <a:gd name="connsiteY0-50" fmla="*/ 665742 h 665742"/>
                <a:gd name="connsiteX1-51" fmla="*/ 4055 w 528706"/>
                <a:gd name="connsiteY1-52" fmla="*/ 83217 h 665742"/>
                <a:gd name="connsiteX2-53" fmla="*/ 253716 w 528706"/>
                <a:gd name="connsiteY2-54" fmla="*/ 0 h 665742"/>
                <a:gd name="connsiteX3-55" fmla="*/ 525088 w 528706"/>
                <a:gd name="connsiteY3-56" fmla="*/ 68746 h 665742"/>
                <a:gd name="connsiteX4-57" fmla="*/ 528706 w 528706"/>
                <a:gd name="connsiteY4-58" fmla="*/ 662124 h 665742"/>
                <a:gd name="connsiteX5-59" fmla="*/ 438 w 528706"/>
                <a:gd name="connsiteY5-60" fmla="*/ 665742 h 665742"/>
                <a:gd name="connsiteX0-61" fmla="*/ 155 w 546514"/>
                <a:gd name="connsiteY0-62" fmla="*/ 662124 h 662124"/>
                <a:gd name="connsiteX1-63" fmla="*/ 21863 w 546514"/>
                <a:gd name="connsiteY1-64" fmla="*/ 83217 h 662124"/>
                <a:gd name="connsiteX2-65" fmla="*/ 271524 w 546514"/>
                <a:gd name="connsiteY2-66" fmla="*/ 0 h 662124"/>
                <a:gd name="connsiteX3-67" fmla="*/ 542896 w 546514"/>
                <a:gd name="connsiteY3-68" fmla="*/ 68746 h 662124"/>
                <a:gd name="connsiteX4-69" fmla="*/ 546514 w 546514"/>
                <a:gd name="connsiteY4-70" fmla="*/ 662124 h 662124"/>
                <a:gd name="connsiteX5-71" fmla="*/ 155 w 546514"/>
                <a:gd name="connsiteY5-72" fmla="*/ 662124 h 662124"/>
                <a:gd name="connsiteX0-73" fmla="*/ 10856 w 524651"/>
                <a:gd name="connsiteY0-74" fmla="*/ 658506 h 662124"/>
                <a:gd name="connsiteX1-75" fmla="*/ 0 w 524651"/>
                <a:gd name="connsiteY1-76" fmla="*/ 83217 h 662124"/>
                <a:gd name="connsiteX2-77" fmla="*/ 249661 w 524651"/>
                <a:gd name="connsiteY2-78" fmla="*/ 0 h 662124"/>
                <a:gd name="connsiteX3-79" fmla="*/ 521033 w 524651"/>
                <a:gd name="connsiteY3-80" fmla="*/ 68746 h 662124"/>
                <a:gd name="connsiteX4-81" fmla="*/ 524651 w 524651"/>
                <a:gd name="connsiteY4-82" fmla="*/ 662124 h 662124"/>
                <a:gd name="connsiteX5-83" fmla="*/ 10856 w 524651"/>
                <a:gd name="connsiteY5-84" fmla="*/ 658506 h 66212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3" name="Freeform 382"/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84" name="Straight Connector 383"/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/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/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/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/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/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1" name="Group 390"/>
          <p:cNvGrpSpPr/>
          <p:nvPr/>
        </p:nvGrpSpPr>
        <p:grpSpPr>
          <a:xfrm>
            <a:off x="10771171" y="3194171"/>
            <a:ext cx="594613" cy="648336"/>
            <a:chOff x="5203089" y="1751190"/>
            <a:chExt cx="858331" cy="662414"/>
          </a:xfrm>
        </p:grpSpPr>
        <p:sp>
          <p:nvSpPr>
            <p:cNvPr id="399" name="Freeform 398"/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-1" fmla="*/ 3618 w 651290"/>
                <a:gd name="connsiteY0-2" fmla="*/ 593378 h 593378"/>
                <a:gd name="connsiteX1-3" fmla="*/ 0 w 651290"/>
                <a:gd name="connsiteY1-4" fmla="*/ 242416 h 593378"/>
                <a:gd name="connsiteX2-5" fmla="*/ 423338 w 651290"/>
                <a:gd name="connsiteY2-6" fmla="*/ 101308 h 593378"/>
                <a:gd name="connsiteX3-7" fmla="*/ 647672 w 651290"/>
                <a:gd name="connsiteY3-8" fmla="*/ 0 h 593378"/>
                <a:gd name="connsiteX4-9" fmla="*/ 651290 w 651290"/>
                <a:gd name="connsiteY4-10" fmla="*/ 593378 h 593378"/>
                <a:gd name="connsiteX5-11" fmla="*/ 3618 w 651290"/>
                <a:gd name="connsiteY5-12" fmla="*/ 593378 h 593378"/>
                <a:gd name="connsiteX0-13" fmla="*/ 3618 w 651290"/>
                <a:gd name="connsiteY0-14" fmla="*/ 662124 h 662124"/>
                <a:gd name="connsiteX1-15" fmla="*/ 0 w 651290"/>
                <a:gd name="connsiteY1-16" fmla="*/ 311162 h 662124"/>
                <a:gd name="connsiteX2-17" fmla="*/ 376300 w 651290"/>
                <a:gd name="connsiteY2-18" fmla="*/ 0 h 662124"/>
                <a:gd name="connsiteX3-19" fmla="*/ 647672 w 651290"/>
                <a:gd name="connsiteY3-20" fmla="*/ 68746 h 662124"/>
                <a:gd name="connsiteX4-21" fmla="*/ 651290 w 651290"/>
                <a:gd name="connsiteY4-22" fmla="*/ 662124 h 662124"/>
                <a:gd name="connsiteX5-23" fmla="*/ 3618 w 651290"/>
                <a:gd name="connsiteY5-24" fmla="*/ 662124 h 662124"/>
                <a:gd name="connsiteX0-25" fmla="*/ 0 w 647672"/>
                <a:gd name="connsiteY0-26" fmla="*/ 662124 h 662124"/>
                <a:gd name="connsiteX1-27" fmla="*/ 123021 w 647672"/>
                <a:gd name="connsiteY1-28" fmla="*/ 83217 h 662124"/>
                <a:gd name="connsiteX2-29" fmla="*/ 372682 w 647672"/>
                <a:gd name="connsiteY2-30" fmla="*/ 0 h 662124"/>
                <a:gd name="connsiteX3-31" fmla="*/ 644054 w 647672"/>
                <a:gd name="connsiteY3-32" fmla="*/ 68746 h 662124"/>
                <a:gd name="connsiteX4-33" fmla="*/ 647672 w 647672"/>
                <a:gd name="connsiteY4-34" fmla="*/ 662124 h 662124"/>
                <a:gd name="connsiteX5-35" fmla="*/ 0 w 647672"/>
                <a:gd name="connsiteY5-36" fmla="*/ 662124 h 662124"/>
                <a:gd name="connsiteX0-37" fmla="*/ 7238 w 524651"/>
                <a:gd name="connsiteY0-38" fmla="*/ 669360 h 669360"/>
                <a:gd name="connsiteX1-39" fmla="*/ 0 w 524651"/>
                <a:gd name="connsiteY1-40" fmla="*/ 83217 h 669360"/>
                <a:gd name="connsiteX2-41" fmla="*/ 249661 w 524651"/>
                <a:gd name="connsiteY2-42" fmla="*/ 0 h 669360"/>
                <a:gd name="connsiteX3-43" fmla="*/ 521033 w 524651"/>
                <a:gd name="connsiteY3-44" fmla="*/ 68746 h 669360"/>
                <a:gd name="connsiteX4-45" fmla="*/ 524651 w 524651"/>
                <a:gd name="connsiteY4-46" fmla="*/ 662124 h 669360"/>
                <a:gd name="connsiteX5-47" fmla="*/ 7238 w 524651"/>
                <a:gd name="connsiteY5-48" fmla="*/ 669360 h 669360"/>
                <a:gd name="connsiteX0-49" fmla="*/ 438 w 528706"/>
                <a:gd name="connsiteY0-50" fmla="*/ 665742 h 665742"/>
                <a:gd name="connsiteX1-51" fmla="*/ 4055 w 528706"/>
                <a:gd name="connsiteY1-52" fmla="*/ 83217 h 665742"/>
                <a:gd name="connsiteX2-53" fmla="*/ 253716 w 528706"/>
                <a:gd name="connsiteY2-54" fmla="*/ 0 h 665742"/>
                <a:gd name="connsiteX3-55" fmla="*/ 525088 w 528706"/>
                <a:gd name="connsiteY3-56" fmla="*/ 68746 h 665742"/>
                <a:gd name="connsiteX4-57" fmla="*/ 528706 w 528706"/>
                <a:gd name="connsiteY4-58" fmla="*/ 662124 h 665742"/>
                <a:gd name="connsiteX5-59" fmla="*/ 438 w 528706"/>
                <a:gd name="connsiteY5-60" fmla="*/ 665742 h 665742"/>
                <a:gd name="connsiteX0-61" fmla="*/ 155 w 546514"/>
                <a:gd name="connsiteY0-62" fmla="*/ 662124 h 662124"/>
                <a:gd name="connsiteX1-63" fmla="*/ 21863 w 546514"/>
                <a:gd name="connsiteY1-64" fmla="*/ 83217 h 662124"/>
                <a:gd name="connsiteX2-65" fmla="*/ 271524 w 546514"/>
                <a:gd name="connsiteY2-66" fmla="*/ 0 h 662124"/>
                <a:gd name="connsiteX3-67" fmla="*/ 542896 w 546514"/>
                <a:gd name="connsiteY3-68" fmla="*/ 68746 h 662124"/>
                <a:gd name="connsiteX4-69" fmla="*/ 546514 w 546514"/>
                <a:gd name="connsiteY4-70" fmla="*/ 662124 h 662124"/>
                <a:gd name="connsiteX5-71" fmla="*/ 155 w 546514"/>
                <a:gd name="connsiteY5-72" fmla="*/ 662124 h 662124"/>
                <a:gd name="connsiteX0-73" fmla="*/ 10856 w 524651"/>
                <a:gd name="connsiteY0-74" fmla="*/ 658506 h 662124"/>
                <a:gd name="connsiteX1-75" fmla="*/ 0 w 524651"/>
                <a:gd name="connsiteY1-76" fmla="*/ 83217 h 662124"/>
                <a:gd name="connsiteX2-77" fmla="*/ 249661 w 524651"/>
                <a:gd name="connsiteY2-78" fmla="*/ 0 h 662124"/>
                <a:gd name="connsiteX3-79" fmla="*/ 521033 w 524651"/>
                <a:gd name="connsiteY3-80" fmla="*/ 68746 h 662124"/>
                <a:gd name="connsiteX4-81" fmla="*/ 524651 w 524651"/>
                <a:gd name="connsiteY4-82" fmla="*/ 662124 h 662124"/>
                <a:gd name="connsiteX5-83" fmla="*/ 10856 w 524651"/>
                <a:gd name="connsiteY5-84" fmla="*/ 658506 h 66212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0" name="Freeform 399"/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401" name="Straight Connector 400"/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/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/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/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/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/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2" name="Freeform 561"/>
          <p:cNvSpPr/>
          <p:nvPr/>
        </p:nvSpPr>
        <p:spPr>
          <a:xfrm>
            <a:off x="9540813" y="1782042"/>
            <a:ext cx="1497864" cy="138645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-1" fmla="*/ 434989 w 1537226"/>
              <a:gd name="connsiteY0-2" fmla="*/ 253346 h 1763594"/>
              <a:gd name="connsiteX1-3" fmla="*/ 488 w 1537226"/>
              <a:gd name="connsiteY1-4" fmla="*/ 921706 h 1763594"/>
              <a:gd name="connsiteX2-5" fmla="*/ 368142 w 1537226"/>
              <a:gd name="connsiteY2-6" fmla="*/ 1489812 h 1763594"/>
              <a:gd name="connsiteX3-7" fmla="*/ 1187008 w 1537226"/>
              <a:gd name="connsiteY3-8" fmla="*/ 1757156 h 1763594"/>
              <a:gd name="connsiteX4-9" fmla="*/ 1521239 w 1537226"/>
              <a:gd name="connsiteY4-10" fmla="*/ 1239177 h 1763594"/>
              <a:gd name="connsiteX5-11" fmla="*/ 1468998 w 1537226"/>
              <a:gd name="connsiteY5-12" fmla="*/ 654362 h 1763594"/>
              <a:gd name="connsiteX6-13" fmla="*/ 1337412 w 1537226"/>
              <a:gd name="connsiteY6-14" fmla="*/ 136383 h 1763594"/>
              <a:gd name="connsiteX7-15" fmla="*/ 1086739 w 1537226"/>
              <a:gd name="connsiteY7-16" fmla="*/ 2711 h 1763594"/>
              <a:gd name="connsiteX8-17" fmla="*/ 434989 w 1537226"/>
              <a:gd name="connsiteY8-18" fmla="*/ 253346 h 1763594"/>
              <a:gd name="connsiteX0-19" fmla="*/ 434989 w 1537226"/>
              <a:gd name="connsiteY0-20" fmla="*/ 253346 h 1763594"/>
              <a:gd name="connsiteX1-21" fmla="*/ 488 w 1537226"/>
              <a:gd name="connsiteY1-22" fmla="*/ 921706 h 1763594"/>
              <a:gd name="connsiteX2-23" fmla="*/ 368142 w 1537226"/>
              <a:gd name="connsiteY2-24" fmla="*/ 1489812 h 1763594"/>
              <a:gd name="connsiteX3-25" fmla="*/ 1187008 w 1537226"/>
              <a:gd name="connsiteY3-26" fmla="*/ 1757156 h 1763594"/>
              <a:gd name="connsiteX4-27" fmla="*/ 1521239 w 1537226"/>
              <a:gd name="connsiteY4-28" fmla="*/ 1239177 h 1763594"/>
              <a:gd name="connsiteX5-29" fmla="*/ 1468998 w 1537226"/>
              <a:gd name="connsiteY5-30" fmla="*/ 654362 h 1763594"/>
              <a:gd name="connsiteX6-31" fmla="*/ 1337412 w 1537226"/>
              <a:gd name="connsiteY6-32" fmla="*/ 136383 h 1763594"/>
              <a:gd name="connsiteX7-33" fmla="*/ 839572 w 1537226"/>
              <a:gd name="connsiteY7-34" fmla="*/ 2711 h 1763594"/>
              <a:gd name="connsiteX8-35" fmla="*/ 434989 w 1537226"/>
              <a:gd name="connsiteY8-36" fmla="*/ 253346 h 1763594"/>
              <a:gd name="connsiteX0-37" fmla="*/ 360357 w 1536743"/>
              <a:gd name="connsiteY0-38" fmla="*/ 534641 h 1782088"/>
              <a:gd name="connsiteX1-39" fmla="*/ 5 w 1536743"/>
              <a:gd name="connsiteY1-40" fmla="*/ 940200 h 1782088"/>
              <a:gd name="connsiteX2-41" fmla="*/ 367659 w 1536743"/>
              <a:gd name="connsiteY2-42" fmla="*/ 1508306 h 1782088"/>
              <a:gd name="connsiteX3-43" fmla="*/ 1186525 w 1536743"/>
              <a:gd name="connsiteY3-44" fmla="*/ 1775650 h 1782088"/>
              <a:gd name="connsiteX4-45" fmla="*/ 1520756 w 1536743"/>
              <a:gd name="connsiteY4-46" fmla="*/ 1257671 h 1782088"/>
              <a:gd name="connsiteX5-47" fmla="*/ 1468515 w 1536743"/>
              <a:gd name="connsiteY5-48" fmla="*/ 672856 h 1782088"/>
              <a:gd name="connsiteX6-49" fmla="*/ 1336929 w 1536743"/>
              <a:gd name="connsiteY6-50" fmla="*/ 154877 h 1782088"/>
              <a:gd name="connsiteX7-51" fmla="*/ 839089 w 1536743"/>
              <a:gd name="connsiteY7-52" fmla="*/ 21205 h 1782088"/>
              <a:gd name="connsiteX8-53" fmla="*/ 360357 w 1536743"/>
              <a:gd name="connsiteY8-54" fmla="*/ 534641 h 1782088"/>
              <a:gd name="connsiteX0-55" fmla="*/ 360355 w 1536741"/>
              <a:gd name="connsiteY0-56" fmla="*/ 534641 h 1782088"/>
              <a:gd name="connsiteX1-57" fmla="*/ 3 w 1536741"/>
              <a:gd name="connsiteY1-58" fmla="*/ 940200 h 1782088"/>
              <a:gd name="connsiteX2-59" fmla="*/ 367657 w 1536741"/>
              <a:gd name="connsiteY2-60" fmla="*/ 1508306 h 1782088"/>
              <a:gd name="connsiteX3-61" fmla="*/ 1186523 w 1536741"/>
              <a:gd name="connsiteY3-62" fmla="*/ 1775650 h 1782088"/>
              <a:gd name="connsiteX4-63" fmla="*/ 1520754 w 1536741"/>
              <a:gd name="connsiteY4-64" fmla="*/ 1257671 h 1782088"/>
              <a:gd name="connsiteX5-65" fmla="*/ 1468513 w 1536741"/>
              <a:gd name="connsiteY5-66" fmla="*/ 672856 h 1782088"/>
              <a:gd name="connsiteX6-67" fmla="*/ 1336927 w 1536741"/>
              <a:gd name="connsiteY6-68" fmla="*/ 154877 h 1782088"/>
              <a:gd name="connsiteX7-69" fmla="*/ 839087 w 1536741"/>
              <a:gd name="connsiteY7-70" fmla="*/ 21205 h 1782088"/>
              <a:gd name="connsiteX8-71" fmla="*/ 360355 w 1536741"/>
              <a:gd name="connsiteY8-72" fmla="*/ 534641 h 1782088"/>
              <a:gd name="connsiteX0-73" fmla="*/ 360355 w 1494463"/>
              <a:gd name="connsiteY0-74" fmla="*/ 534641 h 1775651"/>
              <a:gd name="connsiteX1-75" fmla="*/ 3 w 1494463"/>
              <a:gd name="connsiteY1-76" fmla="*/ 940200 h 1775651"/>
              <a:gd name="connsiteX2-77" fmla="*/ 367657 w 1494463"/>
              <a:gd name="connsiteY2-78" fmla="*/ 1508306 h 1775651"/>
              <a:gd name="connsiteX3-79" fmla="*/ 1186523 w 1494463"/>
              <a:gd name="connsiteY3-80" fmla="*/ 1775650 h 1775651"/>
              <a:gd name="connsiteX4-81" fmla="*/ 1467465 w 1494463"/>
              <a:gd name="connsiteY4-82" fmla="*/ 1510813 h 1775651"/>
              <a:gd name="connsiteX5-83" fmla="*/ 1468513 w 1494463"/>
              <a:gd name="connsiteY5-84" fmla="*/ 672856 h 1775651"/>
              <a:gd name="connsiteX6-85" fmla="*/ 1336927 w 1494463"/>
              <a:gd name="connsiteY6-86" fmla="*/ 154877 h 1775651"/>
              <a:gd name="connsiteX7-87" fmla="*/ 839087 w 1494463"/>
              <a:gd name="connsiteY7-88" fmla="*/ 21205 h 1775651"/>
              <a:gd name="connsiteX8-89" fmla="*/ 360355 w 1494463"/>
              <a:gd name="connsiteY8-90" fmla="*/ 534641 h 1775651"/>
              <a:gd name="connsiteX0-91" fmla="*/ 360355 w 1491064"/>
              <a:gd name="connsiteY0-92" fmla="*/ 552327 h 1793337"/>
              <a:gd name="connsiteX1-93" fmla="*/ 3 w 1491064"/>
              <a:gd name="connsiteY1-94" fmla="*/ 957886 h 1793337"/>
              <a:gd name="connsiteX2-95" fmla="*/ 367657 w 1491064"/>
              <a:gd name="connsiteY2-96" fmla="*/ 1525992 h 1793337"/>
              <a:gd name="connsiteX3-97" fmla="*/ 1186523 w 1491064"/>
              <a:gd name="connsiteY3-98" fmla="*/ 1793336 h 1793337"/>
              <a:gd name="connsiteX4-99" fmla="*/ 1467465 w 1491064"/>
              <a:gd name="connsiteY4-100" fmla="*/ 1528499 h 1793337"/>
              <a:gd name="connsiteX5-101" fmla="*/ 1468513 w 1491064"/>
              <a:gd name="connsiteY5-102" fmla="*/ 690542 h 1793337"/>
              <a:gd name="connsiteX6-103" fmla="*/ 1407977 w 1491064"/>
              <a:gd name="connsiteY6-104" fmla="*/ 109278 h 1793337"/>
              <a:gd name="connsiteX7-105" fmla="*/ 839087 w 1491064"/>
              <a:gd name="connsiteY7-106" fmla="*/ 38891 h 1793337"/>
              <a:gd name="connsiteX8-107" fmla="*/ 360355 w 1491064"/>
              <a:gd name="connsiteY8-108" fmla="*/ 552327 h 1793337"/>
              <a:gd name="connsiteX0-109" fmla="*/ 360355 w 1502818"/>
              <a:gd name="connsiteY0-110" fmla="*/ 552327 h 1612281"/>
              <a:gd name="connsiteX1-111" fmla="*/ 3 w 1502818"/>
              <a:gd name="connsiteY1-112" fmla="*/ 957886 h 1612281"/>
              <a:gd name="connsiteX2-113" fmla="*/ 367657 w 1502818"/>
              <a:gd name="connsiteY2-114" fmla="*/ 1525992 h 1612281"/>
              <a:gd name="connsiteX3-115" fmla="*/ 1026659 w 1502818"/>
              <a:gd name="connsiteY3-116" fmla="*/ 1582385 h 1612281"/>
              <a:gd name="connsiteX4-117" fmla="*/ 1467465 w 1502818"/>
              <a:gd name="connsiteY4-118" fmla="*/ 1528499 h 1612281"/>
              <a:gd name="connsiteX5-119" fmla="*/ 1468513 w 1502818"/>
              <a:gd name="connsiteY5-120" fmla="*/ 690542 h 1612281"/>
              <a:gd name="connsiteX6-121" fmla="*/ 1407977 w 1502818"/>
              <a:gd name="connsiteY6-122" fmla="*/ 109278 h 1612281"/>
              <a:gd name="connsiteX7-123" fmla="*/ 839087 w 1502818"/>
              <a:gd name="connsiteY7-124" fmla="*/ 38891 h 1612281"/>
              <a:gd name="connsiteX8-125" fmla="*/ 360355 w 1502818"/>
              <a:gd name="connsiteY8-126" fmla="*/ 552327 h 1612281"/>
              <a:gd name="connsiteX0-127" fmla="*/ 360384 w 1502847"/>
              <a:gd name="connsiteY0-128" fmla="*/ 552327 h 1803602"/>
              <a:gd name="connsiteX1-129" fmla="*/ 32 w 1502847"/>
              <a:gd name="connsiteY1-130" fmla="*/ 957886 h 1803602"/>
              <a:gd name="connsiteX2-131" fmla="*/ 385448 w 1502847"/>
              <a:gd name="connsiteY2-132" fmla="*/ 1779134 h 1803602"/>
              <a:gd name="connsiteX3-133" fmla="*/ 1026688 w 1502847"/>
              <a:gd name="connsiteY3-134" fmla="*/ 1582385 h 1803602"/>
              <a:gd name="connsiteX4-135" fmla="*/ 1467494 w 1502847"/>
              <a:gd name="connsiteY4-136" fmla="*/ 1528499 h 1803602"/>
              <a:gd name="connsiteX5-137" fmla="*/ 1468542 w 1502847"/>
              <a:gd name="connsiteY5-138" fmla="*/ 690542 h 1803602"/>
              <a:gd name="connsiteX6-139" fmla="*/ 1408006 w 1502847"/>
              <a:gd name="connsiteY6-140" fmla="*/ 109278 h 1803602"/>
              <a:gd name="connsiteX7-141" fmla="*/ 839116 w 1502847"/>
              <a:gd name="connsiteY7-142" fmla="*/ 38891 h 1803602"/>
              <a:gd name="connsiteX8-143" fmla="*/ 360384 w 1502847"/>
              <a:gd name="connsiteY8-144" fmla="*/ 552327 h 1803602"/>
              <a:gd name="connsiteX0-145" fmla="*/ 360384 w 1502847"/>
              <a:gd name="connsiteY0-146" fmla="*/ 552327 h 1826319"/>
              <a:gd name="connsiteX1-147" fmla="*/ 32 w 1502847"/>
              <a:gd name="connsiteY1-148" fmla="*/ 957886 h 1826319"/>
              <a:gd name="connsiteX2-149" fmla="*/ 385448 w 1502847"/>
              <a:gd name="connsiteY2-150" fmla="*/ 1779134 h 1826319"/>
              <a:gd name="connsiteX3-151" fmla="*/ 1026688 w 1502847"/>
              <a:gd name="connsiteY3-152" fmla="*/ 1582385 h 1826319"/>
              <a:gd name="connsiteX4-153" fmla="*/ 1467494 w 1502847"/>
              <a:gd name="connsiteY4-154" fmla="*/ 1528499 h 1826319"/>
              <a:gd name="connsiteX5-155" fmla="*/ 1468542 w 1502847"/>
              <a:gd name="connsiteY5-156" fmla="*/ 690542 h 1826319"/>
              <a:gd name="connsiteX6-157" fmla="*/ 1408006 w 1502847"/>
              <a:gd name="connsiteY6-158" fmla="*/ 109278 h 1826319"/>
              <a:gd name="connsiteX7-159" fmla="*/ 839116 w 1502847"/>
              <a:gd name="connsiteY7-160" fmla="*/ 38891 h 1826319"/>
              <a:gd name="connsiteX8-161" fmla="*/ 360384 w 1502847"/>
              <a:gd name="connsiteY8-162" fmla="*/ 552327 h 1826319"/>
              <a:gd name="connsiteX0-163" fmla="*/ 289852 w 1503366"/>
              <a:gd name="connsiteY0-164" fmla="*/ 461730 h 1820101"/>
              <a:gd name="connsiteX1-165" fmla="*/ 551 w 1503366"/>
              <a:gd name="connsiteY1-166" fmla="*/ 951668 h 1820101"/>
              <a:gd name="connsiteX2-167" fmla="*/ 385967 w 1503366"/>
              <a:gd name="connsiteY2-168" fmla="*/ 1772916 h 1820101"/>
              <a:gd name="connsiteX3-169" fmla="*/ 1027207 w 1503366"/>
              <a:gd name="connsiteY3-170" fmla="*/ 1576167 h 1820101"/>
              <a:gd name="connsiteX4-171" fmla="*/ 1468013 w 1503366"/>
              <a:gd name="connsiteY4-172" fmla="*/ 1522281 h 1820101"/>
              <a:gd name="connsiteX5-173" fmla="*/ 1469061 w 1503366"/>
              <a:gd name="connsiteY5-174" fmla="*/ 684324 h 1820101"/>
              <a:gd name="connsiteX6-175" fmla="*/ 1408525 w 1503366"/>
              <a:gd name="connsiteY6-176" fmla="*/ 103060 h 1820101"/>
              <a:gd name="connsiteX7-177" fmla="*/ 839635 w 1503366"/>
              <a:gd name="connsiteY7-178" fmla="*/ 32673 h 1820101"/>
              <a:gd name="connsiteX8-179" fmla="*/ 289852 w 1503366"/>
              <a:gd name="connsiteY8-180" fmla="*/ 461730 h 1820101"/>
              <a:gd name="connsiteX0-181" fmla="*/ 293376 w 1506890"/>
              <a:gd name="connsiteY0-182" fmla="*/ 461730 h 1820101"/>
              <a:gd name="connsiteX1-183" fmla="*/ 4075 w 1506890"/>
              <a:gd name="connsiteY1-184" fmla="*/ 951668 h 1820101"/>
              <a:gd name="connsiteX2-185" fmla="*/ 389491 w 1506890"/>
              <a:gd name="connsiteY2-186" fmla="*/ 1772916 h 1820101"/>
              <a:gd name="connsiteX3-187" fmla="*/ 1030731 w 1506890"/>
              <a:gd name="connsiteY3-188" fmla="*/ 1576167 h 1820101"/>
              <a:gd name="connsiteX4-189" fmla="*/ 1471537 w 1506890"/>
              <a:gd name="connsiteY4-190" fmla="*/ 1522281 h 1820101"/>
              <a:gd name="connsiteX5-191" fmla="*/ 1472585 w 1506890"/>
              <a:gd name="connsiteY5-192" fmla="*/ 684324 h 1820101"/>
              <a:gd name="connsiteX6-193" fmla="*/ 1412049 w 1506890"/>
              <a:gd name="connsiteY6-194" fmla="*/ 103060 h 1820101"/>
              <a:gd name="connsiteX7-195" fmla="*/ 843159 w 1506890"/>
              <a:gd name="connsiteY7-196" fmla="*/ 32673 h 1820101"/>
              <a:gd name="connsiteX8-197" fmla="*/ 293376 w 1506890"/>
              <a:gd name="connsiteY8-198" fmla="*/ 461730 h 1820101"/>
              <a:gd name="connsiteX0-199" fmla="*/ 203955 w 1545103"/>
              <a:gd name="connsiteY0-200" fmla="*/ 206126 h 1802639"/>
              <a:gd name="connsiteX1-201" fmla="*/ 42288 w 1545103"/>
              <a:gd name="connsiteY1-202" fmla="*/ 934206 h 1802639"/>
              <a:gd name="connsiteX2-203" fmla="*/ 427704 w 1545103"/>
              <a:gd name="connsiteY2-204" fmla="*/ 1755454 h 1802639"/>
              <a:gd name="connsiteX3-205" fmla="*/ 1068944 w 1545103"/>
              <a:gd name="connsiteY3-206" fmla="*/ 1558705 h 1802639"/>
              <a:gd name="connsiteX4-207" fmla="*/ 1509750 w 1545103"/>
              <a:gd name="connsiteY4-208" fmla="*/ 1504819 h 1802639"/>
              <a:gd name="connsiteX5-209" fmla="*/ 1510798 w 1545103"/>
              <a:gd name="connsiteY5-210" fmla="*/ 666862 h 1802639"/>
              <a:gd name="connsiteX6-211" fmla="*/ 1450262 w 1545103"/>
              <a:gd name="connsiteY6-212" fmla="*/ 85598 h 1802639"/>
              <a:gd name="connsiteX7-213" fmla="*/ 881372 w 1545103"/>
              <a:gd name="connsiteY7-214" fmla="*/ 15211 h 1802639"/>
              <a:gd name="connsiteX8-215" fmla="*/ 203955 w 1545103"/>
              <a:gd name="connsiteY8-216" fmla="*/ 206126 h 1802639"/>
              <a:gd name="connsiteX0-217" fmla="*/ 147252 w 1634267"/>
              <a:gd name="connsiteY0-218" fmla="*/ 113266 h 1796376"/>
              <a:gd name="connsiteX1-219" fmla="*/ 131452 w 1634267"/>
              <a:gd name="connsiteY1-220" fmla="*/ 927943 h 1796376"/>
              <a:gd name="connsiteX2-221" fmla="*/ 516868 w 1634267"/>
              <a:gd name="connsiteY2-222" fmla="*/ 1749191 h 1796376"/>
              <a:gd name="connsiteX3-223" fmla="*/ 1158108 w 1634267"/>
              <a:gd name="connsiteY3-224" fmla="*/ 1552442 h 1796376"/>
              <a:gd name="connsiteX4-225" fmla="*/ 1598914 w 1634267"/>
              <a:gd name="connsiteY4-226" fmla="*/ 1498556 h 1796376"/>
              <a:gd name="connsiteX5-227" fmla="*/ 1599962 w 1634267"/>
              <a:gd name="connsiteY5-228" fmla="*/ 660599 h 1796376"/>
              <a:gd name="connsiteX6-229" fmla="*/ 1539426 w 1634267"/>
              <a:gd name="connsiteY6-230" fmla="*/ 79335 h 1796376"/>
              <a:gd name="connsiteX7-231" fmla="*/ 970536 w 1634267"/>
              <a:gd name="connsiteY7-232" fmla="*/ 8948 h 1796376"/>
              <a:gd name="connsiteX8-233" fmla="*/ 147252 w 1634267"/>
              <a:gd name="connsiteY8-234" fmla="*/ 113266 h 179637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634267" h="1796376">
                <a:moveTo>
                  <a:pt x="147252" y="113266"/>
                </a:moveTo>
                <a:cubicBezTo>
                  <a:pt x="-139307" y="245497"/>
                  <a:pt x="69849" y="655289"/>
                  <a:pt x="131452" y="927943"/>
                </a:cubicBezTo>
                <a:cubicBezTo>
                  <a:pt x="193055" y="1200597"/>
                  <a:pt x="345759" y="1645108"/>
                  <a:pt x="516868" y="1749191"/>
                </a:cubicBezTo>
                <a:cubicBezTo>
                  <a:pt x="687977" y="1853274"/>
                  <a:pt x="1013294" y="1784070"/>
                  <a:pt x="1158108" y="1552442"/>
                </a:cubicBezTo>
                <a:cubicBezTo>
                  <a:pt x="1302922" y="1320814"/>
                  <a:pt x="1525272" y="1647197"/>
                  <a:pt x="1598914" y="1498556"/>
                </a:cubicBezTo>
                <a:cubicBezTo>
                  <a:pt x="1672556" y="1349916"/>
                  <a:pt x="1609877" y="897136"/>
                  <a:pt x="1599962" y="660599"/>
                </a:cubicBezTo>
                <a:cubicBezTo>
                  <a:pt x="1590047" y="424062"/>
                  <a:pt x="1578419" y="187943"/>
                  <a:pt x="1539426" y="79335"/>
                </a:cubicBezTo>
                <a:cubicBezTo>
                  <a:pt x="1500433" y="-29273"/>
                  <a:pt x="1202565" y="3293"/>
                  <a:pt x="970536" y="8948"/>
                </a:cubicBezTo>
                <a:cubicBezTo>
                  <a:pt x="738507" y="14603"/>
                  <a:pt x="433811" y="-18965"/>
                  <a:pt x="147252" y="113266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7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3" name="TextBox 572"/>
          <p:cNvSpPr txBox="1"/>
          <p:nvPr/>
        </p:nvSpPr>
        <p:spPr>
          <a:xfrm>
            <a:off x="9427201" y="1851195"/>
            <a:ext cx="1725088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national or global ISP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5" name="Rectangle 654"/>
          <p:cNvSpPr/>
          <p:nvPr/>
        </p:nvSpPr>
        <p:spPr>
          <a:xfrm>
            <a:off x="9279068" y="3677908"/>
            <a:ext cx="305749" cy="197847"/>
          </a:xfrm>
          <a:prstGeom prst="rect">
            <a:avLst/>
          </a:prstGeom>
          <a:solidFill>
            <a:srgbClr val="9CD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3" name="TextBox 652"/>
          <p:cNvSpPr txBox="1"/>
          <p:nvPr/>
        </p:nvSpPr>
        <p:spPr>
          <a:xfrm>
            <a:off x="8766162" y="3447919"/>
            <a:ext cx="104063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local or regional ISP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7" name="TextBox 656"/>
          <p:cNvSpPr txBox="1"/>
          <p:nvPr/>
        </p:nvSpPr>
        <p:spPr>
          <a:xfrm>
            <a:off x="10917767" y="4677937"/>
            <a:ext cx="813043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datacenter 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8" name="TextBox 657"/>
          <p:cNvSpPr txBox="1"/>
          <p:nvPr/>
        </p:nvSpPr>
        <p:spPr>
          <a:xfrm>
            <a:off x="10063018" y="4228248"/>
            <a:ext cx="843051" cy="6740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content 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provider 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30" name="Straight Connector 829"/>
          <p:cNvCxnSpPr/>
          <p:nvPr/>
        </p:nvCxnSpPr>
        <p:spPr>
          <a:xfrm flipH="1" flipV="1">
            <a:off x="10559920" y="3580125"/>
            <a:ext cx="412964" cy="637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7" name="Straight Connector 826"/>
          <p:cNvCxnSpPr/>
          <p:nvPr/>
        </p:nvCxnSpPr>
        <p:spPr>
          <a:xfrm flipH="1" flipV="1">
            <a:off x="10660835" y="3640684"/>
            <a:ext cx="345866" cy="7389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5" name="Straight Connector 824"/>
          <p:cNvCxnSpPr/>
          <p:nvPr/>
        </p:nvCxnSpPr>
        <p:spPr>
          <a:xfrm flipV="1">
            <a:off x="10636897" y="3633421"/>
            <a:ext cx="335987" cy="3953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3" name="Straight Connector 822"/>
          <p:cNvCxnSpPr/>
          <p:nvPr/>
        </p:nvCxnSpPr>
        <p:spPr>
          <a:xfrm flipH="1" flipV="1">
            <a:off x="10570774" y="3594896"/>
            <a:ext cx="1" cy="4857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9" name="Straight Connector 818"/>
          <p:cNvCxnSpPr/>
          <p:nvPr/>
        </p:nvCxnSpPr>
        <p:spPr>
          <a:xfrm flipH="1" flipV="1">
            <a:off x="10550620" y="4071642"/>
            <a:ext cx="508543" cy="3486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8" name="Straight Connector 817"/>
          <p:cNvCxnSpPr/>
          <p:nvPr/>
        </p:nvCxnSpPr>
        <p:spPr>
          <a:xfrm flipH="1">
            <a:off x="9895195" y="4087742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6" name="Straight Connector 815"/>
          <p:cNvCxnSpPr/>
          <p:nvPr/>
        </p:nvCxnSpPr>
        <p:spPr>
          <a:xfrm flipH="1">
            <a:off x="9219616" y="4087742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3" name="Straight Connector 812"/>
          <p:cNvCxnSpPr/>
          <p:nvPr/>
        </p:nvCxnSpPr>
        <p:spPr>
          <a:xfrm flipH="1">
            <a:off x="9276868" y="3507672"/>
            <a:ext cx="382424" cy="517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1" name="Straight Connector 810"/>
          <p:cNvCxnSpPr/>
          <p:nvPr/>
        </p:nvCxnSpPr>
        <p:spPr>
          <a:xfrm>
            <a:off x="9733069" y="3507672"/>
            <a:ext cx="0" cy="5402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8" name="Straight Connector 807"/>
          <p:cNvCxnSpPr/>
          <p:nvPr/>
        </p:nvCxnSpPr>
        <p:spPr>
          <a:xfrm>
            <a:off x="10137668" y="2754692"/>
            <a:ext cx="488174" cy="8393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3" name="Straight Connector 562"/>
          <p:cNvCxnSpPr/>
          <p:nvPr/>
        </p:nvCxnSpPr>
        <p:spPr>
          <a:xfrm flipH="1">
            <a:off x="9798719" y="2695013"/>
            <a:ext cx="380432" cy="69480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03" name="Group 802"/>
          <p:cNvGrpSpPr/>
          <p:nvPr/>
        </p:nvGrpSpPr>
        <p:grpSpPr>
          <a:xfrm>
            <a:off x="7562238" y="2127325"/>
            <a:ext cx="3578867" cy="3640283"/>
            <a:chOff x="7562238" y="2127325"/>
            <a:chExt cx="3578867" cy="3640283"/>
          </a:xfrm>
        </p:grpSpPr>
        <p:grpSp>
          <p:nvGrpSpPr>
            <p:cNvPr id="800" name="Group 799"/>
            <p:cNvGrpSpPr/>
            <p:nvPr/>
          </p:nvGrpSpPr>
          <p:grpSpPr>
            <a:xfrm>
              <a:off x="7857253" y="2127325"/>
              <a:ext cx="3283852" cy="3640283"/>
              <a:chOff x="7881336" y="2104198"/>
              <a:chExt cx="3283852" cy="3640283"/>
            </a:xfrm>
          </p:grpSpPr>
          <p:sp>
            <p:nvSpPr>
              <p:cNvPr id="22" name="Line 428"/>
              <p:cNvSpPr>
                <a:spLocks noChangeShapeType="1"/>
              </p:cNvSpPr>
              <p:nvPr/>
            </p:nvSpPr>
            <p:spPr bwMode="auto">
              <a:xfrm rot="16200000" flipV="1">
                <a:off x="9813692" y="5228612"/>
                <a:ext cx="388062" cy="756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Line 430"/>
              <p:cNvSpPr>
                <a:spLocks noChangeShapeType="1"/>
              </p:cNvSpPr>
              <p:nvPr/>
            </p:nvSpPr>
            <p:spPr bwMode="auto">
              <a:xfrm rot="16200000">
                <a:off x="10234009" y="5382159"/>
                <a:ext cx="0" cy="11430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" name="Line 431"/>
              <p:cNvSpPr>
                <a:spLocks noChangeShapeType="1"/>
              </p:cNvSpPr>
              <p:nvPr/>
            </p:nvSpPr>
            <p:spPr bwMode="auto">
              <a:xfrm>
                <a:off x="9457042" y="4815390"/>
                <a:ext cx="524483" cy="26153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" name="Line 432"/>
              <p:cNvSpPr>
                <a:spLocks noChangeShapeType="1"/>
              </p:cNvSpPr>
              <p:nvPr/>
            </p:nvSpPr>
            <p:spPr bwMode="auto">
              <a:xfrm flipV="1">
                <a:off x="8874149" y="4815390"/>
                <a:ext cx="569255" cy="24626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" name="Line 433"/>
              <p:cNvSpPr>
                <a:spLocks noChangeShapeType="1"/>
              </p:cNvSpPr>
              <p:nvPr/>
            </p:nvSpPr>
            <p:spPr bwMode="auto">
              <a:xfrm flipV="1">
                <a:off x="8845827" y="5085749"/>
                <a:ext cx="1030502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" name="Line 435"/>
              <p:cNvSpPr>
                <a:spLocks noChangeShapeType="1"/>
              </p:cNvSpPr>
              <p:nvPr/>
            </p:nvSpPr>
            <p:spPr bwMode="auto">
              <a:xfrm>
                <a:off x="8234290" y="5094207"/>
                <a:ext cx="22680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" name="Line 436"/>
              <p:cNvSpPr>
                <a:spLocks noChangeShapeType="1"/>
              </p:cNvSpPr>
              <p:nvPr/>
            </p:nvSpPr>
            <p:spPr bwMode="auto">
              <a:xfrm flipV="1">
                <a:off x="7972450" y="5267343"/>
                <a:ext cx="41275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" name="Line 439"/>
              <p:cNvSpPr>
                <a:spLocks noChangeShapeType="1"/>
              </p:cNvSpPr>
              <p:nvPr/>
            </p:nvSpPr>
            <p:spPr bwMode="auto">
              <a:xfrm flipH="1">
                <a:off x="8397900" y="5259125"/>
                <a:ext cx="68080" cy="29396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Line 440"/>
              <p:cNvSpPr>
                <a:spLocks noChangeShapeType="1"/>
              </p:cNvSpPr>
              <p:nvPr/>
            </p:nvSpPr>
            <p:spPr bwMode="auto">
              <a:xfrm flipH="1" flipV="1">
                <a:off x="8512814" y="5284804"/>
                <a:ext cx="280374" cy="26987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Line 441"/>
              <p:cNvSpPr>
                <a:spLocks noChangeShapeType="1"/>
              </p:cNvSpPr>
              <p:nvPr/>
            </p:nvSpPr>
            <p:spPr bwMode="auto">
              <a:xfrm>
                <a:off x="8512814" y="5234921"/>
                <a:ext cx="914184" cy="46862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" name="Line 443"/>
              <p:cNvSpPr>
                <a:spLocks noChangeShapeType="1"/>
              </p:cNvSpPr>
              <p:nvPr/>
            </p:nvSpPr>
            <p:spPr bwMode="auto">
              <a:xfrm>
                <a:off x="8271861" y="3806843"/>
                <a:ext cx="0" cy="13176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9" name="Line 449"/>
              <p:cNvSpPr>
                <a:spLocks noChangeShapeType="1"/>
              </p:cNvSpPr>
              <p:nvPr/>
            </p:nvSpPr>
            <p:spPr bwMode="auto">
              <a:xfrm flipV="1">
                <a:off x="7881336" y="4017980"/>
                <a:ext cx="168275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8" name="Line 428"/>
              <p:cNvSpPr>
                <a:spLocks noChangeShapeType="1"/>
              </p:cNvSpPr>
              <p:nvPr/>
            </p:nvSpPr>
            <p:spPr bwMode="auto">
              <a:xfrm rot="16200000" flipV="1">
                <a:off x="9909628" y="5560344"/>
                <a:ext cx="366793" cy="148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7" name="Line 440"/>
              <p:cNvSpPr>
                <a:spLocks noChangeShapeType="1"/>
              </p:cNvSpPr>
              <p:nvPr/>
            </p:nvSpPr>
            <p:spPr bwMode="auto">
              <a:xfrm flipV="1">
                <a:off x="8483508" y="5013435"/>
                <a:ext cx="404236" cy="20777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564" name="Straight Connector 563"/>
              <p:cNvCxnSpPr/>
              <p:nvPr/>
            </p:nvCxnSpPr>
            <p:spPr>
              <a:xfrm flipH="1">
                <a:off x="10124718" y="2146305"/>
                <a:ext cx="761467" cy="57735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5" name="Straight Connector 564"/>
              <p:cNvCxnSpPr/>
              <p:nvPr/>
            </p:nvCxnSpPr>
            <p:spPr>
              <a:xfrm flipH="1">
                <a:off x="10124718" y="2245186"/>
                <a:ext cx="397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6" name="Straight Connector 565"/>
              <p:cNvCxnSpPr/>
              <p:nvPr/>
            </p:nvCxnSpPr>
            <p:spPr>
              <a:xfrm flipH="1">
                <a:off x="10696218" y="2177379"/>
                <a:ext cx="14936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7" name="Straight Connector 566"/>
              <p:cNvCxnSpPr/>
              <p:nvPr/>
            </p:nvCxnSpPr>
            <p:spPr>
              <a:xfrm flipH="1">
                <a:off x="10166249" y="2695840"/>
                <a:ext cx="574283" cy="2782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8" name="Straight Connector 567"/>
              <p:cNvCxnSpPr/>
              <p:nvPr/>
            </p:nvCxnSpPr>
            <p:spPr>
              <a:xfrm flipH="1">
                <a:off x="10093625" y="2146305"/>
                <a:ext cx="788589" cy="9888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9" name="Straight Connector 568"/>
              <p:cNvCxnSpPr/>
              <p:nvPr/>
            </p:nvCxnSpPr>
            <p:spPr>
              <a:xfrm flipH="1">
                <a:off x="10886186" y="2104198"/>
                <a:ext cx="279002" cy="421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0" name="Straight Connector 569"/>
              <p:cNvCxnSpPr/>
              <p:nvPr/>
            </p:nvCxnSpPr>
            <p:spPr>
              <a:xfrm flipH="1" flipV="1">
                <a:off x="10706077" y="2695840"/>
                <a:ext cx="353541" cy="678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4" name="Straight Connector 573"/>
              <p:cNvCxnSpPr/>
              <p:nvPr/>
            </p:nvCxnSpPr>
            <p:spPr>
              <a:xfrm flipH="1">
                <a:off x="8793306" y="2245186"/>
                <a:ext cx="1300319" cy="6066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Line 541"/>
              <p:cNvSpPr>
                <a:spLocks noChangeShapeType="1"/>
              </p:cNvSpPr>
              <p:nvPr/>
            </p:nvSpPr>
            <p:spPr bwMode="auto">
              <a:xfrm flipV="1">
                <a:off x="9402788" y="4090252"/>
                <a:ext cx="429324" cy="70560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Line 424"/>
              <p:cNvSpPr>
                <a:spLocks noChangeShapeType="1"/>
              </p:cNvSpPr>
              <p:nvPr/>
            </p:nvSpPr>
            <p:spPr bwMode="auto">
              <a:xfrm flipV="1">
                <a:off x="8268637" y="4024329"/>
                <a:ext cx="969051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pic>
          <p:nvPicPr>
            <p:cNvPr id="262" name="Picture 778" descr="antenna_radiation_stylized"/>
            <p:cNvPicPr>
              <a:picLocks noChangeAspect="1" noChangeArrowheads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2238" y="3813930"/>
              <a:ext cx="506412" cy="1060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0" name="Picture 781" descr="antenna_radiation_stylized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42073" y="5480938"/>
              <a:ext cx="452014" cy="95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2" name="Picture 799" descr="cell_tower_radiation copy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80866" y="2158167"/>
              <a:ext cx="457200" cy="332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43" name="Oval 800"/>
            <p:cNvSpPr>
              <a:spLocks noChangeArrowheads="1"/>
            </p:cNvSpPr>
            <p:nvPr/>
          </p:nvSpPr>
          <p:spPr bwMode="auto">
            <a:xfrm>
              <a:off x="8174541" y="2292995"/>
              <a:ext cx="52388" cy="49485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239" name="Line 426"/>
          <p:cNvSpPr>
            <a:spLocks noChangeShapeType="1"/>
          </p:cNvSpPr>
          <p:nvPr/>
        </p:nvSpPr>
        <p:spPr bwMode="auto">
          <a:xfrm>
            <a:off x="8207860" y="2700359"/>
            <a:ext cx="227964" cy="17435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1" name="Group 783"/>
          <p:cNvGrpSpPr/>
          <p:nvPr/>
        </p:nvGrpSpPr>
        <p:grpSpPr bwMode="auto">
          <a:xfrm>
            <a:off x="8050698" y="2309376"/>
            <a:ext cx="298450" cy="464008"/>
            <a:chOff x="3130" y="3288"/>
            <a:chExt cx="410" cy="742"/>
          </a:xfrm>
        </p:grpSpPr>
        <p:sp>
          <p:nvSpPr>
            <p:cNvPr id="244" name="Line 270"/>
            <p:cNvSpPr>
              <a:spLocks noChangeShapeType="1"/>
            </p:cNvSpPr>
            <p:nvPr/>
          </p:nvSpPr>
          <p:spPr bwMode="auto">
            <a:xfrm flipH="1">
              <a:off x="3130" y="3288"/>
              <a:ext cx="205" cy="6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5" name="Line 271"/>
            <p:cNvSpPr>
              <a:spLocks noChangeShapeType="1"/>
            </p:cNvSpPr>
            <p:nvPr/>
          </p:nvSpPr>
          <p:spPr bwMode="auto">
            <a:xfrm>
              <a:off x="3335" y="3288"/>
              <a:ext cx="205" cy="6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6" name="Line 272"/>
            <p:cNvSpPr>
              <a:spLocks noChangeShapeType="1"/>
            </p:cNvSpPr>
            <p:nvPr/>
          </p:nvSpPr>
          <p:spPr bwMode="auto">
            <a:xfrm>
              <a:off x="3130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7" name="Line 273"/>
            <p:cNvSpPr>
              <a:spLocks noChangeShapeType="1"/>
            </p:cNvSpPr>
            <p:nvPr/>
          </p:nvSpPr>
          <p:spPr bwMode="auto">
            <a:xfrm flipH="1">
              <a:off x="3335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8" name="Line 274"/>
            <p:cNvSpPr>
              <a:spLocks noChangeShapeType="1"/>
            </p:cNvSpPr>
            <p:nvPr/>
          </p:nvSpPr>
          <p:spPr bwMode="auto">
            <a:xfrm>
              <a:off x="3335" y="3303"/>
              <a:ext cx="0" cy="7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9" name="Line 275"/>
            <p:cNvSpPr>
              <a:spLocks noChangeShapeType="1"/>
            </p:cNvSpPr>
            <p:nvPr/>
          </p:nvSpPr>
          <p:spPr bwMode="auto">
            <a:xfrm flipV="1">
              <a:off x="3130" y="3888"/>
              <a:ext cx="205" cy="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0" name="Line 276"/>
            <p:cNvSpPr>
              <a:spLocks noChangeShapeType="1"/>
            </p:cNvSpPr>
            <p:nvPr/>
          </p:nvSpPr>
          <p:spPr bwMode="auto">
            <a:xfrm flipH="1" flipV="1">
              <a:off x="3335" y="3888"/>
              <a:ext cx="205" cy="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1" name="Line 277"/>
            <p:cNvSpPr>
              <a:spLocks noChangeShapeType="1"/>
            </p:cNvSpPr>
            <p:nvPr/>
          </p:nvSpPr>
          <p:spPr bwMode="auto">
            <a:xfrm>
              <a:off x="3217" y="3668"/>
              <a:ext cx="118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2" name="Line 278"/>
            <p:cNvSpPr>
              <a:spLocks noChangeShapeType="1"/>
            </p:cNvSpPr>
            <p:nvPr/>
          </p:nvSpPr>
          <p:spPr bwMode="auto">
            <a:xfrm flipV="1">
              <a:off x="3335" y="3668"/>
              <a:ext cx="124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3" name="Line 279"/>
            <p:cNvSpPr>
              <a:spLocks noChangeShapeType="1"/>
            </p:cNvSpPr>
            <p:nvPr/>
          </p:nvSpPr>
          <p:spPr bwMode="auto">
            <a:xfrm>
              <a:off x="3178" y="3766"/>
              <a:ext cx="152" cy="7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4" name="Line 280"/>
            <p:cNvSpPr>
              <a:spLocks noChangeShapeType="1"/>
            </p:cNvSpPr>
            <p:nvPr/>
          </p:nvSpPr>
          <p:spPr bwMode="auto">
            <a:xfrm flipV="1">
              <a:off x="3335" y="3781"/>
              <a:ext cx="153" cy="6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5" name="Line 281"/>
            <p:cNvSpPr>
              <a:spLocks noChangeShapeType="1"/>
            </p:cNvSpPr>
            <p:nvPr/>
          </p:nvSpPr>
          <p:spPr bwMode="auto">
            <a:xfrm flipV="1">
              <a:off x="3335" y="3567"/>
              <a:ext cx="78" cy="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6" name="Line 282"/>
            <p:cNvSpPr>
              <a:spLocks noChangeShapeType="1"/>
            </p:cNvSpPr>
            <p:nvPr/>
          </p:nvSpPr>
          <p:spPr bwMode="auto">
            <a:xfrm flipV="1">
              <a:off x="3335" y="3428"/>
              <a:ext cx="49" cy="2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7" name="Line 283"/>
            <p:cNvSpPr>
              <a:spLocks noChangeShapeType="1"/>
            </p:cNvSpPr>
            <p:nvPr/>
          </p:nvSpPr>
          <p:spPr bwMode="auto">
            <a:xfrm>
              <a:off x="3247" y="3558"/>
              <a:ext cx="9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8" name="Line 284"/>
            <p:cNvSpPr>
              <a:spLocks noChangeShapeType="1"/>
            </p:cNvSpPr>
            <p:nvPr/>
          </p:nvSpPr>
          <p:spPr bwMode="auto">
            <a:xfrm>
              <a:off x="3289" y="3422"/>
              <a:ext cx="5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61" name="Picture 777" descr="access_point_stylized_smal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3882" y="3861899"/>
            <a:ext cx="370169" cy="306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9" name="Picture 780" descr="access_point_stylized_smal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0610" y="5524232"/>
            <a:ext cx="380935" cy="317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71" name="Group 470"/>
          <p:cNvGrpSpPr/>
          <p:nvPr/>
        </p:nvGrpSpPr>
        <p:grpSpPr>
          <a:xfrm>
            <a:off x="9783558" y="4989983"/>
            <a:ext cx="393760" cy="218578"/>
            <a:chOff x="7493876" y="2774731"/>
            <a:chExt cx="1481958" cy="894622"/>
          </a:xfrm>
        </p:grpSpPr>
        <p:sp>
          <p:nvSpPr>
            <p:cNvPr id="472" name="Freeform 471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3" name="Oval 472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74" name="Group 473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75" name="Freeform 474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6" name="Freeform 475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7" name="Freeform 476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8" name="Freeform 477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0" name="Group 519"/>
          <p:cNvGrpSpPr/>
          <p:nvPr/>
        </p:nvGrpSpPr>
        <p:grpSpPr>
          <a:xfrm>
            <a:off x="9849365" y="5339037"/>
            <a:ext cx="309740" cy="190838"/>
            <a:chOff x="3668110" y="2448910"/>
            <a:chExt cx="3794234" cy="2165130"/>
          </a:xfrm>
        </p:grpSpPr>
        <p:sp>
          <p:nvSpPr>
            <p:cNvPr id="521" name="Rectangle 520"/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2" name="Freeform 521"/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3" name="Group 522"/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24" name="Freeform 523"/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5" name="Freeform 524"/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6" name="Freeform 525"/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7" name="Freeform 526"/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79" name="Group 478"/>
          <p:cNvGrpSpPr/>
          <p:nvPr/>
        </p:nvGrpSpPr>
        <p:grpSpPr>
          <a:xfrm>
            <a:off x="8676619" y="4967420"/>
            <a:ext cx="393760" cy="218578"/>
            <a:chOff x="7493876" y="2774731"/>
            <a:chExt cx="1481958" cy="894622"/>
          </a:xfrm>
        </p:grpSpPr>
        <p:sp>
          <p:nvSpPr>
            <p:cNvPr id="480" name="Freeform 479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1" name="Oval 480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82" name="Group 481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83" name="Freeform 482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4" name="Freeform 483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5" name="Freeform 484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6" name="Freeform 485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9" name="Group 528"/>
          <p:cNvGrpSpPr/>
          <p:nvPr/>
        </p:nvGrpSpPr>
        <p:grpSpPr>
          <a:xfrm>
            <a:off x="8311520" y="5194433"/>
            <a:ext cx="309740" cy="190838"/>
            <a:chOff x="3668110" y="2448910"/>
            <a:chExt cx="3794234" cy="2165130"/>
          </a:xfrm>
        </p:grpSpPr>
        <p:sp>
          <p:nvSpPr>
            <p:cNvPr id="530" name="Rectangle 529"/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1" name="Freeform 530"/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32" name="Group 531"/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33" name="Freeform 532"/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4" name="Freeform 533"/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5" name="Freeform 534"/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6" name="Freeform 535"/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07" name="Group 406"/>
          <p:cNvGrpSpPr/>
          <p:nvPr/>
        </p:nvGrpSpPr>
        <p:grpSpPr>
          <a:xfrm>
            <a:off x="8439827" y="2812309"/>
            <a:ext cx="353678" cy="168275"/>
            <a:chOff x="7493876" y="2774731"/>
            <a:chExt cx="1481958" cy="894622"/>
          </a:xfrm>
        </p:grpSpPr>
        <p:sp>
          <p:nvSpPr>
            <p:cNvPr id="408" name="Freeform 407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9" name="Oval 408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10" name="Group 409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1" name="Freeform 410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2" name="Freeform 411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3" name="Freeform 412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4" name="Freeform 413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15" name="Group 414"/>
          <p:cNvGrpSpPr/>
          <p:nvPr/>
        </p:nvGrpSpPr>
        <p:grpSpPr>
          <a:xfrm>
            <a:off x="8050070" y="3965994"/>
            <a:ext cx="354986" cy="175668"/>
            <a:chOff x="7493876" y="2774731"/>
            <a:chExt cx="1481958" cy="894622"/>
          </a:xfrm>
        </p:grpSpPr>
        <p:sp>
          <p:nvSpPr>
            <p:cNvPr id="416" name="Freeform 41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7" name="Oval 41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18" name="Group 41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9" name="Freeform 41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0" name="Freeform 41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1" name="Freeform 42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2" name="Freeform 42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55" name="Group 454"/>
          <p:cNvGrpSpPr/>
          <p:nvPr/>
        </p:nvGrpSpPr>
        <p:grpSpPr>
          <a:xfrm>
            <a:off x="10884085" y="3601365"/>
            <a:ext cx="170989" cy="97052"/>
            <a:chOff x="7493876" y="2774731"/>
            <a:chExt cx="1481958" cy="894622"/>
          </a:xfrm>
        </p:grpSpPr>
        <p:sp>
          <p:nvSpPr>
            <p:cNvPr id="456" name="Freeform 45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7" name="Oval 45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58" name="Group 45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9" name="Freeform 45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0" name="Freeform 45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1" name="Freeform 46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2" name="Freeform 46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15" name="Group 614"/>
          <p:cNvGrpSpPr/>
          <p:nvPr/>
        </p:nvGrpSpPr>
        <p:grpSpPr>
          <a:xfrm>
            <a:off x="10410609" y="3496138"/>
            <a:ext cx="353678" cy="198344"/>
            <a:chOff x="7493876" y="2774731"/>
            <a:chExt cx="1481958" cy="894622"/>
          </a:xfrm>
        </p:grpSpPr>
        <p:sp>
          <p:nvSpPr>
            <p:cNvPr id="616" name="Freeform 61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7" name="Oval 61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18" name="Group 61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19" name="Freeform 61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0" name="Freeform 61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1" name="Freeform 62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2" name="Freeform 62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77" name="Group 576"/>
          <p:cNvGrpSpPr/>
          <p:nvPr/>
        </p:nvGrpSpPr>
        <p:grpSpPr>
          <a:xfrm>
            <a:off x="9948724" y="2202292"/>
            <a:ext cx="353678" cy="198344"/>
            <a:chOff x="7493876" y="2774731"/>
            <a:chExt cx="1481958" cy="894622"/>
          </a:xfrm>
        </p:grpSpPr>
        <p:sp>
          <p:nvSpPr>
            <p:cNvPr id="578" name="Freeform 577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9" name="Oval 578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80" name="Group 579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1" name="Freeform 580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2" name="Freeform 581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3" name="Freeform 582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4" name="Freeform 583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93" name="Group 592"/>
          <p:cNvGrpSpPr/>
          <p:nvPr/>
        </p:nvGrpSpPr>
        <p:grpSpPr>
          <a:xfrm>
            <a:off x="10527214" y="2613367"/>
            <a:ext cx="353678" cy="198344"/>
            <a:chOff x="7493876" y="2774731"/>
            <a:chExt cx="1481958" cy="894622"/>
          </a:xfrm>
        </p:grpSpPr>
        <p:sp>
          <p:nvSpPr>
            <p:cNvPr id="594" name="Freeform 593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5" name="Oval 594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96" name="Group 595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97" name="Freeform 596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8" name="Freeform 597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9" name="Freeform 598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0" name="Freeform 599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01" name="Group 600"/>
          <p:cNvGrpSpPr/>
          <p:nvPr/>
        </p:nvGrpSpPr>
        <p:grpSpPr>
          <a:xfrm>
            <a:off x="10643825" y="2107963"/>
            <a:ext cx="353678" cy="198344"/>
            <a:chOff x="7493876" y="2774731"/>
            <a:chExt cx="1481958" cy="894622"/>
          </a:xfrm>
        </p:grpSpPr>
        <p:sp>
          <p:nvSpPr>
            <p:cNvPr id="602" name="Freeform 601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3" name="Oval 602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04" name="Group 603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05" name="Freeform 604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6" name="Freeform 605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7" name="Freeform 606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8" name="Freeform 607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54" name="Group 553"/>
          <p:cNvGrpSpPr/>
          <p:nvPr/>
        </p:nvGrpSpPr>
        <p:grpSpPr>
          <a:xfrm>
            <a:off x="9098788" y="3956624"/>
            <a:ext cx="367224" cy="240304"/>
            <a:chOff x="7493876" y="2774731"/>
            <a:chExt cx="1481958" cy="894622"/>
          </a:xfrm>
        </p:grpSpPr>
        <p:sp>
          <p:nvSpPr>
            <p:cNvPr id="555" name="Freeform 554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6" name="Oval 555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57" name="Group 556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58" name="Freeform 557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9" name="Freeform 558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0" name="Freeform 559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1" name="Freeform 560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85" name="Group 584"/>
          <p:cNvGrpSpPr/>
          <p:nvPr/>
        </p:nvGrpSpPr>
        <p:grpSpPr>
          <a:xfrm>
            <a:off x="9980126" y="2661565"/>
            <a:ext cx="353678" cy="198344"/>
            <a:chOff x="7493876" y="2774731"/>
            <a:chExt cx="1481958" cy="894622"/>
          </a:xfrm>
        </p:grpSpPr>
        <p:sp>
          <p:nvSpPr>
            <p:cNvPr id="586" name="Freeform 58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7" name="Oval 58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88" name="Group 58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9" name="Freeform 58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0" name="Freeform 58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1" name="Freeform 59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2" name="Freeform 59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38" name="Group 537"/>
          <p:cNvGrpSpPr/>
          <p:nvPr/>
        </p:nvGrpSpPr>
        <p:grpSpPr>
          <a:xfrm>
            <a:off x="9497138" y="3394032"/>
            <a:ext cx="367224" cy="240304"/>
            <a:chOff x="7493876" y="2774731"/>
            <a:chExt cx="1481958" cy="894622"/>
          </a:xfrm>
        </p:grpSpPr>
        <p:sp>
          <p:nvSpPr>
            <p:cNvPr id="539" name="Freeform 538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0" name="Oval 539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1" name="Group 540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42" name="Freeform 541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3" name="Freeform 542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4" name="Freeform 543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5" name="Freeform 544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46" name="Group 545"/>
          <p:cNvGrpSpPr/>
          <p:nvPr/>
        </p:nvGrpSpPr>
        <p:grpSpPr>
          <a:xfrm>
            <a:off x="9601554" y="3999763"/>
            <a:ext cx="367224" cy="240304"/>
            <a:chOff x="7493876" y="2774731"/>
            <a:chExt cx="1481958" cy="894622"/>
          </a:xfrm>
        </p:grpSpPr>
        <p:sp>
          <p:nvSpPr>
            <p:cNvPr id="547" name="Freeform 546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8" name="Oval 547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9" name="Group 548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50" name="Freeform 549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1" name="Freeform 550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2" name="Freeform 551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3" name="Freeform 552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23" name="Group 622"/>
          <p:cNvGrpSpPr/>
          <p:nvPr/>
        </p:nvGrpSpPr>
        <p:grpSpPr>
          <a:xfrm>
            <a:off x="10375259" y="3992325"/>
            <a:ext cx="353678" cy="198344"/>
            <a:chOff x="7493876" y="2774731"/>
            <a:chExt cx="1481958" cy="894622"/>
          </a:xfrm>
        </p:grpSpPr>
        <p:sp>
          <p:nvSpPr>
            <p:cNvPr id="624" name="Freeform 623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5" name="Oval 624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26" name="Group 625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27" name="Freeform 626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8" name="Freeform 627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9" name="Freeform 628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0" name="Freeform 629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63" name="Group 462"/>
          <p:cNvGrpSpPr/>
          <p:nvPr/>
        </p:nvGrpSpPr>
        <p:grpSpPr>
          <a:xfrm>
            <a:off x="9247893" y="4775686"/>
            <a:ext cx="393760" cy="218578"/>
            <a:chOff x="7493876" y="2774731"/>
            <a:chExt cx="1481958" cy="894622"/>
          </a:xfrm>
        </p:grpSpPr>
        <p:sp>
          <p:nvSpPr>
            <p:cNvPr id="464" name="Freeform 463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5" name="Oval 464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66" name="Group 465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67" name="Freeform 466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8" name="Freeform 467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9" name="Freeform 468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0" name="Freeform 469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47" name="Group 446"/>
          <p:cNvGrpSpPr/>
          <p:nvPr/>
        </p:nvGrpSpPr>
        <p:grpSpPr>
          <a:xfrm>
            <a:off x="10925982" y="4369125"/>
            <a:ext cx="228295" cy="120400"/>
            <a:chOff x="7493876" y="2774731"/>
            <a:chExt cx="1481958" cy="894622"/>
          </a:xfrm>
        </p:grpSpPr>
        <p:sp>
          <p:nvSpPr>
            <p:cNvPr id="448" name="Freeform 447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9" name="Oval 448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50" name="Group 449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1" name="Freeform 450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2" name="Freeform 451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3" name="Freeform 452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4" name="Freeform 453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785" name="Group 784"/>
          <p:cNvGrpSpPr/>
          <p:nvPr/>
        </p:nvGrpSpPr>
        <p:grpSpPr>
          <a:xfrm>
            <a:off x="7439074" y="2356613"/>
            <a:ext cx="534987" cy="407988"/>
            <a:chOff x="7432700" y="2327293"/>
            <a:chExt cx="534987" cy="407988"/>
          </a:xfrm>
        </p:grpSpPr>
        <p:pic>
          <p:nvPicPr>
            <p:cNvPr id="73" name="Picture 1017" descr="antenna_stylized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32700" y="2327293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4" name="Picture 1018" descr="laptop_keyboard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458407" y="2575770"/>
              <a:ext cx="437221" cy="159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5" name="Freeform 1019"/>
            <p:cNvSpPr/>
            <p:nvPr/>
          </p:nvSpPr>
          <p:spPr bwMode="auto">
            <a:xfrm>
              <a:off x="7603304" y="2420984"/>
              <a:ext cx="351919" cy="208167"/>
            </a:xfrm>
            <a:custGeom>
              <a:avLst/>
              <a:gdLst>
                <a:gd name="T0" fmla="*/ 775798119 w 2982"/>
                <a:gd name="T1" fmla="*/ 0 h 2442"/>
                <a:gd name="T2" fmla="*/ 0 w 2982"/>
                <a:gd name="T3" fmla="*/ 211226083 h 2442"/>
                <a:gd name="T4" fmla="*/ 2147483646 w 2982"/>
                <a:gd name="T5" fmla="*/ 263880059 h 2442"/>
                <a:gd name="T6" fmla="*/ 2147483646 w 2982"/>
                <a:gd name="T7" fmla="*/ 52653891 h 2442"/>
                <a:gd name="T8" fmla="*/ 775798119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76" name="Picture 1020" descr="screen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637" y="2426338"/>
              <a:ext cx="319785" cy="189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7" name="Freeform 1021"/>
            <p:cNvSpPr/>
            <p:nvPr/>
          </p:nvSpPr>
          <p:spPr bwMode="auto">
            <a:xfrm>
              <a:off x="7667378" y="2414843"/>
              <a:ext cx="298167" cy="38736"/>
            </a:xfrm>
            <a:custGeom>
              <a:avLst/>
              <a:gdLst>
                <a:gd name="T0" fmla="*/ 193616298 w 2528"/>
                <a:gd name="T1" fmla="*/ 0 h 455"/>
                <a:gd name="T2" fmla="*/ 2147483646 w 2528"/>
                <a:gd name="T3" fmla="*/ 52445139 h 455"/>
                <a:gd name="T4" fmla="*/ 2147483646 w 2528"/>
                <a:gd name="T5" fmla="*/ 52445139 h 455"/>
                <a:gd name="T6" fmla="*/ 0 w 2528"/>
                <a:gd name="T7" fmla="*/ 52445139 h 455"/>
                <a:gd name="T8" fmla="*/ 193616298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Freeform 1022"/>
            <p:cNvSpPr/>
            <p:nvPr/>
          </p:nvSpPr>
          <p:spPr bwMode="auto">
            <a:xfrm>
              <a:off x="7600188" y="2414528"/>
              <a:ext cx="82770" cy="161243"/>
            </a:xfrm>
            <a:custGeom>
              <a:avLst/>
              <a:gdLst>
                <a:gd name="T0" fmla="*/ 773664160 w 702"/>
                <a:gd name="T1" fmla="*/ 0 h 1893"/>
                <a:gd name="T2" fmla="*/ 0 w 702"/>
                <a:gd name="T3" fmla="*/ 210739916 h 1893"/>
                <a:gd name="T4" fmla="*/ 193416040 w 702"/>
                <a:gd name="T5" fmla="*/ 210739916 h 1893"/>
                <a:gd name="T6" fmla="*/ 967080200 w 702"/>
                <a:gd name="T7" fmla="*/ 52529017 h 1893"/>
                <a:gd name="T8" fmla="*/ 773664160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Freeform 1023"/>
            <p:cNvSpPr/>
            <p:nvPr/>
          </p:nvSpPr>
          <p:spPr bwMode="auto">
            <a:xfrm>
              <a:off x="7874205" y="2443344"/>
              <a:ext cx="89197" cy="186122"/>
            </a:xfrm>
            <a:custGeom>
              <a:avLst/>
              <a:gdLst>
                <a:gd name="T0" fmla="*/ 969024527 w 756"/>
                <a:gd name="T1" fmla="*/ 0 h 2184"/>
                <a:gd name="T2" fmla="*/ 193802074 w 756"/>
                <a:gd name="T3" fmla="*/ 263660221 h 2184"/>
                <a:gd name="T4" fmla="*/ 0 w 756"/>
                <a:gd name="T5" fmla="*/ 263660221 h 2184"/>
                <a:gd name="T6" fmla="*/ 775222454 w 756"/>
                <a:gd name="T7" fmla="*/ 52610059 h 2184"/>
                <a:gd name="T8" fmla="*/ 969024527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Freeform 1024"/>
            <p:cNvSpPr/>
            <p:nvPr/>
          </p:nvSpPr>
          <p:spPr bwMode="auto">
            <a:xfrm>
              <a:off x="7599214" y="2567582"/>
              <a:ext cx="327185" cy="62828"/>
            </a:xfrm>
            <a:custGeom>
              <a:avLst/>
              <a:gdLst>
                <a:gd name="T0" fmla="*/ 193829444 w 2773"/>
                <a:gd name="T1" fmla="*/ 0 h 738"/>
                <a:gd name="T2" fmla="*/ 0 w 2773"/>
                <a:gd name="T3" fmla="*/ 52443587 h 738"/>
                <a:gd name="T4" fmla="*/ 2147483646 w 2773"/>
                <a:gd name="T5" fmla="*/ 104894411 h 738"/>
                <a:gd name="T6" fmla="*/ 2147483646 w 2773"/>
                <a:gd name="T7" fmla="*/ 52443587 h 738"/>
                <a:gd name="T8" fmla="*/ 193829444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 1025"/>
            <p:cNvSpPr/>
            <p:nvPr/>
          </p:nvSpPr>
          <p:spPr bwMode="auto">
            <a:xfrm>
              <a:off x="7884138" y="2444918"/>
              <a:ext cx="83549" cy="186909"/>
            </a:xfrm>
            <a:custGeom>
              <a:avLst/>
              <a:gdLst>
                <a:gd name="T0" fmla="*/ 2147483646 w 637"/>
                <a:gd name="T1" fmla="*/ 0 h 1659"/>
                <a:gd name="T2" fmla="*/ 2147483646 w 637"/>
                <a:gd name="T3" fmla="*/ 0 h 1659"/>
                <a:gd name="T4" fmla="*/ 295581541 w 637"/>
                <a:gd name="T5" fmla="*/ 2147483646 h 1659"/>
                <a:gd name="T6" fmla="*/ 0 w 637"/>
                <a:gd name="T7" fmla="*/ 2147483646 h 1659"/>
                <a:gd name="T8" fmla="*/ 214748364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Freeform 1026"/>
            <p:cNvSpPr/>
            <p:nvPr/>
          </p:nvSpPr>
          <p:spPr bwMode="auto">
            <a:xfrm>
              <a:off x="7599603" y="2575928"/>
              <a:ext cx="290961" cy="62041"/>
            </a:xfrm>
            <a:custGeom>
              <a:avLst/>
              <a:gdLst>
                <a:gd name="T0" fmla="*/ 0 w 2216"/>
                <a:gd name="T1" fmla="*/ 0 h 550"/>
                <a:gd name="T2" fmla="*/ 296523134 w 2216"/>
                <a:gd name="T3" fmla="*/ 324379338 h 550"/>
                <a:gd name="T4" fmla="*/ 2147483646 w 2216"/>
                <a:gd name="T5" fmla="*/ 2147483646 h 550"/>
                <a:gd name="T6" fmla="*/ 2147483646 w 2216"/>
                <a:gd name="T7" fmla="*/ 2147483646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83" name="Group 1027"/>
            <p:cNvGrpSpPr/>
            <p:nvPr/>
          </p:nvGrpSpPr>
          <p:grpSpPr bwMode="auto">
            <a:xfrm>
              <a:off x="7594735" y="2642220"/>
              <a:ext cx="98740" cy="36846"/>
              <a:chOff x="1740" y="2642"/>
              <a:chExt cx="752" cy="327"/>
            </a:xfrm>
          </p:grpSpPr>
          <p:sp>
            <p:nvSpPr>
              <p:cNvPr id="169" name="Freeform 1028"/>
              <p:cNvSpPr/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0" name="Freeform 1029"/>
              <p:cNvSpPr/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1" name="Freeform 1030"/>
              <p:cNvSpPr/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2" name="Freeform 1031"/>
              <p:cNvSpPr/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3" name="Freeform 1032"/>
              <p:cNvSpPr/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4" name="Freeform 1033"/>
              <p:cNvSpPr/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4" name="Freeform 1034"/>
            <p:cNvSpPr/>
            <p:nvPr/>
          </p:nvSpPr>
          <p:spPr bwMode="auto">
            <a:xfrm>
              <a:off x="7763780" y="2647731"/>
              <a:ext cx="119578" cy="80936"/>
            </a:xfrm>
            <a:custGeom>
              <a:avLst/>
              <a:gdLst>
                <a:gd name="T0" fmla="*/ 213221464 w 990"/>
                <a:gd name="T1" fmla="*/ 1090686587 h 792"/>
                <a:gd name="T2" fmla="*/ 1915477586 w 990"/>
                <a:gd name="T3" fmla="*/ 0 h 792"/>
                <a:gd name="T4" fmla="*/ 1915477586 w 990"/>
                <a:gd name="T5" fmla="*/ 108859840 h 792"/>
                <a:gd name="T6" fmla="*/ 0 w 990"/>
                <a:gd name="T7" fmla="*/ 1090686587 h 792"/>
                <a:gd name="T8" fmla="*/ 213221464 w 990"/>
                <a:gd name="T9" fmla="*/ 1090686587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5" name="Freeform 1035"/>
            <p:cNvSpPr/>
            <p:nvPr/>
          </p:nvSpPr>
          <p:spPr bwMode="auto">
            <a:xfrm>
              <a:off x="7458602" y="2654187"/>
              <a:ext cx="305957" cy="73850"/>
            </a:xfrm>
            <a:custGeom>
              <a:avLst/>
              <a:gdLst>
                <a:gd name="T0" fmla="*/ 213486572 w 2532"/>
                <a:gd name="T1" fmla="*/ 0 h 723"/>
                <a:gd name="T2" fmla="*/ 213486572 w 2532"/>
                <a:gd name="T3" fmla="*/ 0 h 723"/>
                <a:gd name="T4" fmla="*/ 2147483646 w 2532"/>
                <a:gd name="T5" fmla="*/ 979380008 h 723"/>
                <a:gd name="T6" fmla="*/ 2147483646 w 2532"/>
                <a:gd name="T7" fmla="*/ 1088085165 h 723"/>
                <a:gd name="T8" fmla="*/ 0 w 2532"/>
                <a:gd name="T9" fmla="*/ 108705259 h 723"/>
                <a:gd name="T10" fmla="*/ 21348657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Freeform 1036"/>
            <p:cNvSpPr/>
            <p:nvPr/>
          </p:nvSpPr>
          <p:spPr bwMode="auto">
            <a:xfrm>
              <a:off x="7458797" y="2640645"/>
              <a:ext cx="3311" cy="14959"/>
            </a:xfrm>
            <a:custGeom>
              <a:avLst/>
              <a:gdLst>
                <a:gd name="T0" fmla="*/ 262278191 w 26"/>
                <a:gd name="T1" fmla="*/ 107489981 h 147"/>
                <a:gd name="T2" fmla="*/ 262278191 w 26"/>
                <a:gd name="T3" fmla="*/ 214969480 h 147"/>
                <a:gd name="T4" fmla="*/ 0 w 26"/>
                <a:gd name="T5" fmla="*/ 214969480 h 147"/>
                <a:gd name="T6" fmla="*/ 262278191 w 26"/>
                <a:gd name="T7" fmla="*/ 0 h 147"/>
                <a:gd name="T8" fmla="*/ 262278191 w 26"/>
                <a:gd name="T9" fmla="*/ 10748998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 1037"/>
            <p:cNvSpPr/>
            <p:nvPr/>
          </p:nvSpPr>
          <p:spPr bwMode="auto">
            <a:xfrm>
              <a:off x="7458992" y="2579707"/>
              <a:ext cx="142170" cy="61883"/>
            </a:xfrm>
            <a:custGeom>
              <a:avLst/>
              <a:gdLst>
                <a:gd name="T0" fmla="*/ 2136125890 w 1176"/>
                <a:gd name="T1" fmla="*/ 0 h 606"/>
                <a:gd name="T2" fmla="*/ 0 w 1176"/>
                <a:gd name="T3" fmla="*/ 870000945 h 606"/>
                <a:gd name="T4" fmla="*/ 213789467 w 1176"/>
                <a:gd name="T5" fmla="*/ 870000945 h 606"/>
                <a:gd name="T6" fmla="*/ 2136125890 w 1176"/>
                <a:gd name="T7" fmla="*/ 108617123 h 606"/>
                <a:gd name="T8" fmla="*/ 2136125890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Freeform 1038"/>
            <p:cNvSpPr/>
            <p:nvPr/>
          </p:nvSpPr>
          <p:spPr bwMode="auto">
            <a:xfrm>
              <a:off x="7468535" y="2643795"/>
              <a:ext cx="290182" cy="71016"/>
            </a:xfrm>
            <a:custGeom>
              <a:avLst/>
              <a:gdLst>
                <a:gd name="T0" fmla="*/ 173112702 w 2532"/>
                <a:gd name="T1" fmla="*/ 0 h 723"/>
                <a:gd name="T2" fmla="*/ 173112702 w 2532"/>
                <a:gd name="T3" fmla="*/ 0 h 723"/>
                <a:gd name="T4" fmla="*/ 2069773885 w 2532"/>
                <a:gd name="T5" fmla="*/ 558173482 h 723"/>
                <a:gd name="T6" fmla="*/ 2069773885 w 2532"/>
                <a:gd name="T7" fmla="*/ 558173482 h 723"/>
                <a:gd name="T8" fmla="*/ 0 w 2532"/>
                <a:gd name="T9" fmla="*/ 92871346 h 723"/>
                <a:gd name="T10" fmla="*/ 17311270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Freeform 1039"/>
            <p:cNvSpPr/>
            <p:nvPr/>
          </p:nvSpPr>
          <p:spPr bwMode="auto">
            <a:xfrm flipV="1">
              <a:off x="7758327" y="2638756"/>
              <a:ext cx="118410" cy="73535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962694895 h 723"/>
                <a:gd name="T6" fmla="*/ 0 w 2532"/>
                <a:gd name="T7" fmla="*/ 962694895 h 723"/>
                <a:gd name="T8" fmla="*/ 0 w 2532"/>
                <a:gd name="T9" fmla="*/ 107314314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40" name="Group 739"/>
          <p:cNvGrpSpPr/>
          <p:nvPr/>
        </p:nvGrpSpPr>
        <p:grpSpPr>
          <a:xfrm>
            <a:off x="8637781" y="2319727"/>
            <a:ext cx="530702" cy="478009"/>
            <a:chOff x="8631407" y="2290407"/>
            <a:chExt cx="530702" cy="478009"/>
          </a:xfrm>
        </p:grpSpPr>
        <p:pic>
          <p:nvPicPr>
            <p:cNvPr id="110" name="Picture 568" descr="light2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8825293" y="2362969"/>
              <a:ext cx="92772" cy="4054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1" name="Picture 1017" descr="antenna_stylized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31407" y="2290407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86" name="Group 785"/>
          <p:cNvGrpSpPr/>
          <p:nvPr/>
        </p:nvGrpSpPr>
        <p:grpSpPr>
          <a:xfrm>
            <a:off x="8499539" y="2059124"/>
            <a:ext cx="849312" cy="226109"/>
            <a:chOff x="8493165" y="2029804"/>
            <a:chExt cx="849312" cy="226109"/>
          </a:xfrm>
        </p:grpSpPr>
        <p:pic>
          <p:nvPicPr>
            <p:cNvPr id="48" name="Picture 603" descr="car_icon_small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93165" y="2087638"/>
              <a:ext cx="849312" cy="168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2" name="Picture 1017" descr="antenna_stylized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04645" y="2029804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93" name="Group 792"/>
          <p:cNvGrpSpPr/>
          <p:nvPr/>
        </p:nvGrpSpPr>
        <p:grpSpPr>
          <a:xfrm>
            <a:off x="7493518" y="3325424"/>
            <a:ext cx="857739" cy="583764"/>
            <a:chOff x="7487144" y="3296104"/>
            <a:chExt cx="857739" cy="583764"/>
          </a:xfrm>
        </p:grpSpPr>
        <p:grpSp>
          <p:nvGrpSpPr>
            <p:cNvPr id="792" name="Group 791"/>
            <p:cNvGrpSpPr/>
            <p:nvPr/>
          </p:nvGrpSpPr>
          <p:grpSpPr>
            <a:xfrm>
              <a:off x="7487144" y="3389820"/>
              <a:ext cx="350807" cy="305517"/>
              <a:chOff x="7487144" y="3389820"/>
              <a:chExt cx="350807" cy="305517"/>
            </a:xfrm>
          </p:grpSpPr>
          <p:pic>
            <p:nvPicPr>
              <p:cNvPr id="91" name="Picture 1115" descr="antenna_stylized"/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87144" y="3389820"/>
                <a:ext cx="347997" cy="1675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92" name="Picture 1116" descr="laptop_keyboard"/>
              <p:cNvPicPr>
                <a:picLocks noChangeAspect="1" noChangeArrowheads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09064" flipH="1">
                <a:off x="7504001" y="3575889"/>
                <a:ext cx="286699" cy="1194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3" name="Freeform 1117"/>
              <p:cNvSpPr/>
              <p:nvPr/>
            </p:nvSpPr>
            <p:spPr bwMode="auto">
              <a:xfrm>
                <a:off x="7599014" y="3459979"/>
                <a:ext cx="230764" cy="155883"/>
              </a:xfrm>
              <a:custGeom>
                <a:avLst/>
                <a:gdLst>
                  <a:gd name="T0" fmla="*/ 143665061 w 2982"/>
                  <a:gd name="T1" fmla="*/ 0 h 2442"/>
                  <a:gd name="T2" fmla="*/ 0 w 2982"/>
                  <a:gd name="T3" fmla="*/ 66329557 h 2442"/>
                  <a:gd name="T4" fmla="*/ 573719931 w 2982"/>
                  <a:gd name="T5" fmla="*/ 82975142 h 2442"/>
                  <a:gd name="T6" fmla="*/ 717384993 w 2982"/>
                  <a:gd name="T7" fmla="*/ 16645585 h 2442"/>
                  <a:gd name="T8" fmla="*/ 143665061 w 2982"/>
                  <a:gd name="T9" fmla="*/ 0 h 24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82"/>
                  <a:gd name="T16" fmla="*/ 0 h 2442"/>
                  <a:gd name="T17" fmla="*/ 2982 w 2982"/>
                  <a:gd name="T18" fmla="*/ 2442 h 24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82" h="2442">
                    <a:moveTo>
                      <a:pt x="540" y="0"/>
                    </a:moveTo>
                    <a:lnTo>
                      <a:pt x="0" y="1734"/>
                    </a:lnTo>
                    <a:lnTo>
                      <a:pt x="2394" y="2442"/>
                    </a:lnTo>
                    <a:lnTo>
                      <a:pt x="2982" y="318"/>
                    </a:lnTo>
                    <a:lnTo>
                      <a:pt x="540" y="0"/>
                    </a:ln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94" name="Picture 1118" descr="screen"/>
              <p:cNvPicPr>
                <a:picLocks noChangeAspect="1" noChangeArrowheads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610380" y="3463988"/>
                <a:ext cx="209692" cy="1418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5" name="Freeform 1119"/>
              <p:cNvSpPr/>
              <p:nvPr/>
            </p:nvSpPr>
            <p:spPr bwMode="auto">
              <a:xfrm>
                <a:off x="7641029" y="3455381"/>
                <a:ext cx="195517" cy="29007"/>
              </a:xfrm>
              <a:custGeom>
                <a:avLst/>
                <a:gdLst>
                  <a:gd name="T0" fmla="*/ 35620212 w 2528"/>
                  <a:gd name="T1" fmla="*/ 0 h 455"/>
                  <a:gd name="T2" fmla="*/ 608343257 w 2528"/>
                  <a:gd name="T3" fmla="*/ 16582250 h 455"/>
                  <a:gd name="T4" fmla="*/ 572256449 w 2528"/>
                  <a:gd name="T5" fmla="*/ 16582250 h 455"/>
                  <a:gd name="T6" fmla="*/ 0 w 2528"/>
                  <a:gd name="T7" fmla="*/ 16582250 h 455"/>
                  <a:gd name="T8" fmla="*/ 35620212 w 2528"/>
                  <a:gd name="T9" fmla="*/ 0 h 45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28"/>
                  <a:gd name="T16" fmla="*/ 0 h 455"/>
                  <a:gd name="T17" fmla="*/ 2528 w 2528"/>
                  <a:gd name="T18" fmla="*/ 455 h 45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28" h="455">
                    <a:moveTo>
                      <a:pt x="14" y="0"/>
                    </a:moveTo>
                    <a:lnTo>
                      <a:pt x="2528" y="341"/>
                    </a:lnTo>
                    <a:lnTo>
                      <a:pt x="2480" y="455"/>
                    </a:lnTo>
                    <a:lnTo>
                      <a:pt x="0" y="86"/>
                    </a:lnTo>
                    <a:lnTo>
                      <a:pt x="14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EAEAEA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 1120"/>
              <p:cNvSpPr/>
              <p:nvPr/>
            </p:nvSpPr>
            <p:spPr bwMode="auto">
              <a:xfrm>
                <a:off x="7596971" y="3455145"/>
                <a:ext cx="54275" cy="120745"/>
              </a:xfrm>
              <a:custGeom>
                <a:avLst/>
                <a:gdLst>
                  <a:gd name="T0" fmla="*/ 142804406 w 702"/>
                  <a:gd name="T1" fmla="*/ 0 h 1893"/>
                  <a:gd name="T2" fmla="*/ 0 w 702"/>
                  <a:gd name="T3" fmla="*/ 66174575 h 1893"/>
                  <a:gd name="T4" fmla="*/ 35584530 w 702"/>
                  <a:gd name="T5" fmla="*/ 66174575 h 1893"/>
                  <a:gd name="T6" fmla="*/ 178855222 w 702"/>
                  <a:gd name="T7" fmla="*/ 16607700 h 1893"/>
                  <a:gd name="T8" fmla="*/ 142804406 w 702"/>
                  <a:gd name="T9" fmla="*/ 0 h 189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02"/>
                  <a:gd name="T16" fmla="*/ 0 h 1893"/>
                  <a:gd name="T17" fmla="*/ 702 w 702"/>
                  <a:gd name="T18" fmla="*/ 1893 h 189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02" h="1893">
                    <a:moveTo>
                      <a:pt x="579" y="0"/>
                    </a:moveTo>
                    <a:lnTo>
                      <a:pt x="0" y="1869"/>
                    </a:lnTo>
                    <a:lnTo>
                      <a:pt x="114" y="1893"/>
                    </a:lnTo>
                    <a:lnTo>
                      <a:pt x="702" y="51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 1121"/>
              <p:cNvSpPr/>
              <p:nvPr/>
            </p:nvSpPr>
            <p:spPr bwMode="auto">
              <a:xfrm>
                <a:off x="7776652" y="3476723"/>
                <a:ext cx="58489" cy="139375"/>
              </a:xfrm>
              <a:custGeom>
                <a:avLst/>
                <a:gdLst>
                  <a:gd name="T0" fmla="*/ 179213623 w 756"/>
                  <a:gd name="T1" fmla="*/ 0 h 2184"/>
                  <a:gd name="T2" fmla="*/ 35656008 w 756"/>
                  <a:gd name="T3" fmla="*/ 82904513 h 2184"/>
                  <a:gd name="T4" fmla="*/ 0 w 756"/>
                  <a:gd name="T5" fmla="*/ 82904513 h 2184"/>
                  <a:gd name="T6" fmla="*/ 143090785 w 756"/>
                  <a:gd name="T7" fmla="*/ 16632211 h 2184"/>
                  <a:gd name="T8" fmla="*/ 179213623 w 756"/>
                  <a:gd name="T9" fmla="*/ 0 h 218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6"/>
                  <a:gd name="T16" fmla="*/ 0 h 2184"/>
                  <a:gd name="T17" fmla="*/ 756 w 756"/>
                  <a:gd name="T18" fmla="*/ 2184 h 218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6" h="2184">
                    <a:moveTo>
                      <a:pt x="756" y="0"/>
                    </a:moveTo>
                    <a:lnTo>
                      <a:pt x="138" y="2184"/>
                    </a:lnTo>
                    <a:lnTo>
                      <a:pt x="0" y="2148"/>
                    </a:lnTo>
                    <a:lnTo>
                      <a:pt x="606" y="78"/>
                    </a:lnTo>
                    <a:lnTo>
                      <a:pt x="756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" name="Freeform 1122"/>
              <p:cNvSpPr/>
              <p:nvPr/>
            </p:nvSpPr>
            <p:spPr bwMode="auto">
              <a:xfrm>
                <a:off x="7596332" y="3569758"/>
                <a:ext cx="214545" cy="47048"/>
              </a:xfrm>
              <a:custGeom>
                <a:avLst/>
                <a:gdLst>
                  <a:gd name="T0" fmla="*/ 35658648 w 2773"/>
                  <a:gd name="T1" fmla="*/ 0 h 738"/>
                  <a:gd name="T2" fmla="*/ 0 w 2773"/>
                  <a:gd name="T3" fmla="*/ 16581742 h 738"/>
                  <a:gd name="T4" fmla="*/ 573357470 w 2773"/>
                  <a:gd name="T5" fmla="*/ 33163485 h 738"/>
                  <a:gd name="T6" fmla="*/ 573357470 w 2773"/>
                  <a:gd name="T7" fmla="*/ 16581742 h 738"/>
                  <a:gd name="T8" fmla="*/ 35658648 w 2773"/>
                  <a:gd name="T9" fmla="*/ 0 h 73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73"/>
                  <a:gd name="T16" fmla="*/ 0 h 738"/>
                  <a:gd name="T17" fmla="*/ 2773 w 2773"/>
                  <a:gd name="T18" fmla="*/ 738 h 73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73" h="738">
                    <a:moveTo>
                      <a:pt x="33" y="0"/>
                    </a:moveTo>
                    <a:lnTo>
                      <a:pt x="0" y="99"/>
                    </a:lnTo>
                    <a:lnTo>
                      <a:pt x="2436" y="738"/>
                    </a:lnTo>
                    <a:cubicBezTo>
                      <a:pt x="2499" y="501"/>
                      <a:pt x="2773" y="727"/>
                      <a:pt x="2373" y="603"/>
                    </a:cubicBezTo>
                    <a:lnTo>
                      <a:pt x="3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CC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" name="Freeform 1123"/>
              <p:cNvSpPr/>
              <p:nvPr/>
            </p:nvSpPr>
            <p:spPr bwMode="auto">
              <a:xfrm>
                <a:off x="7783165" y="3477902"/>
                <a:ext cx="54786" cy="139965"/>
              </a:xfrm>
              <a:custGeom>
                <a:avLst/>
                <a:gdLst>
                  <a:gd name="T0" fmla="*/ 656550006 w 637"/>
                  <a:gd name="T1" fmla="*/ 0 h 1659"/>
                  <a:gd name="T2" fmla="*/ 656550006 w 637"/>
                  <a:gd name="T3" fmla="*/ 0 h 1659"/>
                  <a:gd name="T4" fmla="*/ 54716163 w 637"/>
                  <a:gd name="T5" fmla="*/ 2147483646 h 1659"/>
                  <a:gd name="T6" fmla="*/ 0 w 637"/>
                  <a:gd name="T7" fmla="*/ 2147483646 h 1659"/>
                  <a:gd name="T8" fmla="*/ 656550006 w 637"/>
                  <a:gd name="T9" fmla="*/ 0 h 165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37"/>
                  <a:gd name="T16" fmla="*/ 0 h 1659"/>
                  <a:gd name="T17" fmla="*/ 637 w 637"/>
                  <a:gd name="T18" fmla="*/ 1659 h 165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37" h="1659">
                    <a:moveTo>
                      <a:pt x="615" y="0"/>
                    </a:moveTo>
                    <a:lnTo>
                      <a:pt x="637" y="0"/>
                    </a:lnTo>
                    <a:lnTo>
                      <a:pt x="68" y="1659"/>
                    </a:lnTo>
                    <a:lnTo>
                      <a:pt x="0" y="1647"/>
                    </a:lnTo>
                    <a:lnTo>
                      <a:pt x="615" y="0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" name="Freeform 1124"/>
              <p:cNvSpPr/>
              <p:nvPr/>
            </p:nvSpPr>
            <p:spPr bwMode="auto">
              <a:xfrm>
                <a:off x="7596588" y="3576007"/>
                <a:ext cx="190792" cy="46458"/>
              </a:xfrm>
              <a:custGeom>
                <a:avLst/>
                <a:gdLst>
                  <a:gd name="T0" fmla="*/ 0 w 2216"/>
                  <a:gd name="T1" fmla="*/ 0 h 550"/>
                  <a:gd name="T2" fmla="*/ 54884212 w 2216"/>
                  <a:gd name="T3" fmla="*/ 101852492 h 550"/>
                  <a:gd name="T4" fmla="*/ 2147483646 w 2216"/>
                  <a:gd name="T5" fmla="*/ 1017940055 h 550"/>
                  <a:gd name="T6" fmla="*/ 2147483646 w 2216"/>
                  <a:gd name="T7" fmla="*/ 865464562 h 550"/>
                  <a:gd name="T8" fmla="*/ 0 w 2216"/>
                  <a:gd name="T9" fmla="*/ 0 h 5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216"/>
                  <a:gd name="T16" fmla="*/ 0 h 550"/>
                  <a:gd name="T17" fmla="*/ 2216 w 2216"/>
                  <a:gd name="T18" fmla="*/ 550 h 5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216" h="550">
                    <a:moveTo>
                      <a:pt x="0" y="0"/>
                    </a:moveTo>
                    <a:lnTo>
                      <a:pt x="9" y="57"/>
                    </a:lnTo>
                    <a:lnTo>
                      <a:pt x="2164" y="550"/>
                    </a:lnTo>
                    <a:lnTo>
                      <a:pt x="2216" y="496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1" name="Group 1125"/>
              <p:cNvGrpSpPr/>
              <p:nvPr/>
            </p:nvGrpSpPr>
            <p:grpSpPr bwMode="auto">
              <a:xfrm>
                <a:off x="7593395" y="3625649"/>
                <a:ext cx="64747" cy="27592"/>
                <a:chOff x="1740" y="2642"/>
                <a:chExt cx="752" cy="327"/>
              </a:xfrm>
            </p:grpSpPr>
            <p:sp>
              <p:nvSpPr>
                <p:cNvPr id="140" name="Freeform 1126"/>
                <p:cNvSpPr/>
                <p:nvPr/>
              </p:nvSpPr>
              <p:spPr bwMode="auto">
                <a:xfrm>
                  <a:off x="1740" y="2642"/>
                  <a:ext cx="752" cy="327"/>
                </a:xfrm>
                <a:custGeom>
                  <a:avLst/>
                  <a:gdLst>
                    <a:gd name="T0" fmla="*/ 293 w 752"/>
                    <a:gd name="T1" fmla="*/ 0 h 327"/>
                    <a:gd name="T2" fmla="*/ 752 w 752"/>
                    <a:gd name="T3" fmla="*/ 124 h 327"/>
                    <a:gd name="T4" fmla="*/ 470 w 752"/>
                    <a:gd name="T5" fmla="*/ 327 h 327"/>
                    <a:gd name="T6" fmla="*/ 0 w 752"/>
                    <a:gd name="T7" fmla="*/ 183 h 327"/>
                    <a:gd name="T8" fmla="*/ 293 w 752"/>
                    <a:gd name="T9" fmla="*/ 0 h 327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52"/>
                    <a:gd name="T16" fmla="*/ 0 h 327"/>
                    <a:gd name="T17" fmla="*/ 752 w 752"/>
                    <a:gd name="T18" fmla="*/ 327 h 327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52" h="327">
                      <a:moveTo>
                        <a:pt x="293" y="0"/>
                      </a:moveTo>
                      <a:lnTo>
                        <a:pt x="752" y="124"/>
                      </a:lnTo>
                      <a:lnTo>
                        <a:pt x="470" y="327"/>
                      </a:lnTo>
                      <a:lnTo>
                        <a:pt x="0" y="183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1" name="Freeform 1127"/>
                <p:cNvSpPr/>
                <p:nvPr/>
              </p:nvSpPr>
              <p:spPr bwMode="auto">
                <a:xfrm>
                  <a:off x="1754" y="2649"/>
                  <a:ext cx="726" cy="311"/>
                </a:xfrm>
                <a:custGeom>
                  <a:avLst/>
                  <a:gdLst>
                    <a:gd name="T0" fmla="*/ 282 w 726"/>
                    <a:gd name="T1" fmla="*/ 0 h 311"/>
                    <a:gd name="T2" fmla="*/ 726 w 726"/>
                    <a:gd name="T3" fmla="*/ 119 h 311"/>
                    <a:gd name="T4" fmla="*/ 457 w 726"/>
                    <a:gd name="T5" fmla="*/ 311 h 311"/>
                    <a:gd name="T6" fmla="*/ 0 w 726"/>
                    <a:gd name="T7" fmla="*/ 173 h 311"/>
                    <a:gd name="T8" fmla="*/ 282 w 726"/>
                    <a:gd name="T9" fmla="*/ 0 h 311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26"/>
                    <a:gd name="T16" fmla="*/ 0 h 311"/>
                    <a:gd name="T17" fmla="*/ 726 w 726"/>
                    <a:gd name="T18" fmla="*/ 311 h 311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26" h="311">
                      <a:moveTo>
                        <a:pt x="282" y="0"/>
                      </a:moveTo>
                      <a:lnTo>
                        <a:pt x="726" y="119"/>
                      </a:lnTo>
                      <a:lnTo>
                        <a:pt x="457" y="311"/>
                      </a:lnTo>
                      <a:lnTo>
                        <a:pt x="0" y="173"/>
                      </a:lnTo>
                      <a:lnTo>
                        <a:pt x="282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4D4D4D"/>
                    </a:gs>
                    <a:gs pos="100000">
                      <a:srgbClr val="DDDDDD"/>
                    </a:gs>
                  </a:gsLst>
                  <a:lin ang="189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2" name="Freeform 1128"/>
                <p:cNvSpPr/>
                <p:nvPr/>
              </p:nvSpPr>
              <p:spPr bwMode="auto">
                <a:xfrm>
                  <a:off x="1808" y="2770"/>
                  <a:ext cx="258" cy="100"/>
                </a:xfrm>
                <a:custGeom>
                  <a:avLst/>
                  <a:gdLst>
                    <a:gd name="T0" fmla="*/ 0 w 258"/>
                    <a:gd name="T1" fmla="*/ 44 h 100"/>
                    <a:gd name="T2" fmla="*/ 75 w 258"/>
                    <a:gd name="T3" fmla="*/ 0 h 100"/>
                    <a:gd name="T4" fmla="*/ 258 w 258"/>
                    <a:gd name="T5" fmla="*/ 50 h 100"/>
                    <a:gd name="T6" fmla="*/ 183 w 258"/>
                    <a:gd name="T7" fmla="*/ 100 h 100"/>
                    <a:gd name="T8" fmla="*/ 0 w 258"/>
                    <a:gd name="T9" fmla="*/ 44 h 1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58"/>
                    <a:gd name="T16" fmla="*/ 0 h 100"/>
                    <a:gd name="T17" fmla="*/ 258 w 258"/>
                    <a:gd name="T18" fmla="*/ 100 h 10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58" h="100">
                      <a:moveTo>
                        <a:pt x="0" y="44"/>
                      </a:moveTo>
                      <a:lnTo>
                        <a:pt x="75" y="0"/>
                      </a:lnTo>
                      <a:lnTo>
                        <a:pt x="258" y="50"/>
                      </a:lnTo>
                      <a:lnTo>
                        <a:pt x="183" y="100"/>
                      </a:lnTo>
                      <a:lnTo>
                        <a:pt x="0" y="4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3" name="Freeform 1129"/>
                <p:cNvSpPr/>
                <p:nvPr/>
              </p:nvSpPr>
              <p:spPr bwMode="auto">
                <a:xfrm>
                  <a:off x="1799" y="2816"/>
                  <a:ext cx="194" cy="63"/>
                </a:xfrm>
                <a:custGeom>
                  <a:avLst/>
                  <a:gdLst>
                    <a:gd name="T0" fmla="*/ 12 w 194"/>
                    <a:gd name="T1" fmla="*/ 0 h 63"/>
                    <a:gd name="T2" fmla="*/ 194 w 194"/>
                    <a:gd name="T3" fmla="*/ 53 h 63"/>
                    <a:gd name="T4" fmla="*/ 180 w 194"/>
                    <a:gd name="T5" fmla="*/ 63 h 63"/>
                    <a:gd name="T6" fmla="*/ 0 w 194"/>
                    <a:gd name="T7" fmla="*/ 9 h 63"/>
                    <a:gd name="T8" fmla="*/ 12 w 194"/>
                    <a:gd name="T9" fmla="*/ 0 h 6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94"/>
                    <a:gd name="T16" fmla="*/ 0 h 63"/>
                    <a:gd name="T17" fmla="*/ 194 w 194"/>
                    <a:gd name="T18" fmla="*/ 63 h 6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94" h="63">
                      <a:moveTo>
                        <a:pt x="12" y="0"/>
                      </a:moveTo>
                      <a:lnTo>
                        <a:pt x="194" y="53"/>
                      </a:lnTo>
                      <a:lnTo>
                        <a:pt x="180" y="63"/>
                      </a:lnTo>
                      <a:lnTo>
                        <a:pt x="0" y="9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4" name="Freeform 1130"/>
                <p:cNvSpPr/>
                <p:nvPr/>
              </p:nvSpPr>
              <p:spPr bwMode="auto">
                <a:xfrm>
                  <a:off x="2020" y="2834"/>
                  <a:ext cx="258" cy="102"/>
                </a:xfrm>
                <a:custGeom>
                  <a:avLst/>
                  <a:gdLst>
                    <a:gd name="T0" fmla="*/ 0 w 258"/>
                    <a:gd name="T1" fmla="*/ 46 h 102"/>
                    <a:gd name="T2" fmla="*/ 71 w 258"/>
                    <a:gd name="T3" fmla="*/ 0 h 102"/>
                    <a:gd name="T4" fmla="*/ 258 w 258"/>
                    <a:gd name="T5" fmla="*/ 52 h 102"/>
                    <a:gd name="T6" fmla="*/ 183 w 258"/>
                    <a:gd name="T7" fmla="*/ 102 h 102"/>
                    <a:gd name="T8" fmla="*/ 0 w 258"/>
                    <a:gd name="T9" fmla="*/ 46 h 10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58"/>
                    <a:gd name="T16" fmla="*/ 0 h 102"/>
                    <a:gd name="T17" fmla="*/ 258 w 258"/>
                    <a:gd name="T18" fmla="*/ 102 h 10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58" h="102">
                      <a:moveTo>
                        <a:pt x="0" y="46"/>
                      </a:moveTo>
                      <a:lnTo>
                        <a:pt x="71" y="0"/>
                      </a:lnTo>
                      <a:lnTo>
                        <a:pt x="258" y="52"/>
                      </a:lnTo>
                      <a:lnTo>
                        <a:pt x="183" y="102"/>
                      </a:lnTo>
                      <a:lnTo>
                        <a:pt x="0" y="4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5" name="Freeform 1131"/>
                <p:cNvSpPr/>
                <p:nvPr/>
              </p:nvSpPr>
              <p:spPr bwMode="auto">
                <a:xfrm>
                  <a:off x="2011" y="2882"/>
                  <a:ext cx="194" cy="63"/>
                </a:xfrm>
                <a:custGeom>
                  <a:avLst/>
                  <a:gdLst>
                    <a:gd name="T0" fmla="*/ 12 w 194"/>
                    <a:gd name="T1" fmla="*/ 0 h 63"/>
                    <a:gd name="T2" fmla="*/ 194 w 194"/>
                    <a:gd name="T3" fmla="*/ 53 h 63"/>
                    <a:gd name="T4" fmla="*/ 180 w 194"/>
                    <a:gd name="T5" fmla="*/ 63 h 63"/>
                    <a:gd name="T6" fmla="*/ 0 w 194"/>
                    <a:gd name="T7" fmla="*/ 9 h 63"/>
                    <a:gd name="T8" fmla="*/ 12 w 194"/>
                    <a:gd name="T9" fmla="*/ 0 h 6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94"/>
                    <a:gd name="T16" fmla="*/ 0 h 63"/>
                    <a:gd name="T17" fmla="*/ 194 w 194"/>
                    <a:gd name="T18" fmla="*/ 63 h 6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94" h="63">
                      <a:moveTo>
                        <a:pt x="12" y="0"/>
                      </a:moveTo>
                      <a:lnTo>
                        <a:pt x="194" y="53"/>
                      </a:lnTo>
                      <a:lnTo>
                        <a:pt x="180" y="63"/>
                      </a:lnTo>
                      <a:lnTo>
                        <a:pt x="0" y="9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02" name="Freeform 1132"/>
              <p:cNvSpPr/>
              <p:nvPr/>
            </p:nvSpPr>
            <p:spPr bwMode="auto">
              <a:xfrm>
                <a:off x="7704243" y="3629776"/>
                <a:ext cx="78411" cy="60608"/>
              </a:xfrm>
              <a:custGeom>
                <a:avLst/>
                <a:gdLst>
                  <a:gd name="T0" fmla="*/ 39250883 w 990"/>
                  <a:gd name="T1" fmla="*/ 342828616 h 792"/>
                  <a:gd name="T2" fmla="*/ 354255671 w 990"/>
                  <a:gd name="T3" fmla="*/ 0 h 792"/>
                  <a:gd name="T4" fmla="*/ 354255671 w 990"/>
                  <a:gd name="T5" fmla="*/ 34504242 h 792"/>
                  <a:gd name="T6" fmla="*/ 0 w 990"/>
                  <a:gd name="T7" fmla="*/ 342828616 h 792"/>
                  <a:gd name="T8" fmla="*/ 39250883 w 990"/>
                  <a:gd name="T9" fmla="*/ 342828616 h 79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990"/>
                  <a:gd name="T16" fmla="*/ 0 h 792"/>
                  <a:gd name="T17" fmla="*/ 990 w 990"/>
                  <a:gd name="T18" fmla="*/ 792 h 79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990" h="792">
                    <a:moveTo>
                      <a:pt x="3" y="738"/>
                    </a:moveTo>
                    <a:lnTo>
                      <a:pt x="990" y="0"/>
                    </a:lnTo>
                    <a:lnTo>
                      <a:pt x="987" y="60"/>
                    </a:lnTo>
                    <a:lnTo>
                      <a:pt x="0" y="792"/>
                    </a:lnTo>
                    <a:lnTo>
                      <a:pt x="3" y="738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Freeform 1133"/>
              <p:cNvSpPr/>
              <p:nvPr/>
            </p:nvSpPr>
            <p:spPr bwMode="auto">
              <a:xfrm>
                <a:off x="7504129" y="3634611"/>
                <a:ext cx="200625" cy="55302"/>
              </a:xfrm>
              <a:custGeom>
                <a:avLst/>
                <a:gdLst>
                  <a:gd name="T0" fmla="*/ 39302216 w 2532"/>
                  <a:gd name="T1" fmla="*/ 0 h 723"/>
                  <a:gd name="T2" fmla="*/ 39302216 w 2532"/>
                  <a:gd name="T3" fmla="*/ 0 h 723"/>
                  <a:gd name="T4" fmla="*/ 867084690 w 2532"/>
                  <a:gd name="T5" fmla="*/ 307891170 h 723"/>
                  <a:gd name="T6" fmla="*/ 867084690 w 2532"/>
                  <a:gd name="T7" fmla="*/ 342351506 h 723"/>
                  <a:gd name="T8" fmla="*/ 0 w 2532"/>
                  <a:gd name="T9" fmla="*/ 34009889 h 723"/>
                  <a:gd name="T10" fmla="*/ 39302216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Freeform 1134"/>
              <p:cNvSpPr/>
              <p:nvPr/>
            </p:nvSpPr>
            <p:spPr bwMode="auto">
              <a:xfrm>
                <a:off x="7504257" y="3624470"/>
                <a:ext cx="2171" cy="11202"/>
              </a:xfrm>
              <a:custGeom>
                <a:avLst/>
                <a:gdLst>
                  <a:gd name="T0" fmla="*/ 48903362 w 26"/>
                  <a:gd name="T1" fmla="*/ 33634500 h 147"/>
                  <a:gd name="T2" fmla="*/ 48903362 w 26"/>
                  <a:gd name="T3" fmla="*/ 67263209 h 147"/>
                  <a:gd name="T4" fmla="*/ 0 w 26"/>
                  <a:gd name="T5" fmla="*/ 67263209 h 147"/>
                  <a:gd name="T6" fmla="*/ 48903362 w 26"/>
                  <a:gd name="T7" fmla="*/ 0 h 147"/>
                  <a:gd name="T8" fmla="*/ 48903362 w 26"/>
                  <a:gd name="T9" fmla="*/ 33634500 h 14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7"/>
                  <a:gd name="T17" fmla="*/ 26 w 26"/>
                  <a:gd name="T18" fmla="*/ 147 h 14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7">
                    <a:moveTo>
                      <a:pt x="26" y="10"/>
                    </a:moveTo>
                    <a:lnTo>
                      <a:pt x="23" y="147"/>
                    </a:lnTo>
                    <a:lnTo>
                      <a:pt x="0" y="144"/>
                    </a:lnTo>
                    <a:lnTo>
                      <a:pt x="3" y="0"/>
                    </a:lnTo>
                    <a:lnTo>
                      <a:pt x="26" y="1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" name="Freeform 1135"/>
              <p:cNvSpPr/>
              <p:nvPr/>
            </p:nvSpPr>
            <p:spPr bwMode="auto">
              <a:xfrm>
                <a:off x="7504384" y="3578837"/>
                <a:ext cx="93225" cy="46340"/>
              </a:xfrm>
              <a:custGeom>
                <a:avLst/>
                <a:gdLst>
                  <a:gd name="T0" fmla="*/ 395043791 w 1176"/>
                  <a:gd name="T1" fmla="*/ 0 h 606"/>
                  <a:gd name="T2" fmla="*/ 0 w 1176"/>
                  <a:gd name="T3" fmla="*/ 273654982 h 606"/>
                  <a:gd name="T4" fmla="*/ 39357994 w 1176"/>
                  <a:gd name="T5" fmla="*/ 273654982 h 606"/>
                  <a:gd name="T6" fmla="*/ 395043791 w 1176"/>
                  <a:gd name="T7" fmla="*/ 33985420 h 606"/>
                  <a:gd name="T8" fmla="*/ 395043791 w 1176"/>
                  <a:gd name="T9" fmla="*/ 0 h 60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76"/>
                  <a:gd name="T16" fmla="*/ 0 h 606"/>
                  <a:gd name="T17" fmla="*/ 1176 w 1176"/>
                  <a:gd name="T18" fmla="*/ 606 h 60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76" h="606">
                    <a:moveTo>
                      <a:pt x="1170" y="0"/>
                    </a:moveTo>
                    <a:lnTo>
                      <a:pt x="0" y="597"/>
                    </a:lnTo>
                    <a:lnTo>
                      <a:pt x="30" y="606"/>
                    </a:lnTo>
                    <a:lnTo>
                      <a:pt x="1176" y="18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" name="Freeform 1136"/>
              <p:cNvSpPr/>
              <p:nvPr/>
            </p:nvSpPr>
            <p:spPr bwMode="auto">
              <a:xfrm>
                <a:off x="7510642" y="3626829"/>
                <a:ext cx="190281" cy="53180"/>
              </a:xfrm>
              <a:custGeom>
                <a:avLst/>
                <a:gdLst>
                  <a:gd name="T0" fmla="*/ 31829833 w 2532"/>
                  <a:gd name="T1" fmla="*/ 0 h 723"/>
                  <a:gd name="T2" fmla="*/ 31829833 w 2532"/>
                  <a:gd name="T3" fmla="*/ 0 h 723"/>
                  <a:gd name="T4" fmla="*/ 382827787 w 2532"/>
                  <a:gd name="T5" fmla="*/ 175498781 h 723"/>
                  <a:gd name="T6" fmla="*/ 382827787 w 2532"/>
                  <a:gd name="T7" fmla="*/ 175498781 h 723"/>
                  <a:gd name="T8" fmla="*/ 0 w 2532"/>
                  <a:gd name="T9" fmla="*/ 29448186 h 723"/>
                  <a:gd name="T10" fmla="*/ 31829833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" name="Freeform 1137"/>
              <p:cNvSpPr/>
              <p:nvPr/>
            </p:nvSpPr>
            <p:spPr bwMode="auto">
              <a:xfrm flipV="1">
                <a:off x="7700668" y="3623055"/>
                <a:ext cx="77645" cy="55066"/>
              </a:xfrm>
              <a:custGeom>
                <a:avLst/>
                <a:gdLst>
                  <a:gd name="T0" fmla="*/ 0 w 2532"/>
                  <a:gd name="T1" fmla="*/ 0 h 723"/>
                  <a:gd name="T2" fmla="*/ 0 w 2532"/>
                  <a:gd name="T3" fmla="*/ 0 h 723"/>
                  <a:gd name="T4" fmla="*/ 0 w 2532"/>
                  <a:gd name="T5" fmla="*/ 302641137 h 723"/>
                  <a:gd name="T6" fmla="*/ 0 w 2532"/>
                  <a:gd name="T7" fmla="*/ 302641137 h 723"/>
                  <a:gd name="T8" fmla="*/ 0 w 2532"/>
                  <a:gd name="T9" fmla="*/ 33575256 h 723"/>
                  <a:gd name="T10" fmla="*/ 0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8" name="Group 1139"/>
            <p:cNvGrpSpPr/>
            <p:nvPr/>
          </p:nvGrpSpPr>
          <p:grpSpPr bwMode="auto">
            <a:xfrm flipH="1">
              <a:off x="7985622" y="3537823"/>
              <a:ext cx="359261" cy="342045"/>
              <a:chOff x="2839" y="3501"/>
              <a:chExt cx="755" cy="803"/>
            </a:xfrm>
          </p:grpSpPr>
          <p:pic>
            <p:nvPicPr>
              <p:cNvPr id="138" name="Picture 1140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39" y="3501"/>
                <a:ext cx="755" cy="8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9" name="Freeform 1141"/>
              <p:cNvSpPr/>
              <p:nvPr/>
            </p:nvSpPr>
            <p:spPr bwMode="auto">
              <a:xfrm>
                <a:off x="2916" y="3578"/>
                <a:ext cx="356" cy="368"/>
              </a:xfrm>
              <a:custGeom>
                <a:avLst/>
                <a:gdLst>
                  <a:gd name="T0" fmla="*/ 0 w 356"/>
                  <a:gd name="T1" fmla="*/ 0 h 368"/>
                  <a:gd name="T2" fmla="*/ 300 w 356"/>
                  <a:gd name="T3" fmla="*/ 14 h 368"/>
                  <a:gd name="T4" fmla="*/ 356 w 356"/>
                  <a:gd name="T5" fmla="*/ 294 h 368"/>
                  <a:gd name="T6" fmla="*/ 78 w 356"/>
                  <a:gd name="T7" fmla="*/ 368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94" name="Group 693"/>
            <p:cNvGrpSpPr/>
            <p:nvPr/>
          </p:nvGrpSpPr>
          <p:grpSpPr>
            <a:xfrm>
              <a:off x="7797061" y="3296104"/>
              <a:ext cx="347997" cy="396620"/>
              <a:chOff x="7797061" y="3296104"/>
              <a:chExt cx="347997" cy="396620"/>
            </a:xfrm>
          </p:grpSpPr>
          <p:pic>
            <p:nvPicPr>
              <p:cNvPr id="113" name="Picture 571" descr="fridge2.png"/>
              <p:cNvPicPr>
                <a:picLocks noChangeAspect="1"/>
              </p:cNvPicPr>
              <p:nvPr/>
            </p:nvPicPr>
            <p:blipFill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96825" y="3355697"/>
                <a:ext cx="189578" cy="3370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4" name="Picture 1115" descr="antenna_stylized"/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97061" y="3296104"/>
                <a:ext cx="347997" cy="1675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795" name="Group 794"/>
          <p:cNvGrpSpPr/>
          <p:nvPr/>
        </p:nvGrpSpPr>
        <p:grpSpPr>
          <a:xfrm>
            <a:off x="11064947" y="3428485"/>
            <a:ext cx="518448" cy="1212242"/>
            <a:chOff x="11058573" y="3399165"/>
            <a:chExt cx="518448" cy="1212242"/>
          </a:xfrm>
        </p:grpSpPr>
        <p:grpSp>
          <p:nvGrpSpPr>
            <p:cNvPr id="375" name="Group 374"/>
            <p:cNvGrpSpPr/>
            <p:nvPr/>
          </p:nvGrpSpPr>
          <p:grpSpPr>
            <a:xfrm>
              <a:off x="11087182" y="4159591"/>
              <a:ext cx="489839" cy="451816"/>
              <a:chOff x="5103720" y="2693365"/>
              <a:chExt cx="611650" cy="414788"/>
            </a:xfrm>
          </p:grpSpPr>
          <p:cxnSp>
            <p:nvCxnSpPr>
              <p:cNvPr id="376" name="Straight Connector 375"/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78" name="Group 377"/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379" name="Picture 378" descr="server_rack.png"/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80" name="Picture 379" descr="server_rack.png"/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81" name="Picture 380" descr="server_rack.png"/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92" name="Group 391"/>
            <p:cNvGrpSpPr/>
            <p:nvPr/>
          </p:nvGrpSpPr>
          <p:grpSpPr>
            <a:xfrm>
              <a:off x="11058573" y="3399165"/>
              <a:ext cx="423724" cy="405973"/>
              <a:chOff x="5103720" y="2693365"/>
              <a:chExt cx="611650" cy="414788"/>
            </a:xfrm>
          </p:grpSpPr>
          <p:cxnSp>
            <p:nvCxnSpPr>
              <p:cNvPr id="393" name="Straight Connector 392"/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95" name="Group 394"/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396" name="Picture 395" descr="server_rack.png"/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97" name="Picture 396" descr="server_rack.png"/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98" name="Picture 397" descr="server_rack.png"/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71" name="Group 950"/>
          <p:cNvGrpSpPr/>
          <p:nvPr/>
        </p:nvGrpSpPr>
        <p:grpSpPr bwMode="auto">
          <a:xfrm>
            <a:off x="10288915" y="5273951"/>
            <a:ext cx="177192" cy="330833"/>
            <a:chOff x="4140" y="429"/>
            <a:chExt cx="1425" cy="2396"/>
          </a:xfrm>
        </p:grpSpPr>
        <p:sp>
          <p:nvSpPr>
            <p:cNvPr id="207" name="Freeform 951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8" name="Rectangle 952"/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9" name="Freeform 953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0" name="Freeform 954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1" name="Rectangle 955"/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2" name="Group 956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37" name="AutoShape 957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8" name="AutoShape 958"/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3" name="Rectangle 959"/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4" name="Group 960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35" name="AutoShape 961"/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6" name="AutoShape 962"/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5" name="Rectangle 963"/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16" name="Rectangle 964"/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7" name="Group 965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33" name="AutoShape 966"/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4" name="AutoShape 967"/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8" name="Freeform 968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19" name="Group 969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31" name="AutoShape 970"/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2" name="AutoShape 971"/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20" name="Rectangle 972"/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1" name="Freeform 973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2" name="Freeform 974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3" name="Oval 975"/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4" name="Freeform 976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5" name="AutoShape 977"/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6" name="AutoShape 978"/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7" name="Oval 979"/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8" name="Oval 980"/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9" name="Oval 981"/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30" name="Rectangle 982"/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grpSp>
        <p:nvGrpSpPr>
          <p:cNvPr id="44" name="Group 590"/>
          <p:cNvGrpSpPr/>
          <p:nvPr/>
        </p:nvGrpSpPr>
        <p:grpSpPr bwMode="auto">
          <a:xfrm flipH="1">
            <a:off x="7980855" y="4900161"/>
            <a:ext cx="345630" cy="320302"/>
            <a:chOff x="2839" y="3501"/>
            <a:chExt cx="755" cy="803"/>
          </a:xfrm>
        </p:grpSpPr>
        <p:pic>
          <p:nvPicPr>
            <p:cNvPr id="367" name="Picture 591" descr="desktop_computer_stylized_medium"/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68" name="Freeform 592"/>
            <p:cNvSpPr/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0" name="Group 1064"/>
          <p:cNvGrpSpPr/>
          <p:nvPr/>
        </p:nvGrpSpPr>
        <p:grpSpPr bwMode="auto">
          <a:xfrm>
            <a:off x="9201681" y="5852809"/>
            <a:ext cx="310186" cy="307808"/>
            <a:chOff x="877" y="1008"/>
            <a:chExt cx="2747" cy="2591"/>
          </a:xfrm>
        </p:grpSpPr>
        <p:pic>
          <p:nvPicPr>
            <p:cNvPr id="146" name="Picture 1065" descr="antenna_stylized"/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7" name="Picture 1066" descr="laptop_keyboard"/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8" name="Freeform 1067"/>
            <p:cNvSpPr/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49" name="Picture 1068" descr="screen"/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0" name="Freeform 1069"/>
            <p:cNvSpPr/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Freeform 1070"/>
            <p:cNvSpPr/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Freeform 1071"/>
            <p:cNvSpPr/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Freeform 1072"/>
            <p:cNvSpPr/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Freeform 1073"/>
            <p:cNvSpPr/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Freeform 1074"/>
            <p:cNvSpPr/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6" name="Group 1075"/>
            <p:cNvGrpSpPr/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163" name="Freeform 1076"/>
              <p:cNvSpPr/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4" name="Freeform 1077"/>
              <p:cNvSpPr/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5" name="Freeform 1078"/>
              <p:cNvSpPr/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6" name="Freeform 1079"/>
              <p:cNvSpPr/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7" name="Freeform 1080"/>
              <p:cNvSpPr/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8" name="Freeform 1081"/>
              <p:cNvSpPr/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57" name="Freeform 1082"/>
            <p:cNvSpPr/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Freeform 1083"/>
            <p:cNvSpPr/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Freeform 1084"/>
            <p:cNvSpPr/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Freeform 1085"/>
            <p:cNvSpPr/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Freeform 1086"/>
            <p:cNvSpPr/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Freeform 1087"/>
            <p:cNvSpPr/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0" name="Group 590"/>
          <p:cNvGrpSpPr/>
          <p:nvPr/>
        </p:nvGrpSpPr>
        <p:grpSpPr bwMode="auto">
          <a:xfrm flipH="1">
            <a:off x="8153909" y="5504657"/>
            <a:ext cx="345630" cy="320302"/>
            <a:chOff x="2839" y="3501"/>
            <a:chExt cx="755" cy="803"/>
          </a:xfrm>
        </p:grpSpPr>
        <p:pic>
          <p:nvPicPr>
            <p:cNvPr id="491" name="Picture 591" descr="desktop_computer_stylized_medium"/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2" name="Freeform 592"/>
            <p:cNvSpPr/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3" name="Group 590"/>
          <p:cNvGrpSpPr/>
          <p:nvPr/>
        </p:nvGrpSpPr>
        <p:grpSpPr bwMode="auto">
          <a:xfrm flipH="1">
            <a:off x="8552134" y="5526130"/>
            <a:ext cx="345630" cy="320302"/>
            <a:chOff x="2839" y="3501"/>
            <a:chExt cx="755" cy="803"/>
          </a:xfrm>
        </p:grpSpPr>
        <p:pic>
          <p:nvPicPr>
            <p:cNvPr id="494" name="Picture 591" descr="desktop_computer_stylized_medium"/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5" name="Freeform 592"/>
            <p:cNvSpPr/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6" name="Group 1064"/>
          <p:cNvGrpSpPr/>
          <p:nvPr/>
        </p:nvGrpSpPr>
        <p:grpSpPr bwMode="auto">
          <a:xfrm>
            <a:off x="9534746" y="5795138"/>
            <a:ext cx="319264" cy="253379"/>
            <a:chOff x="877" y="1008"/>
            <a:chExt cx="2747" cy="2591"/>
          </a:xfrm>
        </p:grpSpPr>
        <p:pic>
          <p:nvPicPr>
            <p:cNvPr id="497" name="Picture 1065" descr="antenna_stylized"/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98" name="Picture 1066" descr="laptop_keyboard"/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9" name="Freeform 1067"/>
            <p:cNvSpPr/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500" name="Picture 1068" descr="screen"/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01" name="Freeform 1069"/>
            <p:cNvSpPr/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2" name="Freeform 1070"/>
            <p:cNvSpPr/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3" name="Freeform 1071"/>
            <p:cNvSpPr/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4" name="Freeform 1072"/>
            <p:cNvSpPr/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Freeform 1073"/>
            <p:cNvSpPr/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Freeform 1074"/>
            <p:cNvSpPr/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07" name="Group 1075"/>
            <p:cNvGrpSpPr/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514" name="Freeform 1076"/>
              <p:cNvSpPr/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5" name="Freeform 1077"/>
              <p:cNvSpPr/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6" name="Freeform 1078"/>
              <p:cNvSpPr/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7" name="Freeform 1079"/>
              <p:cNvSpPr/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8" name="Freeform 1080"/>
              <p:cNvSpPr/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9" name="Freeform 1081"/>
              <p:cNvSpPr/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08" name="Freeform 1082"/>
            <p:cNvSpPr/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9" name="Freeform 1083"/>
            <p:cNvSpPr/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0" name="Freeform 1084"/>
            <p:cNvSpPr/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1" name="Freeform 1085"/>
            <p:cNvSpPr/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2" name="Freeform 1086"/>
            <p:cNvSpPr/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3" name="Freeform 1087"/>
            <p:cNvSpPr/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75" name="Freeform 984"/>
          <p:cNvSpPr/>
          <p:nvPr/>
        </p:nvSpPr>
        <p:spPr bwMode="auto">
          <a:xfrm>
            <a:off x="10153593" y="5636971"/>
            <a:ext cx="34049" cy="332924"/>
          </a:xfrm>
          <a:custGeom>
            <a:avLst/>
            <a:gdLst>
              <a:gd name="T0" fmla="*/ 3 w 354"/>
              <a:gd name="T1" fmla="*/ 0 h 2742"/>
              <a:gd name="T2" fmla="*/ 15 w 354"/>
              <a:gd name="T3" fmla="*/ 27 h 2742"/>
              <a:gd name="T4" fmla="*/ 15 w 354"/>
              <a:gd name="T5" fmla="*/ 205 h 2742"/>
              <a:gd name="T6" fmla="*/ 0 w 354"/>
              <a:gd name="T7" fmla="*/ 215 h 2742"/>
              <a:gd name="T8" fmla="*/ 3 w 354"/>
              <a:gd name="T9" fmla="*/ 0 h 274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54"/>
              <a:gd name="T16" fmla="*/ 0 h 2742"/>
              <a:gd name="T17" fmla="*/ 354 w 354"/>
              <a:gd name="T18" fmla="*/ 2742 h 274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54" h="2742">
                <a:moveTo>
                  <a:pt x="63" y="0"/>
                </a:moveTo>
                <a:lnTo>
                  <a:pt x="354" y="339"/>
                </a:lnTo>
                <a:lnTo>
                  <a:pt x="346" y="2624"/>
                </a:lnTo>
                <a:lnTo>
                  <a:pt x="0" y="2742"/>
                </a:lnTo>
                <a:lnTo>
                  <a:pt x="63" y="0"/>
                </a:lnTo>
                <a:close/>
              </a:path>
            </a:pathLst>
          </a:custGeom>
          <a:gradFill rotWithShape="1">
            <a:gsLst>
              <a:gs pos="0">
                <a:srgbClr val="DDDDDD"/>
              </a:gs>
              <a:gs pos="100000">
                <a:srgbClr val="333333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7" name="Freeform 986"/>
          <p:cNvSpPr/>
          <p:nvPr/>
        </p:nvSpPr>
        <p:spPr bwMode="auto">
          <a:xfrm>
            <a:off x="10159970" y="5656923"/>
            <a:ext cx="20333" cy="308020"/>
          </a:xfrm>
          <a:custGeom>
            <a:avLst/>
            <a:gdLst>
              <a:gd name="T0" fmla="*/ 2 w 211"/>
              <a:gd name="T1" fmla="*/ 0 h 2537"/>
              <a:gd name="T2" fmla="*/ 9 w 211"/>
              <a:gd name="T3" fmla="*/ 18 h 2537"/>
              <a:gd name="T4" fmla="*/ 2 w 211"/>
              <a:gd name="T5" fmla="*/ 196 h 2537"/>
              <a:gd name="T6" fmla="*/ 2 w 211"/>
              <a:gd name="T7" fmla="*/ 0 h 2537"/>
              <a:gd name="T8" fmla="*/ 0 60000 65536"/>
              <a:gd name="T9" fmla="*/ 0 60000 65536"/>
              <a:gd name="T10" fmla="*/ 0 60000 65536"/>
              <a:gd name="T11" fmla="*/ 0 60000 65536"/>
              <a:gd name="T12" fmla="*/ 0 w 211"/>
              <a:gd name="T13" fmla="*/ 0 h 2537"/>
              <a:gd name="T14" fmla="*/ 211 w 211"/>
              <a:gd name="T15" fmla="*/ 2537 h 25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1" h="2537">
                <a:moveTo>
                  <a:pt x="7" y="0"/>
                </a:moveTo>
                <a:cubicBezTo>
                  <a:pt x="7" y="0"/>
                  <a:pt x="57" y="28"/>
                  <a:pt x="211" y="218"/>
                </a:cubicBezTo>
                <a:cubicBezTo>
                  <a:pt x="0" y="1229"/>
                  <a:pt x="41" y="2537"/>
                  <a:pt x="7" y="2501"/>
                </a:cubicBezTo>
                <a:lnTo>
                  <a:pt x="7" y="0"/>
                </a:lnTo>
                <a:close/>
              </a:path>
            </a:pathLst>
          </a:custGeom>
          <a:gradFill rotWithShape="1">
            <a:gsLst>
              <a:gs pos="0">
                <a:srgbClr val="808080"/>
              </a:gs>
              <a:gs pos="100000">
                <a:srgbClr val="F8F8F8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8" name="Freeform 987"/>
          <p:cNvSpPr/>
          <p:nvPr/>
        </p:nvSpPr>
        <p:spPr bwMode="auto">
          <a:xfrm>
            <a:off x="10155518" y="5812753"/>
            <a:ext cx="31643" cy="27525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1 h 226"/>
              <a:gd name="T4" fmla="*/ 14 w 328"/>
              <a:gd name="T5" fmla="*/ 19 h 226"/>
              <a:gd name="T6" fmla="*/ 0 w 328"/>
              <a:gd name="T7" fmla="*/ 8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9" name="Rectangle 988"/>
          <p:cNvSpPr>
            <a:spLocks noChangeArrowheads="1"/>
          </p:cNvSpPr>
          <p:nvPr/>
        </p:nvSpPr>
        <p:spPr bwMode="auto">
          <a:xfrm>
            <a:off x="10026299" y="5674399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0" name="Group 989"/>
          <p:cNvGrpSpPr/>
          <p:nvPr/>
        </p:nvGrpSpPr>
        <p:grpSpPr bwMode="auto">
          <a:xfrm>
            <a:off x="10091149" y="5671195"/>
            <a:ext cx="69903" cy="21117"/>
            <a:chOff x="614" y="2568"/>
            <a:chExt cx="725" cy="139"/>
          </a:xfrm>
        </p:grpSpPr>
        <p:sp>
          <p:nvSpPr>
            <p:cNvPr id="205" name="AutoShape 990"/>
            <p:cNvSpPr>
              <a:spLocks noChangeArrowheads="1"/>
            </p:cNvSpPr>
            <p:nvPr/>
          </p:nvSpPr>
          <p:spPr bwMode="auto">
            <a:xfrm>
              <a:off x="613" y="2566"/>
              <a:ext cx="721" cy="14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6" name="AutoShape 991"/>
            <p:cNvSpPr>
              <a:spLocks noChangeArrowheads="1"/>
            </p:cNvSpPr>
            <p:nvPr/>
          </p:nvSpPr>
          <p:spPr bwMode="auto">
            <a:xfrm>
              <a:off x="625" y="2581"/>
              <a:ext cx="696" cy="114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1" name="Rectangle 992"/>
          <p:cNvSpPr>
            <a:spLocks noChangeArrowheads="1"/>
          </p:cNvSpPr>
          <p:nvPr/>
        </p:nvSpPr>
        <p:spPr bwMode="auto">
          <a:xfrm>
            <a:off x="10027502" y="5722750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2" name="Group 993"/>
          <p:cNvGrpSpPr/>
          <p:nvPr/>
        </p:nvGrpSpPr>
        <p:grpSpPr bwMode="auto">
          <a:xfrm>
            <a:off x="10090909" y="5718672"/>
            <a:ext cx="69903" cy="19515"/>
            <a:chOff x="614" y="2568"/>
            <a:chExt cx="725" cy="139"/>
          </a:xfrm>
        </p:grpSpPr>
        <p:sp>
          <p:nvSpPr>
            <p:cNvPr id="203" name="AutoShape 994"/>
            <p:cNvSpPr>
              <a:spLocks noChangeArrowheads="1"/>
            </p:cNvSpPr>
            <p:nvPr/>
          </p:nvSpPr>
          <p:spPr bwMode="auto">
            <a:xfrm>
              <a:off x="615" y="2564"/>
              <a:ext cx="721" cy="139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4" name="AutoShape 995"/>
            <p:cNvSpPr>
              <a:spLocks noChangeArrowheads="1"/>
            </p:cNvSpPr>
            <p:nvPr/>
          </p:nvSpPr>
          <p:spPr bwMode="auto">
            <a:xfrm>
              <a:off x="628" y="2581"/>
              <a:ext cx="696" cy="107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3" name="Rectangle 996"/>
          <p:cNvSpPr>
            <a:spLocks noChangeArrowheads="1"/>
          </p:cNvSpPr>
          <p:nvPr/>
        </p:nvSpPr>
        <p:spPr bwMode="auto">
          <a:xfrm>
            <a:off x="10027502" y="5771101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84" name="Rectangle 997"/>
          <p:cNvSpPr>
            <a:spLocks noChangeArrowheads="1"/>
          </p:cNvSpPr>
          <p:nvPr/>
        </p:nvSpPr>
        <p:spPr bwMode="auto">
          <a:xfrm>
            <a:off x="10028705" y="5814938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5" name="Group 998"/>
          <p:cNvGrpSpPr/>
          <p:nvPr/>
        </p:nvGrpSpPr>
        <p:grpSpPr bwMode="auto">
          <a:xfrm>
            <a:off x="10089465" y="5810860"/>
            <a:ext cx="70024" cy="21991"/>
            <a:chOff x="614" y="2568"/>
            <a:chExt cx="725" cy="139"/>
          </a:xfrm>
        </p:grpSpPr>
        <p:sp>
          <p:nvSpPr>
            <p:cNvPr id="201" name="AutoShape 999"/>
            <p:cNvSpPr>
              <a:spLocks noChangeArrowheads="1"/>
            </p:cNvSpPr>
            <p:nvPr/>
          </p:nvSpPr>
          <p:spPr bwMode="auto">
            <a:xfrm>
              <a:off x="618" y="2586"/>
              <a:ext cx="720" cy="12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2" name="AutoShape 1000"/>
            <p:cNvSpPr>
              <a:spLocks noChangeArrowheads="1"/>
            </p:cNvSpPr>
            <p:nvPr/>
          </p:nvSpPr>
          <p:spPr bwMode="auto">
            <a:xfrm>
              <a:off x="630" y="2586"/>
              <a:ext cx="695" cy="10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6" name="Freeform 1001"/>
          <p:cNvSpPr/>
          <p:nvPr/>
        </p:nvSpPr>
        <p:spPr bwMode="auto">
          <a:xfrm>
            <a:off x="10156000" y="5771101"/>
            <a:ext cx="31643" cy="27380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0 h 226"/>
              <a:gd name="T4" fmla="*/ 14 w 328"/>
              <a:gd name="T5" fmla="*/ 17 h 226"/>
              <a:gd name="T6" fmla="*/ 0 w 328"/>
              <a:gd name="T7" fmla="*/ 7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7" name="Group 1002"/>
          <p:cNvGrpSpPr/>
          <p:nvPr/>
        </p:nvGrpSpPr>
        <p:grpSpPr bwMode="auto">
          <a:xfrm>
            <a:off x="10089946" y="5767169"/>
            <a:ext cx="70024" cy="20243"/>
            <a:chOff x="614" y="2568"/>
            <a:chExt cx="725" cy="139"/>
          </a:xfrm>
        </p:grpSpPr>
        <p:sp>
          <p:nvSpPr>
            <p:cNvPr id="199" name="AutoShape 1003"/>
            <p:cNvSpPr>
              <a:spLocks noChangeArrowheads="1"/>
            </p:cNvSpPr>
            <p:nvPr/>
          </p:nvSpPr>
          <p:spPr bwMode="auto">
            <a:xfrm>
              <a:off x="613" y="2571"/>
              <a:ext cx="732" cy="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0" name="AutoShape 1004"/>
            <p:cNvSpPr>
              <a:spLocks noChangeArrowheads="1"/>
            </p:cNvSpPr>
            <p:nvPr/>
          </p:nvSpPr>
          <p:spPr bwMode="auto">
            <a:xfrm>
              <a:off x="625" y="2587"/>
              <a:ext cx="720" cy="10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8" name="Rectangle 1005"/>
          <p:cNvSpPr>
            <a:spLocks noChangeArrowheads="1"/>
          </p:cNvSpPr>
          <p:nvPr/>
        </p:nvSpPr>
        <p:spPr bwMode="auto">
          <a:xfrm>
            <a:off x="10150946" y="5636388"/>
            <a:ext cx="8422" cy="332778"/>
          </a:xfrm>
          <a:prstGeom prst="rect">
            <a:avLst/>
          </a:prstGeom>
          <a:gradFill rotWithShape="1">
            <a:gsLst>
              <a:gs pos="0">
                <a:srgbClr val="333333"/>
              </a:gs>
              <a:gs pos="50000">
                <a:srgbClr val="DDDDDD"/>
              </a:gs>
              <a:gs pos="100000">
                <a:srgbClr val="333333"/>
              </a:gs>
            </a:gsLst>
            <a:lin ang="0" scaled="1"/>
          </a:gra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89" name="Freeform 1006"/>
          <p:cNvSpPr/>
          <p:nvPr/>
        </p:nvSpPr>
        <p:spPr bwMode="auto">
          <a:xfrm>
            <a:off x="10158887" y="5720566"/>
            <a:ext cx="28515" cy="31020"/>
          </a:xfrm>
          <a:custGeom>
            <a:avLst/>
            <a:gdLst>
              <a:gd name="T0" fmla="*/ 2 w 296"/>
              <a:gd name="T1" fmla="*/ 0 h 256"/>
              <a:gd name="T2" fmla="*/ 14 w 296"/>
              <a:gd name="T3" fmla="*/ 10 h 256"/>
              <a:gd name="T4" fmla="*/ 14 w 296"/>
              <a:gd name="T5" fmla="*/ 19 h 256"/>
              <a:gd name="T6" fmla="*/ 0 w 296"/>
              <a:gd name="T7" fmla="*/ 7 h 256"/>
              <a:gd name="T8" fmla="*/ 2 w 296"/>
              <a:gd name="T9" fmla="*/ 0 h 25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96"/>
              <a:gd name="T16" fmla="*/ 0 h 256"/>
              <a:gd name="T17" fmla="*/ 296 w 296"/>
              <a:gd name="T18" fmla="*/ 256 h 25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96" h="256">
                <a:moveTo>
                  <a:pt x="4" y="0"/>
                </a:moveTo>
                <a:cubicBezTo>
                  <a:pt x="55" y="10"/>
                  <a:pt x="144" y="68"/>
                  <a:pt x="292" y="144"/>
                </a:cubicBezTo>
                <a:cubicBezTo>
                  <a:pt x="290" y="178"/>
                  <a:pt x="296" y="188"/>
                  <a:pt x="296" y="256"/>
                </a:cubicBezTo>
                <a:cubicBezTo>
                  <a:pt x="296" y="256"/>
                  <a:pt x="160" y="176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0" name="Freeform 1007"/>
          <p:cNvSpPr/>
          <p:nvPr/>
        </p:nvSpPr>
        <p:spPr bwMode="auto">
          <a:xfrm>
            <a:off x="10159248" y="5672943"/>
            <a:ext cx="29357" cy="34953"/>
          </a:xfrm>
          <a:custGeom>
            <a:avLst/>
            <a:gdLst>
              <a:gd name="T0" fmla="*/ 0 w 304"/>
              <a:gd name="T1" fmla="*/ 0 h 288"/>
              <a:gd name="T2" fmla="*/ 14 w 304"/>
              <a:gd name="T3" fmla="*/ 13 h 288"/>
              <a:gd name="T4" fmla="*/ 13 w 304"/>
              <a:gd name="T5" fmla="*/ 23 h 288"/>
              <a:gd name="T6" fmla="*/ 2 w 304"/>
              <a:gd name="T7" fmla="*/ 10 h 288"/>
              <a:gd name="T8" fmla="*/ 0 w 304"/>
              <a:gd name="T9" fmla="*/ 0 h 28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4"/>
              <a:gd name="T16" fmla="*/ 0 h 288"/>
              <a:gd name="T17" fmla="*/ 304 w 304"/>
              <a:gd name="T18" fmla="*/ 288 h 28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4" h="288">
                <a:moveTo>
                  <a:pt x="0" y="0"/>
                </a:moveTo>
                <a:cubicBezTo>
                  <a:pt x="51" y="10"/>
                  <a:pt x="148" y="76"/>
                  <a:pt x="304" y="164"/>
                </a:cubicBezTo>
                <a:cubicBezTo>
                  <a:pt x="302" y="198"/>
                  <a:pt x="284" y="220"/>
                  <a:pt x="284" y="288"/>
                </a:cubicBezTo>
                <a:cubicBezTo>
                  <a:pt x="284" y="288"/>
                  <a:pt x="163" y="179"/>
                  <a:pt x="8" y="124"/>
                </a:cubicBezTo>
                <a:cubicBezTo>
                  <a:pt x="8" y="72"/>
                  <a:pt x="0" y="17"/>
                  <a:pt x="0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1" name="Oval 1008"/>
          <p:cNvSpPr>
            <a:spLocks noChangeArrowheads="1"/>
          </p:cNvSpPr>
          <p:nvPr/>
        </p:nvSpPr>
        <p:spPr bwMode="auto">
          <a:xfrm>
            <a:off x="10183311" y="5954166"/>
            <a:ext cx="6016" cy="13835"/>
          </a:xfrm>
          <a:prstGeom prst="ellipse">
            <a:avLst/>
          </a:pr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2" name="Freeform 1009"/>
          <p:cNvSpPr/>
          <p:nvPr/>
        </p:nvSpPr>
        <p:spPr bwMode="auto">
          <a:xfrm>
            <a:off x="10157684" y="5954603"/>
            <a:ext cx="29477" cy="29127"/>
          </a:xfrm>
          <a:custGeom>
            <a:avLst/>
            <a:gdLst>
              <a:gd name="T0" fmla="*/ 0 w 306"/>
              <a:gd name="T1" fmla="*/ 9 h 240"/>
              <a:gd name="T2" fmla="*/ 2 w 306"/>
              <a:gd name="T3" fmla="*/ 19 h 240"/>
              <a:gd name="T4" fmla="*/ 14 w 306"/>
              <a:gd name="T5" fmla="*/ 9 h 240"/>
              <a:gd name="T6" fmla="*/ 14 w 306"/>
              <a:gd name="T7" fmla="*/ 0 h 240"/>
              <a:gd name="T8" fmla="*/ 0 w 306"/>
              <a:gd name="T9" fmla="*/ 9 h 2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6"/>
              <a:gd name="T16" fmla="*/ 0 h 240"/>
              <a:gd name="T17" fmla="*/ 306 w 306"/>
              <a:gd name="T18" fmla="*/ 240 h 24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6" h="240">
                <a:moveTo>
                  <a:pt x="0" y="106"/>
                </a:moveTo>
                <a:lnTo>
                  <a:pt x="2" y="240"/>
                </a:lnTo>
                <a:lnTo>
                  <a:pt x="306" y="110"/>
                </a:lnTo>
                <a:lnTo>
                  <a:pt x="300" y="0"/>
                </a:lnTo>
                <a:lnTo>
                  <a:pt x="0" y="106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3" name="AutoShape 1010"/>
          <p:cNvSpPr>
            <a:spLocks noChangeArrowheads="1"/>
          </p:cNvSpPr>
          <p:nvPr/>
        </p:nvSpPr>
        <p:spPr bwMode="auto">
          <a:xfrm>
            <a:off x="10017877" y="5963487"/>
            <a:ext cx="143898" cy="21845"/>
          </a:xfrm>
          <a:prstGeom prst="roundRect">
            <a:avLst>
              <a:gd name="adj" fmla="val 50000"/>
            </a:avLst>
          </a:prstGeom>
          <a:solidFill>
            <a:srgbClr val="DDDDDD"/>
          </a:solidFill>
          <a:ln w="9525">
            <a:solidFill>
              <a:schemeClr val="tx1"/>
            </a:solidFill>
            <a:rou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4" name="AutoShape 1011"/>
          <p:cNvSpPr>
            <a:spLocks noChangeArrowheads="1"/>
          </p:cNvSpPr>
          <p:nvPr/>
        </p:nvSpPr>
        <p:spPr bwMode="auto">
          <a:xfrm>
            <a:off x="10026299" y="5969166"/>
            <a:ext cx="128257" cy="11505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tx2"/>
              </a:gs>
              <a:gs pos="100000">
                <a:schemeClr val="bg2"/>
              </a:gs>
            </a:gsLst>
            <a:lin ang="0" scaled="1"/>
          </a:gradFill>
          <a:ln w="9525">
            <a:solidFill>
              <a:schemeClr val="tx1"/>
            </a:solidFill>
            <a:rou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5" name="Oval 1012"/>
          <p:cNvSpPr>
            <a:spLocks noChangeArrowheads="1"/>
          </p:cNvSpPr>
          <p:nvPr/>
        </p:nvSpPr>
        <p:spPr bwMode="auto">
          <a:xfrm>
            <a:off x="10038210" y="5920815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6" name="Oval 1013"/>
          <p:cNvSpPr>
            <a:spLocks noChangeArrowheads="1"/>
          </p:cNvSpPr>
          <p:nvPr/>
        </p:nvSpPr>
        <p:spPr bwMode="auto">
          <a:xfrm>
            <a:off x="10059867" y="5920815"/>
            <a:ext cx="19130" cy="20680"/>
          </a:xfrm>
          <a:prstGeom prst="ellipse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7" name="Oval 1014"/>
          <p:cNvSpPr>
            <a:spLocks noChangeArrowheads="1"/>
          </p:cNvSpPr>
          <p:nvPr/>
        </p:nvSpPr>
        <p:spPr bwMode="auto">
          <a:xfrm>
            <a:off x="10080201" y="5920815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8" name="Rectangle 1015"/>
          <p:cNvSpPr>
            <a:spLocks noChangeArrowheads="1"/>
          </p:cNvSpPr>
          <p:nvPr/>
        </p:nvSpPr>
        <p:spPr bwMode="auto">
          <a:xfrm>
            <a:off x="10129410" y="5841444"/>
            <a:ext cx="9625" cy="110538"/>
          </a:xfrm>
          <a:prstGeom prst="rect">
            <a:avLst/>
          </a:prstGeom>
          <a:solidFill>
            <a:srgbClr val="292929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539916" y="1365914"/>
            <a:ext cx="5359400" cy="4954628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7680324" y="1814171"/>
            <a:ext cx="2755429" cy="4250670"/>
            <a:chOff x="7680324" y="1814171"/>
            <a:chExt cx="2755429" cy="4250670"/>
          </a:xfrm>
        </p:grpSpPr>
        <p:grpSp>
          <p:nvGrpSpPr>
            <p:cNvPr id="49" name="Group 652"/>
            <p:cNvGrpSpPr/>
            <p:nvPr/>
          </p:nvGrpSpPr>
          <p:grpSpPr bwMode="auto">
            <a:xfrm>
              <a:off x="7750224" y="1859725"/>
              <a:ext cx="415925" cy="385763"/>
              <a:chOff x="2751" y="1851"/>
              <a:chExt cx="462" cy="478"/>
            </a:xfrm>
          </p:grpSpPr>
          <p:pic>
            <p:nvPicPr>
              <p:cNvPr id="359" name="Picture 653" descr="iphone_stylized_small"/>
              <p:cNvPicPr>
                <a:picLocks noChangeAspect="1" noChangeArrowheads="1"/>
              </p:cNvPicPr>
              <p:nvPr/>
            </p:nvPicPr>
            <p:blipFill>
              <a:blip r:embed="rId2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28" y="1922"/>
                <a:ext cx="152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360" name="Picture 654" descr="antenna_radiation_stylized"/>
              <p:cNvPicPr>
                <a:picLocks noChangeAspect="1" noChangeArrowheads="1"/>
              </p:cNvPicPr>
              <p:nvPr/>
            </p:nvPicPr>
            <p:blipFill>
              <a:blip r:embed="rId2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751" y="1851"/>
                <a:ext cx="462" cy="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487" name="Group 590"/>
            <p:cNvGrpSpPr/>
            <p:nvPr/>
          </p:nvGrpSpPr>
          <p:grpSpPr bwMode="auto">
            <a:xfrm flipH="1">
              <a:off x="7773981" y="5281060"/>
              <a:ext cx="345630" cy="320302"/>
              <a:chOff x="2839" y="3501"/>
              <a:chExt cx="755" cy="803"/>
            </a:xfrm>
          </p:grpSpPr>
          <p:pic>
            <p:nvPicPr>
              <p:cNvPr id="488" name="Picture 591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39" y="3501"/>
                <a:ext cx="755" cy="8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489" name="Freeform 592"/>
              <p:cNvSpPr/>
              <p:nvPr/>
            </p:nvSpPr>
            <p:spPr bwMode="auto">
              <a:xfrm>
                <a:off x="2916" y="3578"/>
                <a:ext cx="356" cy="368"/>
              </a:xfrm>
              <a:custGeom>
                <a:avLst/>
                <a:gdLst>
                  <a:gd name="T0" fmla="*/ 0 w 356"/>
                  <a:gd name="T1" fmla="*/ 0 h 368"/>
                  <a:gd name="T2" fmla="*/ 300 w 356"/>
                  <a:gd name="T3" fmla="*/ 14 h 368"/>
                  <a:gd name="T4" fmla="*/ 356 w 356"/>
                  <a:gd name="T5" fmla="*/ 294 h 368"/>
                  <a:gd name="T6" fmla="*/ 78 w 356"/>
                  <a:gd name="T7" fmla="*/ 368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612" name="Oval 611"/>
            <p:cNvSpPr/>
            <p:nvPr/>
          </p:nvSpPr>
          <p:spPr>
            <a:xfrm>
              <a:off x="7689254" y="5160841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5" name="Oval 634"/>
            <p:cNvSpPr/>
            <p:nvPr/>
          </p:nvSpPr>
          <p:spPr>
            <a:xfrm>
              <a:off x="7680324" y="1814171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8" name="Oval 637"/>
            <p:cNvSpPr/>
            <p:nvPr/>
          </p:nvSpPr>
          <p:spPr>
            <a:xfrm>
              <a:off x="9823450" y="5554772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51" name="Line 913"/>
          <p:cNvSpPr>
            <a:spLocks noChangeShapeType="1"/>
          </p:cNvSpPr>
          <p:nvPr/>
        </p:nvSpPr>
        <p:spPr bwMode="auto">
          <a:xfrm flipH="1" flipV="1">
            <a:off x="8310623" y="5474824"/>
            <a:ext cx="1423686" cy="289367"/>
          </a:xfrm>
          <a:prstGeom prst="line">
            <a:avLst/>
          </a:prstGeom>
          <a:noFill/>
          <a:ln w="76200">
            <a:solidFill>
              <a:srgbClr val="CC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2" name="Line 911"/>
          <p:cNvSpPr>
            <a:spLocks noChangeShapeType="1"/>
          </p:cNvSpPr>
          <p:nvPr/>
        </p:nvSpPr>
        <p:spPr bwMode="auto">
          <a:xfrm>
            <a:off x="8370450" y="2297968"/>
            <a:ext cx="1700212" cy="3386138"/>
          </a:xfrm>
          <a:prstGeom prst="line">
            <a:avLst/>
          </a:prstGeom>
          <a:noFill/>
          <a:ln w="76200">
            <a:solidFill>
              <a:srgbClr val="CC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4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Client-server </a:t>
            </a:r>
            <a:r>
              <a:rPr lang="en-US" altLang="en-US" dirty="0">
                <a:ea typeface="MS PGothic" panose="020B0600070205080204" pitchFamily="34" charset="-128"/>
              </a:rPr>
              <a:t>p</a:t>
            </a:r>
            <a:r>
              <a:rPr lang="en-US" altLang="en-US" sz="4400" dirty="0">
                <a:ea typeface="MS PGothic" panose="020B0600070205080204" pitchFamily="34" charset="-128"/>
              </a:rPr>
              <a:t>aradigm</a:t>
            </a:r>
            <a:endParaRPr lang="en-US" sz="4400" dirty="0"/>
          </a:p>
        </p:txBody>
      </p:sp>
      <p:sp>
        <p:nvSpPr>
          <p:cNvPr id="656" name="Content Placeholder 3"/>
          <p:cNvSpPr txBox="1"/>
          <p:nvPr/>
        </p:nvSpPr>
        <p:spPr>
          <a:xfrm>
            <a:off x="889178" y="1260346"/>
            <a:ext cx="5968498" cy="497469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server: 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6725" marR="0" lvl="0" indent="-23368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always-on host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6725" marR="0" lvl="0" indent="-23368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permanent IP address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6725" marR="0" lvl="0" indent="-23368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often in data centers, for scaling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75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clients: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6725" marR="0" lvl="0" indent="-23368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contact, communicate with server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6725" marR="0" lvl="0" indent="-23368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may be intermittently connected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6725" marR="0" lvl="0" indent="-23368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may have dynamic IP addresses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6725" marR="0" lvl="0" indent="-23368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do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not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communicate directly with each other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examples: HTTP, IMAP, FTP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61" name="Group 950"/>
          <p:cNvGrpSpPr/>
          <p:nvPr/>
        </p:nvGrpSpPr>
        <p:grpSpPr bwMode="auto">
          <a:xfrm>
            <a:off x="10002508" y="5616400"/>
            <a:ext cx="214974" cy="403920"/>
            <a:chOff x="4140" y="429"/>
            <a:chExt cx="1425" cy="2396"/>
          </a:xfrm>
        </p:grpSpPr>
        <p:sp>
          <p:nvSpPr>
            <p:cNvPr id="662" name="Freeform 951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3" name="Rectangle 952"/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64" name="Freeform 953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5" name="Freeform 954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6" name="Rectangle 955"/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67" name="Group 956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692" name="AutoShape 957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93" name="AutoShape 958"/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68" name="Rectangle 959"/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69" name="Group 960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690" name="AutoShape 961"/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91" name="AutoShape 962"/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0" name="Rectangle 963"/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1" name="Rectangle 964"/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72" name="Group 965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688" name="AutoShape 966"/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89" name="AutoShape 967"/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3" name="Freeform 968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74" name="Group 969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686" name="AutoShape 970"/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87" name="AutoShape 971"/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5" name="Rectangle 972"/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6" name="Freeform 973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7" name="Freeform 974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8" name="Oval 975"/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9" name="Freeform 976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0" name="AutoShape 977"/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1" name="AutoShape 978"/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2" name="Oval 979"/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3" name="Oval 980"/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4" name="Oval 981"/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5" name="Rectangle 982"/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571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6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6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65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97091" y="306258"/>
            <a:ext cx="10515600" cy="894622"/>
          </a:xfrm>
        </p:spPr>
        <p:txBody>
          <a:bodyPr>
            <a:normAutofit/>
          </a:bodyPr>
          <a:lstStyle/>
          <a:p>
            <a:r>
              <a:rPr lang="en-US" dirty="0">
                <a:ea typeface="MS PGothic" panose="020B0600070205080204" pitchFamily="34" charset="-128"/>
                <a:cs typeface="Calibri" panose="020F0502020204030204" pitchFamily="34" charset="0"/>
              </a:rPr>
              <a:t>Thinking about the DNS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7" name="Rectangle 5"/>
          <p:cNvSpPr txBox="1">
            <a:spLocks noChangeArrowheads="1"/>
          </p:cNvSpPr>
          <p:nvPr/>
        </p:nvSpPr>
        <p:spPr>
          <a:xfrm>
            <a:off x="731837" y="1300163"/>
            <a:ext cx="6338434" cy="105357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humongous distributed database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: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1155" marR="0" lvl="0" indent="-23495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tabLst>
                <a:tab pos="48895" algn="l"/>
              </a:tabLst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~ billion records, each simple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" name="Rectangle 5"/>
          <p:cNvSpPr txBox="1">
            <a:spLocks noChangeArrowheads="1"/>
          </p:cNvSpPr>
          <p:nvPr/>
        </p:nvSpPr>
        <p:spPr>
          <a:xfrm>
            <a:off x="716718" y="2281087"/>
            <a:ext cx="5971949" cy="2307847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handles many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trillions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of queries/day: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1155" marR="0" lvl="0" indent="-21780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many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more reads than writes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1155" marR="0" lvl="0" indent="-21780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performance matters: 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almost every Internet transaction interacts with DNS - msecs count!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77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" name="Rectangle 5"/>
          <p:cNvSpPr txBox="1">
            <a:spLocks noChangeArrowheads="1"/>
          </p:cNvSpPr>
          <p:nvPr/>
        </p:nvSpPr>
        <p:spPr>
          <a:xfrm>
            <a:off x="716717" y="4432300"/>
            <a:ext cx="7038749" cy="1358901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organizationally, physically decentralized: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millions of different organizations responsible for their records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77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3" name="Rectangle 5"/>
          <p:cNvSpPr txBox="1">
            <a:spLocks noChangeArrowheads="1"/>
          </p:cNvSpPr>
          <p:nvPr/>
        </p:nvSpPr>
        <p:spPr>
          <a:xfrm>
            <a:off x="750584" y="5871634"/>
            <a:ext cx="7038749" cy="563034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“bulletproof”: reliability, security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77"/>
              <a:ea typeface="MS PGothic" panose="020B0600070205080204" pitchFamily="34" charset="-128"/>
              <a:cs typeface="+mn-cs"/>
            </a:endParaRPr>
          </a:p>
        </p:txBody>
      </p:sp>
      <p:pic>
        <p:nvPicPr>
          <p:cNvPr id="1026" name="Picture 2" descr="SEC Says That It's Not Easy Determining Whether Teva Whistleblowers Are  Deserving Of A Bounty - FCPA Professor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7866" y="4143022"/>
            <a:ext cx="2937933" cy="2448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2" grpId="0"/>
      <p:bldP spid="13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  <a:cs typeface="Calibri" panose="020F0502020204030204" pitchFamily="34" charset="0"/>
              </a:rPr>
              <a:t>DNS: a distributed, hierarchical </a:t>
            </a:r>
            <a:r>
              <a:rPr lang="en-US" altLang="en-US" dirty="0">
                <a:ea typeface="MS PGothic" panose="020B0600070205080204" pitchFamily="34" charset="-128"/>
                <a:cs typeface="Calibri" panose="020F0502020204030204" pitchFamily="34" charset="0"/>
              </a:rPr>
              <a:t>d</a:t>
            </a:r>
            <a:r>
              <a:rPr lang="en-US" altLang="en-US" sz="4400" dirty="0">
                <a:ea typeface="MS PGothic" panose="020B0600070205080204" pitchFamily="34" charset="-128"/>
                <a:cs typeface="Calibri" panose="020F0502020204030204" pitchFamily="34" charset="0"/>
              </a:rPr>
              <a:t>atabase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30" name="Rectangle 22"/>
          <p:cNvSpPr txBox="1">
            <a:spLocks noChangeArrowheads="1"/>
          </p:cNvSpPr>
          <p:nvPr/>
        </p:nvSpPr>
        <p:spPr>
          <a:xfrm>
            <a:off x="478971" y="4398565"/>
            <a:ext cx="11713029" cy="21336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Client wants IP address for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www.amazon.com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; 1</a:t>
            </a:r>
            <a:r>
              <a:rPr kumimoji="0" lang="en-US" altLang="en-US" sz="2800" b="0" i="0" u="none" strike="noStrike" kern="1200" cap="none" spc="0" normalizeH="0" baseline="3000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st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approximation: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client queries root server to find .com DNS server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client queries .com DNS server to get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amazon.com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DNS server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client queries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amazon.com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DNS server to get  IP address for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www.amazon.com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321991" y="1815164"/>
            <a:ext cx="10791292" cy="1046691"/>
            <a:chOff x="1321991" y="1815164"/>
            <a:chExt cx="10791292" cy="1046691"/>
          </a:xfrm>
        </p:grpSpPr>
        <p:sp>
          <p:nvSpPr>
            <p:cNvPr id="12" name="Text Box 4"/>
            <p:cNvSpPr txBox="1">
              <a:spLocks noChangeArrowheads="1"/>
            </p:cNvSpPr>
            <p:nvPr/>
          </p:nvSpPr>
          <p:spPr bwMode="auto">
            <a:xfrm>
              <a:off x="1321991" y="2431570"/>
              <a:ext cx="2057411" cy="3687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.com DNS servers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" name="Text Box 5"/>
            <p:cNvSpPr txBox="1">
              <a:spLocks noChangeArrowheads="1"/>
            </p:cNvSpPr>
            <p:nvPr/>
          </p:nvSpPr>
          <p:spPr bwMode="auto">
            <a:xfrm>
              <a:off x="3969789" y="2432961"/>
              <a:ext cx="1954541" cy="3687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.org DNS servers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4" name="Text Box 6"/>
            <p:cNvSpPr txBox="1">
              <a:spLocks noChangeArrowheads="1"/>
            </p:cNvSpPr>
            <p:nvPr/>
          </p:nvSpPr>
          <p:spPr bwMode="auto">
            <a:xfrm>
              <a:off x="6546026" y="2432961"/>
              <a:ext cx="2005231" cy="3687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.</a:t>
              </a:r>
              <a:r>
                <a:rPr kumimoji="0" lang="en-US" alt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edu</a:t>
              </a: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 DNS servers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5" name="Line 7"/>
            <p:cNvSpPr>
              <a:spLocks noChangeShapeType="1"/>
            </p:cNvSpPr>
            <p:nvPr/>
          </p:nvSpPr>
          <p:spPr bwMode="auto">
            <a:xfrm flipH="1">
              <a:off x="2538547" y="1831861"/>
              <a:ext cx="2075302" cy="60110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Line 8"/>
            <p:cNvSpPr>
              <a:spLocks noChangeShapeType="1"/>
            </p:cNvSpPr>
            <p:nvPr/>
          </p:nvSpPr>
          <p:spPr bwMode="auto">
            <a:xfrm>
              <a:off x="4901588" y="1815164"/>
              <a:ext cx="0" cy="61640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Line 9"/>
            <p:cNvSpPr>
              <a:spLocks noChangeShapeType="1"/>
            </p:cNvSpPr>
            <p:nvPr/>
          </p:nvSpPr>
          <p:spPr bwMode="auto">
            <a:xfrm>
              <a:off x="5257908" y="1831861"/>
              <a:ext cx="2146864" cy="6011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Text Box 29"/>
            <p:cNvSpPr txBox="1">
              <a:spLocks noChangeArrowheads="1"/>
            </p:cNvSpPr>
            <p:nvPr/>
          </p:nvSpPr>
          <p:spPr bwMode="auto">
            <a:xfrm>
              <a:off x="4066204" y="1934852"/>
              <a:ext cx="43815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…</a:t>
              </a:r>
              <a:endPara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" name="Text Box 30"/>
            <p:cNvSpPr txBox="1">
              <a:spLocks noChangeArrowheads="1"/>
            </p:cNvSpPr>
            <p:nvPr/>
          </p:nvSpPr>
          <p:spPr bwMode="auto">
            <a:xfrm>
              <a:off x="5225966" y="1923399"/>
              <a:ext cx="43815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…</a:t>
              </a:r>
              <a:endPara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9724296" y="2400190"/>
              <a:ext cx="238898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4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Top Level Domain</a:t>
              </a:r>
              <a:endPara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874373" y="1407648"/>
            <a:ext cx="7294880" cy="461665"/>
            <a:chOff x="3874373" y="1407648"/>
            <a:chExt cx="7294880" cy="461665"/>
          </a:xfrm>
        </p:grpSpPr>
        <p:sp>
          <p:nvSpPr>
            <p:cNvPr id="11" name="Text Box 2"/>
            <p:cNvSpPr txBox="1">
              <a:spLocks noChangeArrowheads="1"/>
            </p:cNvSpPr>
            <p:nvPr/>
          </p:nvSpPr>
          <p:spPr bwMode="auto">
            <a:xfrm>
              <a:off x="3874373" y="1432519"/>
              <a:ext cx="2064866" cy="367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Root DNS Servers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0397760" y="1407648"/>
              <a:ext cx="77149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4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Root</a:t>
              </a:r>
              <a:endPara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877709" y="2766905"/>
            <a:ext cx="10877911" cy="1053317"/>
            <a:chOff x="877709" y="2766905"/>
            <a:chExt cx="10877911" cy="1053317"/>
          </a:xfrm>
        </p:grpSpPr>
        <p:sp>
          <p:nvSpPr>
            <p:cNvPr id="18" name="Text Box 10"/>
            <p:cNvSpPr txBox="1">
              <a:spLocks noChangeArrowheads="1"/>
            </p:cNvSpPr>
            <p:nvPr/>
          </p:nvSpPr>
          <p:spPr bwMode="auto">
            <a:xfrm>
              <a:off x="6241887" y="3150942"/>
              <a:ext cx="1478951" cy="6414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nyu.edu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DNS servers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9" name="Text Box 11"/>
            <p:cNvSpPr txBox="1">
              <a:spLocks noChangeArrowheads="1"/>
            </p:cNvSpPr>
            <p:nvPr/>
          </p:nvSpPr>
          <p:spPr bwMode="auto">
            <a:xfrm>
              <a:off x="7813272" y="3150942"/>
              <a:ext cx="1478951" cy="6414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umass.edu</a:t>
              </a: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DNS servers</a:t>
              </a: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0" name="Line 12"/>
            <p:cNvSpPr>
              <a:spLocks noChangeShapeType="1"/>
            </p:cNvSpPr>
            <p:nvPr/>
          </p:nvSpPr>
          <p:spPr bwMode="auto">
            <a:xfrm flipH="1">
              <a:off x="6774130" y="2766905"/>
              <a:ext cx="559079" cy="42021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Line 13"/>
            <p:cNvSpPr>
              <a:spLocks noChangeShapeType="1"/>
            </p:cNvSpPr>
            <p:nvPr/>
          </p:nvSpPr>
          <p:spPr bwMode="auto">
            <a:xfrm>
              <a:off x="7762582" y="2766905"/>
              <a:ext cx="500935" cy="42021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Text Box 14"/>
            <p:cNvSpPr txBox="1">
              <a:spLocks noChangeArrowheads="1"/>
            </p:cNvSpPr>
            <p:nvPr/>
          </p:nvSpPr>
          <p:spPr bwMode="auto">
            <a:xfrm>
              <a:off x="877709" y="3173205"/>
              <a:ext cx="1505787" cy="6470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yahoo.com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DNS servers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3" name="Text Box 15"/>
            <p:cNvSpPr txBox="1">
              <a:spLocks noChangeArrowheads="1"/>
            </p:cNvSpPr>
            <p:nvPr/>
          </p:nvSpPr>
          <p:spPr bwMode="auto">
            <a:xfrm>
              <a:off x="2484875" y="3150942"/>
              <a:ext cx="1492369" cy="6414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amazon.com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DNS servers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4" name="Line 16"/>
            <p:cNvSpPr>
              <a:spLocks noChangeShapeType="1"/>
            </p:cNvSpPr>
            <p:nvPr/>
          </p:nvSpPr>
          <p:spPr bwMode="auto">
            <a:xfrm flipH="1">
              <a:off x="1666383" y="2773863"/>
              <a:ext cx="369738" cy="41325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Line 17"/>
            <p:cNvSpPr>
              <a:spLocks noChangeShapeType="1"/>
            </p:cNvSpPr>
            <p:nvPr/>
          </p:nvSpPr>
          <p:spPr bwMode="auto">
            <a:xfrm>
              <a:off x="2538547" y="2773863"/>
              <a:ext cx="429373" cy="42577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Text Box 18"/>
            <p:cNvSpPr txBox="1">
              <a:spLocks noChangeArrowheads="1"/>
            </p:cNvSpPr>
            <p:nvPr/>
          </p:nvSpPr>
          <p:spPr bwMode="auto">
            <a:xfrm>
              <a:off x="4312691" y="3132853"/>
              <a:ext cx="1480442" cy="6414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pbs.org</a:t>
              </a: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DNS servers</a:t>
              </a: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" name="Line 19"/>
            <p:cNvSpPr>
              <a:spLocks noChangeShapeType="1"/>
            </p:cNvSpPr>
            <p:nvPr/>
          </p:nvSpPr>
          <p:spPr bwMode="auto">
            <a:xfrm>
              <a:off x="4904570" y="2766905"/>
              <a:ext cx="0" cy="41743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919925" y="3273362"/>
              <a:ext cx="18356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4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Authoritative</a:t>
              </a:r>
              <a:endPara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Text Box 30"/>
            <p:cNvSpPr txBox="1">
              <a:spLocks noChangeArrowheads="1"/>
            </p:cNvSpPr>
            <p:nvPr/>
          </p:nvSpPr>
          <p:spPr bwMode="auto">
            <a:xfrm>
              <a:off x="7292568" y="2785396"/>
              <a:ext cx="43815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…</a:t>
              </a:r>
              <a:endPara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" name="Text Box 30"/>
            <p:cNvSpPr txBox="1">
              <a:spLocks noChangeArrowheads="1"/>
            </p:cNvSpPr>
            <p:nvPr/>
          </p:nvSpPr>
          <p:spPr bwMode="auto">
            <a:xfrm>
              <a:off x="2030793" y="2776330"/>
              <a:ext cx="43815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…</a:t>
              </a:r>
              <a:endPara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" name="Text Box 30"/>
            <p:cNvSpPr txBox="1">
              <a:spLocks noChangeArrowheads="1"/>
            </p:cNvSpPr>
            <p:nvPr/>
          </p:nvSpPr>
          <p:spPr bwMode="auto">
            <a:xfrm>
              <a:off x="4390346" y="2768742"/>
              <a:ext cx="43815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…</a:t>
              </a:r>
              <a:endPara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" name="Text Box 30"/>
            <p:cNvSpPr txBox="1">
              <a:spLocks noChangeArrowheads="1"/>
            </p:cNvSpPr>
            <p:nvPr/>
          </p:nvSpPr>
          <p:spPr bwMode="auto">
            <a:xfrm>
              <a:off x="4877758" y="2777057"/>
              <a:ext cx="43815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…</a:t>
              </a:r>
              <a:endPara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3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86464" y="1529543"/>
            <a:ext cx="7122656" cy="215200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940647" y="1546167"/>
            <a:ext cx="2646699" cy="379307"/>
          </a:xfrm>
          <a:prstGeom prst="rect">
            <a:avLst/>
          </a:prstGeom>
          <a:solidFill>
            <a:srgbClr val="FBBFC7">
              <a:alpha val="4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  <a:cs typeface="Calibri" panose="020F0502020204030204" pitchFamily="34" charset="0"/>
              </a:rPr>
              <a:t>DNS: root </a:t>
            </a:r>
            <a:r>
              <a:rPr lang="en-US" altLang="en-US" dirty="0">
                <a:ea typeface="MS PGothic" panose="020B0600070205080204" pitchFamily="34" charset="-128"/>
                <a:cs typeface="Calibri" panose="020F0502020204030204" pitchFamily="34" charset="0"/>
              </a:rPr>
              <a:t>n</a:t>
            </a:r>
            <a:r>
              <a:rPr lang="en-US" altLang="en-US" sz="4400" dirty="0">
                <a:ea typeface="MS PGothic" panose="020B0600070205080204" pitchFamily="34" charset="-128"/>
                <a:cs typeface="Calibri" panose="020F0502020204030204" pitchFamily="34" charset="0"/>
              </a:rPr>
              <a:t>ame </a:t>
            </a:r>
            <a:r>
              <a:rPr lang="en-US" altLang="en-US" dirty="0">
                <a:ea typeface="MS PGothic" panose="020B0600070205080204" pitchFamily="34" charset="-128"/>
                <a:cs typeface="Calibri" panose="020F0502020204030204" pitchFamily="34" charset="0"/>
              </a:rPr>
              <a:t>s</a:t>
            </a:r>
            <a:r>
              <a:rPr lang="en-US" altLang="en-US" sz="4400" dirty="0">
                <a:ea typeface="MS PGothic" panose="020B0600070205080204" pitchFamily="34" charset="-128"/>
                <a:cs typeface="Calibri" panose="020F0502020204030204" pitchFamily="34" charset="0"/>
              </a:rPr>
              <a:t>ervers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31" name="Rectangle 3"/>
          <p:cNvSpPr txBox="1">
            <a:spLocks noChangeArrowheads="1"/>
          </p:cNvSpPr>
          <p:nvPr/>
        </p:nvSpPr>
        <p:spPr>
          <a:xfrm>
            <a:off x="651717" y="1432390"/>
            <a:ext cx="5444283" cy="2455182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3225" marR="0" lvl="0" indent="-2889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official, contact-of-last-resort by name servers that can not resolve name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  <a:cs typeface="Calibri" panose="020F0502020204030204" pitchFamily="34" charset="0"/>
              </a:rPr>
              <a:t>DNS: root </a:t>
            </a:r>
            <a:r>
              <a:rPr lang="en-US" altLang="en-US" dirty="0">
                <a:ea typeface="MS PGothic" panose="020B0600070205080204" pitchFamily="34" charset="-128"/>
                <a:cs typeface="Calibri" panose="020F0502020204030204" pitchFamily="34" charset="0"/>
              </a:rPr>
              <a:t>n</a:t>
            </a:r>
            <a:r>
              <a:rPr lang="en-US" altLang="en-US" sz="4400" dirty="0">
                <a:ea typeface="MS PGothic" panose="020B0600070205080204" pitchFamily="34" charset="-128"/>
                <a:cs typeface="Calibri" panose="020F0502020204030204" pitchFamily="34" charset="0"/>
              </a:rPr>
              <a:t>ame </a:t>
            </a:r>
            <a:r>
              <a:rPr lang="en-US" altLang="en-US" dirty="0">
                <a:ea typeface="MS PGothic" panose="020B0600070205080204" pitchFamily="34" charset="-128"/>
                <a:cs typeface="Calibri" panose="020F0502020204030204" pitchFamily="34" charset="0"/>
              </a:rPr>
              <a:t>s</a:t>
            </a:r>
            <a:r>
              <a:rPr lang="en-US" altLang="en-US" sz="4400" dirty="0">
                <a:ea typeface="MS PGothic" panose="020B0600070205080204" pitchFamily="34" charset="-128"/>
                <a:cs typeface="Calibri" panose="020F0502020204030204" pitchFamily="34" charset="0"/>
              </a:rPr>
              <a:t>ervers</a:t>
            </a:r>
            <a:endParaRPr lang="en-US" sz="4400" dirty="0">
              <a:cs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30900" y="2856025"/>
            <a:ext cx="6261100" cy="3200400"/>
          </a:xfrm>
          <a:prstGeom prst="rect">
            <a:avLst/>
          </a:prstGeom>
        </p:spPr>
      </p:pic>
      <p:sp>
        <p:nvSpPr>
          <p:cNvPr id="31" name="Rectangle 3"/>
          <p:cNvSpPr txBox="1">
            <a:spLocks noChangeArrowheads="1"/>
          </p:cNvSpPr>
          <p:nvPr/>
        </p:nvSpPr>
        <p:spPr>
          <a:xfrm>
            <a:off x="651717" y="1432390"/>
            <a:ext cx="5444283" cy="2455182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3225" marR="0" lvl="0" indent="-2889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official, contact-of-last-resort by name servers that can not resolve name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03225" marR="0" lvl="0" indent="-2889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incredibly important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Internet function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35000" marR="0" lvl="1" indent="-3175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Internet couldn’t function without it!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35000" marR="0" lvl="1" indent="-3175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DNSSEC – provides security (authentication, message integrity)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03225" marR="0" lvl="0" indent="-2889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ICANN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(Internet Corporation for Assigned Names and Numbers)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manages root DNS domain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20"/>
          <p:cNvSpPr>
            <a:spLocks noChangeArrowheads="1"/>
          </p:cNvSpPr>
          <p:nvPr/>
        </p:nvSpPr>
        <p:spPr bwMode="auto">
          <a:xfrm>
            <a:off x="6423186" y="1752600"/>
            <a:ext cx="5142916" cy="119873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13 logical root name “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servers” worldwide each “server” replicated many times (~200 servers in US)</a:t>
            </a:r>
            <a:endParaRPr kumimoji="0" lang="en-US" altLang="ja-JP" sz="2000" b="0" i="0" u="none" strike="noStrike" kern="1200" cap="none" spc="0" normalizeH="0" baseline="0" noProof="0" dirty="0">
              <a:ln>
                <a:noFill/>
              </a:ln>
              <a:solidFill>
                <a:srgbClr val="0000A3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uiExpand="1" build="p"/>
      <p:bldP spid="32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  <a:cs typeface="Calibri" panose="020F0502020204030204" pitchFamily="34" charset="0"/>
              </a:rPr>
              <a:t>Top-Level Domain, and </a:t>
            </a:r>
            <a:r>
              <a:rPr lang="en-US" altLang="en-US" dirty="0">
                <a:ea typeface="MS PGothic" panose="020B0600070205080204" pitchFamily="34" charset="-128"/>
                <a:cs typeface="Calibri" panose="020F0502020204030204" pitchFamily="34" charset="0"/>
              </a:rPr>
              <a:t>a</a:t>
            </a:r>
            <a:r>
              <a:rPr lang="en-US" altLang="en-US" sz="4400" dirty="0">
                <a:ea typeface="MS PGothic" panose="020B0600070205080204" pitchFamily="34" charset="-128"/>
                <a:cs typeface="Calibri" panose="020F0502020204030204" pitchFamily="34" charset="0"/>
              </a:rPr>
              <a:t>uthoritative </a:t>
            </a:r>
            <a:r>
              <a:rPr lang="en-US" altLang="en-US" dirty="0">
                <a:ea typeface="MS PGothic" panose="020B0600070205080204" pitchFamily="34" charset="-128"/>
                <a:cs typeface="Calibri" panose="020F0502020204030204" pitchFamily="34" charset="0"/>
              </a:rPr>
              <a:t>s</a:t>
            </a:r>
            <a:r>
              <a:rPr lang="en-US" altLang="en-US" sz="4400" dirty="0">
                <a:ea typeface="MS PGothic" panose="020B0600070205080204" pitchFamily="34" charset="-128"/>
                <a:cs typeface="Calibri" panose="020F0502020204030204" pitchFamily="34" charset="0"/>
              </a:rPr>
              <a:t>ervers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832558" y="1286218"/>
            <a:ext cx="10868375" cy="203271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60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Top-Level Domain (TLD) servers: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1" indent="-28765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responsible for .com, .org,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.net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, .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edu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, .aero, .jobs, .museums, and all top-level country domains, e.g.: .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cn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, .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uk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, .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fr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, .ca, .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jp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1" indent="-28765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Network Solutions: authoritative registry for .com,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.net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TLD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1" indent="-28765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Educause: .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edu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TLD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714024" y="4503552"/>
            <a:ext cx="10868375" cy="182951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authoritative DNS servers: 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0375" marR="0" lvl="1" indent="-28765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organization’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s own DNS server(s), providing authoritative hostname to IP mappings for organization’s named hosts </a:t>
            </a:r>
            <a:endParaRPr kumimoji="0" lang="en-US" altLang="ja-JP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460375" marR="0" lvl="1" indent="-28765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can be maintained by organization or service provider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65332" y="3122476"/>
            <a:ext cx="5317067" cy="1606470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4419600" y="1744133"/>
            <a:ext cx="6959600" cy="2235200"/>
            <a:chOff x="4419600" y="1744133"/>
            <a:chExt cx="6959600" cy="2235200"/>
          </a:xfrm>
        </p:grpSpPr>
        <p:sp>
          <p:nvSpPr>
            <p:cNvPr id="4" name="Rectangle 3"/>
            <p:cNvSpPr/>
            <p:nvPr/>
          </p:nvSpPr>
          <p:spPr>
            <a:xfrm>
              <a:off x="6366933" y="3742267"/>
              <a:ext cx="5012267" cy="237066"/>
            </a:xfrm>
            <a:prstGeom prst="rect">
              <a:avLst/>
            </a:prstGeom>
            <a:solidFill>
              <a:srgbClr val="FBBFC7">
                <a:alpha val="4117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4419600" y="1744133"/>
              <a:ext cx="1998133" cy="1998133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5249333" y="4233333"/>
            <a:ext cx="6265334" cy="575734"/>
            <a:chOff x="5249333" y="4233333"/>
            <a:chExt cx="6265334" cy="575734"/>
          </a:xfrm>
        </p:grpSpPr>
        <p:sp>
          <p:nvSpPr>
            <p:cNvPr id="8" name="Rectangle 7"/>
            <p:cNvSpPr/>
            <p:nvPr/>
          </p:nvSpPr>
          <p:spPr>
            <a:xfrm>
              <a:off x="6248400" y="4233333"/>
              <a:ext cx="5266267" cy="372534"/>
            </a:xfrm>
            <a:prstGeom prst="rect">
              <a:avLst/>
            </a:prstGeom>
            <a:solidFill>
              <a:srgbClr val="FBBFC7">
                <a:alpha val="4117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1" name="Straight Connector 10"/>
            <p:cNvCxnSpPr/>
            <p:nvPr/>
          </p:nvCxnSpPr>
          <p:spPr>
            <a:xfrm flipV="1">
              <a:off x="5249333" y="4267199"/>
              <a:ext cx="999068" cy="541868"/>
            </a:xfrm>
            <a:prstGeom prst="line">
              <a:avLst/>
            </a:prstGeom>
            <a:ln w="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  <a:cs typeface="Calibri" panose="020F0502020204030204" pitchFamily="34" charset="0"/>
              </a:rPr>
              <a:t>Local DNS name </a:t>
            </a:r>
            <a:r>
              <a:rPr lang="en-US" altLang="en-US" dirty="0">
                <a:ea typeface="MS PGothic" panose="020B0600070205080204" pitchFamily="34" charset="-128"/>
                <a:cs typeface="Calibri" panose="020F0502020204030204" pitchFamily="34" charset="0"/>
              </a:rPr>
              <a:t>s</a:t>
            </a:r>
            <a:r>
              <a:rPr lang="en-US" altLang="en-US" sz="4400" dirty="0">
                <a:ea typeface="MS PGothic" panose="020B0600070205080204" pitchFamily="34" charset="-128"/>
                <a:cs typeface="Calibri" panose="020F0502020204030204" pitchFamily="34" charset="0"/>
              </a:rPr>
              <a:t>ervers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798691" y="1489418"/>
            <a:ext cx="10983578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940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when host makes DNS query, it is sent to its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local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DNS server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Local DNS server returns reply, answering: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1143000" marR="0" lvl="2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from its local cache of recent name-to-address translation pairs (possibly out of date!)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1143000" marR="0" lvl="2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forwarding request into DNS hierarchy for resolution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each ISP has local DNS name server; to find yours: 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1143000" marR="0" lvl="2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MacOS: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+mn-ea"/>
                <a:cs typeface="+mn-cs"/>
              </a:rPr>
              <a:t>%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+mn-ea"/>
                <a:cs typeface="+mn-cs"/>
              </a:rPr>
              <a:t>scutil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+mn-ea"/>
                <a:cs typeface="+mn-cs"/>
              </a:rPr>
              <a:t> --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+mn-ea"/>
                <a:cs typeface="+mn-cs"/>
              </a:rPr>
              <a:t>dns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" pitchFamily="2" charset="0"/>
              <a:ea typeface="+mn-ea"/>
              <a:cs typeface="+mn-cs"/>
            </a:endParaRP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Windows: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+mn-ea"/>
                <a:cs typeface="+mn-cs"/>
              </a:rPr>
              <a:t>&gt;ipconfig /all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" pitchFamily="2" charset="0"/>
              <a:ea typeface="+mn-ea"/>
              <a:cs typeface="+mn-cs"/>
            </a:endParaRPr>
          </a:p>
          <a:p>
            <a:pPr marL="352425" marR="0" lvl="0" indent="-29400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local DNS server doesn’t strictly belong to hierarchy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  <a:cs typeface="Calibri" panose="020F0502020204030204" pitchFamily="34" charset="0"/>
              </a:rPr>
              <a:t>DNS name resolution: iterated query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5" name="Rectangle 67"/>
          <p:cNvSpPr txBox="1">
            <a:spLocks noChangeArrowheads="1"/>
          </p:cNvSpPr>
          <p:nvPr/>
        </p:nvSpPr>
        <p:spPr>
          <a:xfrm>
            <a:off x="684201" y="1617338"/>
            <a:ext cx="5664200" cy="106113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Example: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host at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engineering.nyu.edu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wants IP address for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gaia.cs.umass.edu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" name="Rectangle 69"/>
          <p:cNvSpPr>
            <a:spLocks noChangeArrowheads="1"/>
          </p:cNvSpPr>
          <p:nvPr/>
        </p:nvSpPr>
        <p:spPr bwMode="auto">
          <a:xfrm>
            <a:off x="858433" y="2824122"/>
            <a:ext cx="4093780" cy="2617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Iterated query: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2900" marR="0" lvl="0" indent="-28575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contacted server replies with name of server to contact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2900" marR="0" lvl="0" indent="-28575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“I don’t know this name, but ask this server”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1" name="Text Box 5"/>
          <p:cNvSpPr txBox="1">
            <a:spLocks noChangeArrowheads="1"/>
          </p:cNvSpPr>
          <p:nvPr/>
        </p:nvSpPr>
        <p:spPr bwMode="auto">
          <a:xfrm>
            <a:off x="4953226" y="3848735"/>
            <a:ext cx="18549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requesting host at</a:t>
            </a:r>
            <a:endParaRPr kumimoji="0" lang="en-US" alt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1" u="none" strike="noStrike" kern="0" cap="none" spc="0" normalizeH="0" baseline="0" noProof="0" dirty="0" err="1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engineering.nyu</a:t>
            </a:r>
            <a:r>
              <a:rPr kumimoji="0" lang="en-US" alt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.</a:t>
            </a:r>
            <a:r>
              <a:rPr kumimoji="0" lang="en-US" altLang="en-US" sz="1400" b="0" i="1" u="none" strike="noStrike" kern="0" cap="none" spc="0" normalizeH="0" baseline="0" noProof="0" dirty="0" err="1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edu</a:t>
            </a:r>
            <a:endParaRPr kumimoji="0" lang="en-US" altLang="en-US" sz="1400" b="0" i="1" u="none" strike="noStrike" kern="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2" name="Text Box 6"/>
          <p:cNvSpPr txBox="1">
            <a:spLocks noChangeArrowheads="1"/>
          </p:cNvSpPr>
          <p:nvPr/>
        </p:nvSpPr>
        <p:spPr bwMode="auto">
          <a:xfrm>
            <a:off x="10182058" y="4237785"/>
            <a:ext cx="18780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1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gaia.cs.umass.edu</a:t>
            </a:r>
            <a:endParaRPr kumimoji="0" lang="en-US" altLang="en-US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3" name="Text Box 17"/>
          <p:cNvSpPr txBox="1">
            <a:spLocks noChangeArrowheads="1"/>
          </p:cNvSpPr>
          <p:nvPr/>
        </p:nvSpPr>
        <p:spPr bwMode="auto">
          <a:xfrm>
            <a:off x="8172896" y="1322438"/>
            <a:ext cx="2011363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root DNS server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4" name="Line 18"/>
          <p:cNvSpPr>
            <a:spLocks noChangeShapeType="1"/>
          </p:cNvSpPr>
          <p:nvPr/>
        </p:nvSpPr>
        <p:spPr bwMode="auto">
          <a:xfrm flipV="1">
            <a:off x="6489235" y="3275781"/>
            <a:ext cx="1196994" cy="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5" name="Line 19"/>
          <p:cNvSpPr>
            <a:spLocks noChangeShapeType="1"/>
          </p:cNvSpPr>
          <p:nvPr/>
        </p:nvSpPr>
        <p:spPr bwMode="auto">
          <a:xfrm flipV="1">
            <a:off x="7968785" y="2005693"/>
            <a:ext cx="914400" cy="97155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6" name="Line 20"/>
          <p:cNvSpPr>
            <a:spLocks noChangeShapeType="1"/>
          </p:cNvSpPr>
          <p:nvPr/>
        </p:nvSpPr>
        <p:spPr bwMode="auto">
          <a:xfrm flipV="1">
            <a:off x="8254535" y="3167743"/>
            <a:ext cx="1485900" cy="9525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7" name="Line 21"/>
          <p:cNvSpPr>
            <a:spLocks noChangeShapeType="1"/>
          </p:cNvSpPr>
          <p:nvPr/>
        </p:nvSpPr>
        <p:spPr bwMode="auto">
          <a:xfrm flipH="1" flipV="1">
            <a:off x="8254535" y="3339193"/>
            <a:ext cx="1419225" cy="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8" name="Line 22"/>
          <p:cNvSpPr>
            <a:spLocks noChangeShapeType="1"/>
          </p:cNvSpPr>
          <p:nvPr/>
        </p:nvSpPr>
        <p:spPr bwMode="auto">
          <a:xfrm flipH="1">
            <a:off x="8178335" y="2234293"/>
            <a:ext cx="733425" cy="76200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9" name="Line 23"/>
          <p:cNvSpPr>
            <a:spLocks noChangeShapeType="1"/>
          </p:cNvSpPr>
          <p:nvPr/>
        </p:nvSpPr>
        <p:spPr bwMode="auto">
          <a:xfrm flipH="1">
            <a:off x="6381511" y="3439703"/>
            <a:ext cx="1319232" cy="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180" name="Group 24"/>
          <p:cNvGrpSpPr/>
          <p:nvPr/>
        </p:nvGrpSpPr>
        <p:grpSpPr bwMode="auto">
          <a:xfrm>
            <a:off x="6759111" y="3847199"/>
            <a:ext cx="1876425" cy="554038"/>
            <a:chOff x="2838" y="2132"/>
            <a:chExt cx="1182" cy="349"/>
          </a:xfrm>
        </p:grpSpPr>
        <p:sp>
          <p:nvSpPr>
            <p:cNvPr id="181" name="Rectangle 25"/>
            <p:cNvSpPr>
              <a:spLocks noChangeArrowheads="1"/>
            </p:cNvSpPr>
            <p:nvPr/>
          </p:nvSpPr>
          <p:spPr bwMode="auto">
            <a:xfrm>
              <a:off x="2838" y="2178"/>
              <a:ext cx="1182" cy="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82" name="Text Box 26"/>
            <p:cNvSpPr txBox="1">
              <a:spLocks noChangeArrowheads="1"/>
            </p:cNvSpPr>
            <p:nvPr/>
          </p:nvSpPr>
          <p:spPr bwMode="auto">
            <a:xfrm>
              <a:off x="2887" y="2132"/>
              <a:ext cx="1085" cy="3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local DNS server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1" u="none" strike="noStrike" kern="0" cap="none" spc="0" normalizeH="0" baseline="0" noProof="0" dirty="0" err="1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dns.nyu.edu</a:t>
              </a:r>
              <a:endParaRPr kumimoji="0" lang="en-US" alt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183" name="Text Box 27"/>
          <p:cNvSpPr txBox="1">
            <a:spLocks noChangeArrowheads="1"/>
          </p:cNvSpPr>
          <p:nvPr/>
        </p:nvSpPr>
        <p:spPr bwMode="auto">
          <a:xfrm>
            <a:off x="6939499" y="2886705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1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4" name="Text Box 28"/>
          <p:cNvSpPr txBox="1">
            <a:spLocks noChangeArrowheads="1"/>
          </p:cNvSpPr>
          <p:nvPr/>
        </p:nvSpPr>
        <p:spPr bwMode="auto">
          <a:xfrm>
            <a:off x="8108485" y="2223180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2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5" name="Text Box 29"/>
          <p:cNvSpPr txBox="1">
            <a:spLocks noChangeArrowheads="1"/>
          </p:cNvSpPr>
          <p:nvPr/>
        </p:nvSpPr>
        <p:spPr bwMode="auto">
          <a:xfrm>
            <a:off x="8546635" y="2461305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3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6" name="Text Box 30"/>
          <p:cNvSpPr txBox="1">
            <a:spLocks noChangeArrowheads="1"/>
          </p:cNvSpPr>
          <p:nvPr/>
        </p:nvSpPr>
        <p:spPr bwMode="auto">
          <a:xfrm>
            <a:off x="8860960" y="2870880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4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7" name="Text Box 31"/>
          <p:cNvSpPr txBox="1">
            <a:spLocks noChangeArrowheads="1"/>
          </p:cNvSpPr>
          <p:nvPr/>
        </p:nvSpPr>
        <p:spPr bwMode="auto">
          <a:xfrm>
            <a:off x="8891123" y="3358243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5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8" name="Text Box 32"/>
          <p:cNvSpPr txBox="1">
            <a:spLocks noChangeArrowheads="1"/>
          </p:cNvSpPr>
          <p:nvPr/>
        </p:nvSpPr>
        <p:spPr bwMode="auto">
          <a:xfrm>
            <a:off x="9488023" y="4398055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6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9" name="Text Box 60"/>
          <p:cNvSpPr txBox="1">
            <a:spLocks noChangeArrowheads="1"/>
          </p:cNvSpPr>
          <p:nvPr/>
        </p:nvSpPr>
        <p:spPr bwMode="auto">
          <a:xfrm>
            <a:off x="8921285" y="5214030"/>
            <a:ext cx="239712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authoritative DNS server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dns.cs.umass.edu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90" name="Text Box 61"/>
          <p:cNvSpPr txBox="1">
            <a:spLocks noChangeArrowheads="1"/>
          </p:cNvSpPr>
          <p:nvPr/>
        </p:nvSpPr>
        <p:spPr bwMode="auto">
          <a:xfrm>
            <a:off x="8860960" y="4428218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7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91" name="Text Box 62"/>
          <p:cNvSpPr txBox="1">
            <a:spLocks noChangeArrowheads="1"/>
          </p:cNvSpPr>
          <p:nvPr/>
        </p:nvSpPr>
        <p:spPr bwMode="auto">
          <a:xfrm>
            <a:off x="6940022" y="3470502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8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92" name="Line 63"/>
          <p:cNvSpPr>
            <a:spLocks noChangeShapeType="1"/>
          </p:cNvSpPr>
          <p:nvPr/>
        </p:nvSpPr>
        <p:spPr bwMode="auto">
          <a:xfrm>
            <a:off x="8187860" y="3499530"/>
            <a:ext cx="1493838" cy="1314450"/>
          </a:xfrm>
          <a:prstGeom prst="line">
            <a:avLst/>
          </a:prstGeom>
          <a:noFill/>
          <a:ln w="25400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93" name="Line 64"/>
          <p:cNvSpPr>
            <a:spLocks noChangeShapeType="1"/>
          </p:cNvSpPr>
          <p:nvPr/>
        </p:nvSpPr>
        <p:spPr bwMode="auto">
          <a:xfrm flipH="1" flipV="1">
            <a:off x="8148173" y="3624943"/>
            <a:ext cx="1493837" cy="1301750"/>
          </a:xfrm>
          <a:prstGeom prst="line">
            <a:avLst/>
          </a:prstGeom>
          <a:noFill/>
          <a:ln w="25400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94" name="Text Box 65"/>
          <p:cNvSpPr txBox="1">
            <a:spLocks noChangeArrowheads="1"/>
          </p:cNvSpPr>
          <p:nvPr/>
        </p:nvSpPr>
        <p:spPr bwMode="auto">
          <a:xfrm>
            <a:off x="8974583" y="2608490"/>
            <a:ext cx="2011362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TLD DNS server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195" name="Group 86"/>
          <p:cNvGrpSpPr/>
          <p:nvPr/>
        </p:nvGrpSpPr>
        <p:grpSpPr bwMode="auto">
          <a:xfrm flipH="1">
            <a:off x="10659797" y="4619665"/>
            <a:ext cx="787391" cy="614055"/>
            <a:chOff x="-44" y="1473"/>
            <a:chExt cx="981" cy="1105"/>
          </a:xfrm>
        </p:grpSpPr>
        <p:pic>
          <p:nvPicPr>
            <p:cNvPr id="196" name="Picture 87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7" name="Freeform 88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198" name="Group 89"/>
          <p:cNvGrpSpPr/>
          <p:nvPr/>
        </p:nvGrpSpPr>
        <p:grpSpPr bwMode="auto">
          <a:xfrm>
            <a:off x="5483417" y="3053085"/>
            <a:ext cx="883580" cy="766310"/>
            <a:chOff x="-44" y="1473"/>
            <a:chExt cx="981" cy="1105"/>
          </a:xfrm>
        </p:grpSpPr>
        <p:pic>
          <p:nvPicPr>
            <p:cNvPr id="199" name="Picture 90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00" name="Freeform 91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201" name="Group 125"/>
          <p:cNvGrpSpPr/>
          <p:nvPr/>
        </p:nvGrpSpPr>
        <p:grpSpPr bwMode="auto">
          <a:xfrm>
            <a:off x="9794410" y="4528230"/>
            <a:ext cx="390525" cy="641350"/>
            <a:chOff x="4140" y="429"/>
            <a:chExt cx="1425" cy="2396"/>
          </a:xfrm>
        </p:grpSpPr>
        <p:sp>
          <p:nvSpPr>
            <p:cNvPr id="202" name="Freeform 126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03" name="Rectangle 127"/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04" name="Freeform 128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05" name="Freeform 129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06" name="Rectangle 130"/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07" name="Group 131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32" name="AutoShape 132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33" name="AutoShape 133"/>
              <p:cNvSpPr>
                <a:spLocks noChangeArrowheads="1"/>
              </p:cNvSpPr>
              <p:nvPr/>
            </p:nvSpPr>
            <p:spPr bwMode="auto">
              <a:xfrm>
                <a:off x="628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08" name="Rectangle 134"/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09" name="Group 135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30" name="AutoShape 136"/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31" name="AutoShape 137"/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10" name="Rectangle 138"/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11" name="Rectangle 139"/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12" name="Group 140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28" name="AutoShape 141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29" name="AutoShape 142"/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13" name="Freeform 143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14" name="Group 144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26" name="AutoShape 145"/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27" name="AutoShape 146"/>
              <p:cNvSpPr>
                <a:spLocks noChangeArrowheads="1"/>
              </p:cNvSpPr>
              <p:nvPr/>
            </p:nvSpPr>
            <p:spPr bwMode="auto">
              <a:xfrm>
                <a:off x="626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15" name="Rectangle 147"/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16" name="Freeform 148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17" name="Freeform 149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18" name="Oval 150"/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19" name="Freeform 151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20" name="AutoShape 152"/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21" name="AutoShape 153"/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22" name="Oval 154"/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23" name="Oval 155"/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4" name="Oval 156"/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25" name="Rectangle 157"/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234" name="Group 158"/>
          <p:cNvGrpSpPr/>
          <p:nvPr/>
        </p:nvGrpSpPr>
        <p:grpSpPr bwMode="auto">
          <a:xfrm>
            <a:off x="7790985" y="3015343"/>
            <a:ext cx="390525" cy="641350"/>
            <a:chOff x="4140" y="429"/>
            <a:chExt cx="1425" cy="2396"/>
          </a:xfrm>
        </p:grpSpPr>
        <p:sp>
          <p:nvSpPr>
            <p:cNvPr id="235" name="Freeform 159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36" name="Rectangle 160"/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37" name="Freeform 161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38" name="Freeform 162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39" name="Rectangle 163"/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40" name="Group 164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65" name="AutoShape 165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66" name="AutoShape 166"/>
              <p:cNvSpPr>
                <a:spLocks noChangeArrowheads="1"/>
              </p:cNvSpPr>
              <p:nvPr/>
            </p:nvSpPr>
            <p:spPr bwMode="auto">
              <a:xfrm>
                <a:off x="628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1" name="Rectangle 167"/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42" name="Group 168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63" name="AutoShape 169"/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64" name="AutoShape 170"/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3" name="Rectangle 171"/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44" name="Rectangle 172"/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45" name="Group 173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61" name="AutoShape 174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62" name="AutoShape 175"/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6" name="Freeform 176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47" name="Group 177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59" name="AutoShape 178"/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60" name="AutoShape 179"/>
              <p:cNvSpPr>
                <a:spLocks noChangeArrowheads="1"/>
              </p:cNvSpPr>
              <p:nvPr/>
            </p:nvSpPr>
            <p:spPr bwMode="auto">
              <a:xfrm>
                <a:off x="626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8" name="Rectangle 180"/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49" name="Freeform 181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0" name="Freeform 182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1" name="Oval 183"/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2" name="Freeform 184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3" name="AutoShape 185"/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4" name="AutoShape 186"/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5" name="Oval 187"/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6" name="Oval 188"/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57" name="Oval 189"/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8" name="Rectangle 190"/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267" name="Group 224"/>
          <p:cNvGrpSpPr/>
          <p:nvPr/>
        </p:nvGrpSpPr>
        <p:grpSpPr bwMode="auto">
          <a:xfrm>
            <a:off x="8945098" y="1753280"/>
            <a:ext cx="390525" cy="641350"/>
            <a:chOff x="4140" y="429"/>
            <a:chExt cx="1425" cy="2396"/>
          </a:xfrm>
        </p:grpSpPr>
        <p:sp>
          <p:nvSpPr>
            <p:cNvPr id="268" name="Freeform 225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9" name="Rectangle 226"/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0" name="Freeform 227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1" name="Freeform 228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2" name="Rectangle 229"/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73" name="Group 230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98" name="AutoShape 231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99" name="AutoShape 232"/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4" name="Rectangle 233"/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75" name="Group 234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96" name="AutoShape 235"/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97" name="AutoShape 236"/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6" name="Rectangle 237"/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7" name="Rectangle 238"/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78" name="Group 239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94" name="AutoShape 240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95" name="AutoShape 241"/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9" name="Freeform 242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80" name="Group 243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92" name="AutoShape 244"/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93" name="AutoShape 245"/>
              <p:cNvSpPr>
                <a:spLocks noChangeArrowheads="1"/>
              </p:cNvSpPr>
              <p:nvPr/>
            </p:nvSpPr>
            <p:spPr bwMode="auto">
              <a:xfrm>
                <a:off x="625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81" name="Rectangle 246"/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2" name="Freeform 247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3" name="Freeform 248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4" name="Oval 249"/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5" name="Freeform 250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6" name="AutoShape 251"/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7" name="AutoShape 252"/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8" name="Oval 253"/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9" name="Oval 254"/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90" name="Oval 255"/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1" name="Rectangle 256"/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300" name="Group 257"/>
          <p:cNvGrpSpPr/>
          <p:nvPr/>
        </p:nvGrpSpPr>
        <p:grpSpPr bwMode="auto">
          <a:xfrm>
            <a:off x="9761073" y="3005818"/>
            <a:ext cx="390525" cy="641350"/>
            <a:chOff x="4140" y="429"/>
            <a:chExt cx="1425" cy="2396"/>
          </a:xfrm>
        </p:grpSpPr>
        <p:sp>
          <p:nvSpPr>
            <p:cNvPr id="301" name="Freeform 258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2" name="Rectangle 259"/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3" name="Freeform 260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4" name="Freeform 261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5" name="Rectangle 262"/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06" name="Group 263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31" name="AutoShape 264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32" name="AutoShape 265"/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7" name="Rectangle 266"/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08" name="Group 267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29" name="AutoShape 268"/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30" name="AutoShape 269"/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9" name="Rectangle 270"/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0" name="Rectangle 271"/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11" name="Group 272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27" name="AutoShape 273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8" name="AutoShape 274"/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12" name="Freeform 275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13" name="Group 276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25" name="AutoShape 277"/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6" name="AutoShape 278"/>
              <p:cNvSpPr>
                <a:spLocks noChangeArrowheads="1"/>
              </p:cNvSpPr>
              <p:nvPr/>
            </p:nvSpPr>
            <p:spPr bwMode="auto">
              <a:xfrm>
                <a:off x="625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14" name="Rectangle 279"/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5" name="Freeform 280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6" name="Freeform 281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7" name="Oval 282"/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8" name="Freeform 283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9" name="AutoShape 284"/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20" name="AutoShape 285"/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21" name="Oval 286"/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22" name="Oval 287"/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23" name="Oval 288"/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24" name="Rectangle 289"/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16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83" grpId="0"/>
      <p:bldP spid="184" grpId="0"/>
      <p:bldP spid="185" grpId="0"/>
      <p:bldP spid="186" grpId="0"/>
      <p:bldP spid="187" grpId="0"/>
      <p:bldP spid="188" grpId="0"/>
      <p:bldP spid="190" grpId="0"/>
      <p:bldP spid="191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  <a:cs typeface="Calibri" panose="020F0502020204030204" pitchFamily="34" charset="0"/>
              </a:rPr>
              <a:t>DNS name resolution: recursive query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171" name="Text Box 5"/>
          <p:cNvSpPr txBox="1">
            <a:spLocks noChangeArrowheads="1"/>
          </p:cNvSpPr>
          <p:nvPr/>
        </p:nvSpPr>
        <p:spPr bwMode="auto">
          <a:xfrm>
            <a:off x="4588154" y="3848735"/>
            <a:ext cx="1816524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requesting host at</a:t>
            </a:r>
            <a:endParaRPr kumimoji="0" lang="en-US" alt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1" u="none" strike="noStrike" kern="0" cap="none" spc="0" normalizeH="0" baseline="0" noProof="0" dirty="0" err="1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engineering.nyu.edu</a:t>
            </a:r>
            <a:endParaRPr kumimoji="0" lang="en-US" altLang="en-US" sz="1400" b="0" i="1" u="none" strike="noStrike" kern="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2" name="Text Box 6"/>
          <p:cNvSpPr txBox="1">
            <a:spLocks noChangeArrowheads="1"/>
          </p:cNvSpPr>
          <p:nvPr/>
        </p:nvSpPr>
        <p:spPr bwMode="auto">
          <a:xfrm>
            <a:off x="10049161" y="4208147"/>
            <a:ext cx="18780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1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gaia.cs.umass.edu</a:t>
            </a:r>
            <a:endParaRPr kumimoji="0" lang="en-US" altLang="en-US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3" name="Text Box 17"/>
          <p:cNvSpPr txBox="1">
            <a:spLocks noChangeArrowheads="1"/>
          </p:cNvSpPr>
          <p:nvPr/>
        </p:nvSpPr>
        <p:spPr bwMode="auto">
          <a:xfrm>
            <a:off x="7788588" y="1322438"/>
            <a:ext cx="2011363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root DNS server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4" name="Line 18"/>
          <p:cNvSpPr>
            <a:spLocks noChangeShapeType="1"/>
          </p:cNvSpPr>
          <p:nvPr/>
        </p:nvSpPr>
        <p:spPr bwMode="auto">
          <a:xfrm flipV="1">
            <a:off x="6104927" y="3275781"/>
            <a:ext cx="1196994" cy="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5" name="Line 19"/>
          <p:cNvSpPr>
            <a:spLocks noChangeShapeType="1"/>
          </p:cNvSpPr>
          <p:nvPr/>
        </p:nvSpPr>
        <p:spPr bwMode="auto">
          <a:xfrm flipV="1">
            <a:off x="7584477" y="2005693"/>
            <a:ext cx="914400" cy="97155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6" name="Line 20"/>
          <p:cNvSpPr>
            <a:spLocks noChangeShapeType="1"/>
          </p:cNvSpPr>
          <p:nvPr/>
        </p:nvSpPr>
        <p:spPr bwMode="auto">
          <a:xfrm>
            <a:off x="9672062" y="3760198"/>
            <a:ext cx="2427" cy="702311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7" name="Line 21"/>
          <p:cNvSpPr>
            <a:spLocks noChangeShapeType="1"/>
          </p:cNvSpPr>
          <p:nvPr/>
        </p:nvSpPr>
        <p:spPr bwMode="auto">
          <a:xfrm flipH="1" flipV="1">
            <a:off x="9491701" y="3747010"/>
            <a:ext cx="2427" cy="734919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8" name="Line 22"/>
          <p:cNvSpPr>
            <a:spLocks noChangeShapeType="1"/>
          </p:cNvSpPr>
          <p:nvPr/>
        </p:nvSpPr>
        <p:spPr bwMode="auto">
          <a:xfrm>
            <a:off x="9038381" y="2075731"/>
            <a:ext cx="405154" cy="841218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9" name="Line 23"/>
          <p:cNvSpPr>
            <a:spLocks noChangeShapeType="1"/>
          </p:cNvSpPr>
          <p:nvPr/>
        </p:nvSpPr>
        <p:spPr bwMode="auto">
          <a:xfrm flipH="1">
            <a:off x="5997203" y="3439703"/>
            <a:ext cx="1319232" cy="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180" name="Group 24"/>
          <p:cNvGrpSpPr/>
          <p:nvPr/>
        </p:nvGrpSpPr>
        <p:grpSpPr bwMode="auto">
          <a:xfrm>
            <a:off x="6374803" y="3847199"/>
            <a:ext cx="1876425" cy="554038"/>
            <a:chOff x="2838" y="2132"/>
            <a:chExt cx="1182" cy="349"/>
          </a:xfrm>
        </p:grpSpPr>
        <p:sp>
          <p:nvSpPr>
            <p:cNvPr id="181" name="Rectangle 25"/>
            <p:cNvSpPr>
              <a:spLocks noChangeArrowheads="1"/>
            </p:cNvSpPr>
            <p:nvPr/>
          </p:nvSpPr>
          <p:spPr bwMode="auto">
            <a:xfrm>
              <a:off x="2838" y="2178"/>
              <a:ext cx="1182" cy="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82" name="Text Box 26"/>
            <p:cNvSpPr txBox="1">
              <a:spLocks noChangeArrowheads="1"/>
            </p:cNvSpPr>
            <p:nvPr/>
          </p:nvSpPr>
          <p:spPr bwMode="auto">
            <a:xfrm>
              <a:off x="2887" y="2132"/>
              <a:ext cx="1085" cy="3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local DNS server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1" u="none" strike="noStrike" kern="0" cap="none" spc="0" normalizeH="0" baseline="0" noProof="0" dirty="0" err="1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dns</a:t>
              </a:r>
              <a:r>
                <a:rPr kumimoji="0" lang="en-US" altLang="en-US" sz="1400" b="0" i="1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.</a:t>
              </a:r>
              <a:r>
                <a:rPr kumimoji="0" lang="en-US" altLang="en-US" sz="1400" b="0" i="1" u="none" strike="noStrike" kern="0" cap="none" spc="0" normalizeH="0" baseline="0" noProof="0" dirty="0" err="1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nyu</a:t>
              </a:r>
              <a:r>
                <a:rPr kumimoji="0" lang="en-US" altLang="en-US" sz="1400" b="0" i="1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.</a:t>
              </a:r>
              <a:r>
                <a:rPr kumimoji="0" lang="en-US" altLang="en-US" sz="1400" b="0" i="1" u="none" strike="noStrike" kern="0" cap="none" spc="0" normalizeH="0" baseline="0" noProof="0" dirty="0" err="1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edu</a:t>
              </a:r>
              <a:endParaRPr kumimoji="0" lang="en-US" alt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183" name="Text Box 27"/>
          <p:cNvSpPr txBox="1">
            <a:spLocks noChangeArrowheads="1"/>
          </p:cNvSpPr>
          <p:nvPr/>
        </p:nvSpPr>
        <p:spPr bwMode="auto">
          <a:xfrm>
            <a:off x="6555191" y="2886705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1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4" name="Text Box 28"/>
          <p:cNvSpPr txBox="1">
            <a:spLocks noChangeArrowheads="1"/>
          </p:cNvSpPr>
          <p:nvPr/>
        </p:nvSpPr>
        <p:spPr bwMode="auto">
          <a:xfrm>
            <a:off x="7724177" y="2223180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2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5" name="Text Box 29"/>
          <p:cNvSpPr txBox="1">
            <a:spLocks noChangeArrowheads="1"/>
          </p:cNvSpPr>
          <p:nvPr/>
        </p:nvSpPr>
        <p:spPr bwMode="auto">
          <a:xfrm>
            <a:off x="8785965" y="2130702"/>
            <a:ext cx="119659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3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6" name="Text Box 30"/>
          <p:cNvSpPr txBox="1">
            <a:spLocks noChangeArrowheads="1"/>
          </p:cNvSpPr>
          <p:nvPr/>
        </p:nvSpPr>
        <p:spPr bwMode="auto">
          <a:xfrm>
            <a:off x="9681511" y="3917024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4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7" name="Text Box 31"/>
          <p:cNvSpPr txBox="1">
            <a:spLocks noChangeArrowheads="1"/>
          </p:cNvSpPr>
          <p:nvPr/>
        </p:nvSpPr>
        <p:spPr bwMode="auto">
          <a:xfrm>
            <a:off x="9130827" y="3968637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5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8" name="Text Box 32"/>
          <p:cNvSpPr txBox="1">
            <a:spLocks noChangeArrowheads="1"/>
          </p:cNvSpPr>
          <p:nvPr/>
        </p:nvSpPr>
        <p:spPr bwMode="auto">
          <a:xfrm>
            <a:off x="8914934" y="2685260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6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9" name="Text Box 60"/>
          <p:cNvSpPr txBox="1">
            <a:spLocks noChangeArrowheads="1"/>
          </p:cNvSpPr>
          <p:nvPr/>
        </p:nvSpPr>
        <p:spPr bwMode="auto">
          <a:xfrm>
            <a:off x="8536977" y="5214030"/>
            <a:ext cx="239712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authoritative DNS server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dns.cs.umass.edu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90" name="Text Box 61"/>
          <p:cNvSpPr txBox="1">
            <a:spLocks noChangeArrowheads="1"/>
          </p:cNvSpPr>
          <p:nvPr/>
        </p:nvSpPr>
        <p:spPr bwMode="auto">
          <a:xfrm>
            <a:off x="8122727" y="2626662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7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91" name="Text Box 62"/>
          <p:cNvSpPr txBox="1">
            <a:spLocks noChangeArrowheads="1"/>
          </p:cNvSpPr>
          <p:nvPr/>
        </p:nvSpPr>
        <p:spPr bwMode="auto">
          <a:xfrm>
            <a:off x="6555714" y="3470502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8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92" name="Line 63"/>
          <p:cNvSpPr>
            <a:spLocks noChangeShapeType="1"/>
          </p:cNvSpPr>
          <p:nvPr/>
        </p:nvSpPr>
        <p:spPr bwMode="auto">
          <a:xfrm flipH="1" flipV="1">
            <a:off x="8981775" y="2427554"/>
            <a:ext cx="344289" cy="645450"/>
          </a:xfrm>
          <a:prstGeom prst="line">
            <a:avLst/>
          </a:prstGeom>
          <a:noFill/>
          <a:ln w="25400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93" name="Line 64"/>
          <p:cNvSpPr>
            <a:spLocks noChangeShapeType="1"/>
          </p:cNvSpPr>
          <p:nvPr/>
        </p:nvSpPr>
        <p:spPr bwMode="auto">
          <a:xfrm flipH="1">
            <a:off x="7792268" y="2275514"/>
            <a:ext cx="710991" cy="774754"/>
          </a:xfrm>
          <a:prstGeom prst="line">
            <a:avLst/>
          </a:prstGeom>
          <a:noFill/>
          <a:ln w="25400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94" name="Text Box 65"/>
          <p:cNvSpPr txBox="1">
            <a:spLocks noChangeArrowheads="1"/>
          </p:cNvSpPr>
          <p:nvPr/>
        </p:nvSpPr>
        <p:spPr bwMode="auto">
          <a:xfrm>
            <a:off x="9662504" y="2971557"/>
            <a:ext cx="2011362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TLD DNS server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195" name="Group 86"/>
          <p:cNvGrpSpPr/>
          <p:nvPr/>
        </p:nvGrpSpPr>
        <p:grpSpPr bwMode="auto">
          <a:xfrm flipH="1">
            <a:off x="10526900" y="4590027"/>
            <a:ext cx="787391" cy="614055"/>
            <a:chOff x="-44" y="1473"/>
            <a:chExt cx="981" cy="1105"/>
          </a:xfrm>
        </p:grpSpPr>
        <p:pic>
          <p:nvPicPr>
            <p:cNvPr id="196" name="Picture 87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7" name="Freeform 88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198" name="Group 89"/>
          <p:cNvGrpSpPr/>
          <p:nvPr/>
        </p:nvGrpSpPr>
        <p:grpSpPr bwMode="auto">
          <a:xfrm>
            <a:off x="5099109" y="3053085"/>
            <a:ext cx="883580" cy="766310"/>
            <a:chOff x="-44" y="1473"/>
            <a:chExt cx="981" cy="1105"/>
          </a:xfrm>
        </p:grpSpPr>
        <p:pic>
          <p:nvPicPr>
            <p:cNvPr id="199" name="Picture 90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00" name="Freeform 91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201" name="Group 125"/>
          <p:cNvGrpSpPr/>
          <p:nvPr/>
        </p:nvGrpSpPr>
        <p:grpSpPr bwMode="auto">
          <a:xfrm>
            <a:off x="9410102" y="4528230"/>
            <a:ext cx="390525" cy="641350"/>
            <a:chOff x="4140" y="429"/>
            <a:chExt cx="1425" cy="2396"/>
          </a:xfrm>
        </p:grpSpPr>
        <p:sp>
          <p:nvSpPr>
            <p:cNvPr id="202" name="Freeform 126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03" name="Rectangle 127"/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04" name="Freeform 128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05" name="Freeform 129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06" name="Rectangle 130"/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07" name="Group 131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32" name="AutoShape 132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33" name="AutoShape 133"/>
              <p:cNvSpPr>
                <a:spLocks noChangeArrowheads="1"/>
              </p:cNvSpPr>
              <p:nvPr/>
            </p:nvSpPr>
            <p:spPr bwMode="auto">
              <a:xfrm>
                <a:off x="628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08" name="Rectangle 134"/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09" name="Group 135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30" name="AutoShape 136"/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31" name="AutoShape 137"/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10" name="Rectangle 138"/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11" name="Rectangle 139"/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12" name="Group 140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28" name="AutoShape 141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29" name="AutoShape 142"/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13" name="Freeform 143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14" name="Group 144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26" name="AutoShape 145"/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27" name="AutoShape 146"/>
              <p:cNvSpPr>
                <a:spLocks noChangeArrowheads="1"/>
              </p:cNvSpPr>
              <p:nvPr/>
            </p:nvSpPr>
            <p:spPr bwMode="auto">
              <a:xfrm>
                <a:off x="626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15" name="Rectangle 147"/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16" name="Freeform 148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17" name="Freeform 149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18" name="Oval 150"/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19" name="Freeform 151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20" name="AutoShape 152"/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21" name="AutoShape 153"/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22" name="Oval 154"/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23" name="Oval 155"/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4" name="Oval 156"/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25" name="Rectangle 157"/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234" name="Group 158"/>
          <p:cNvGrpSpPr/>
          <p:nvPr/>
        </p:nvGrpSpPr>
        <p:grpSpPr bwMode="auto">
          <a:xfrm>
            <a:off x="7406677" y="3015343"/>
            <a:ext cx="390525" cy="641350"/>
            <a:chOff x="4140" y="429"/>
            <a:chExt cx="1425" cy="2396"/>
          </a:xfrm>
        </p:grpSpPr>
        <p:sp>
          <p:nvSpPr>
            <p:cNvPr id="235" name="Freeform 159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36" name="Rectangle 160"/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37" name="Freeform 161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38" name="Freeform 162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39" name="Rectangle 163"/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40" name="Group 164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65" name="AutoShape 165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66" name="AutoShape 166"/>
              <p:cNvSpPr>
                <a:spLocks noChangeArrowheads="1"/>
              </p:cNvSpPr>
              <p:nvPr/>
            </p:nvSpPr>
            <p:spPr bwMode="auto">
              <a:xfrm>
                <a:off x="628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1" name="Rectangle 167"/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42" name="Group 168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63" name="AutoShape 169"/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64" name="AutoShape 170"/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3" name="Rectangle 171"/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44" name="Rectangle 172"/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45" name="Group 173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61" name="AutoShape 174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62" name="AutoShape 175"/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6" name="Freeform 176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47" name="Group 177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59" name="AutoShape 178"/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60" name="AutoShape 179"/>
              <p:cNvSpPr>
                <a:spLocks noChangeArrowheads="1"/>
              </p:cNvSpPr>
              <p:nvPr/>
            </p:nvSpPr>
            <p:spPr bwMode="auto">
              <a:xfrm>
                <a:off x="626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8" name="Rectangle 180"/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49" name="Freeform 181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0" name="Freeform 182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1" name="Oval 183"/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2" name="Freeform 184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3" name="AutoShape 185"/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4" name="AutoShape 186"/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5" name="Oval 187"/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6" name="Oval 188"/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57" name="Oval 189"/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58" name="Rectangle 190"/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267" name="Group 224"/>
          <p:cNvGrpSpPr/>
          <p:nvPr/>
        </p:nvGrpSpPr>
        <p:grpSpPr bwMode="auto">
          <a:xfrm>
            <a:off x="8560790" y="1753280"/>
            <a:ext cx="390525" cy="641350"/>
            <a:chOff x="4140" y="429"/>
            <a:chExt cx="1425" cy="2396"/>
          </a:xfrm>
        </p:grpSpPr>
        <p:sp>
          <p:nvSpPr>
            <p:cNvPr id="268" name="Freeform 225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69" name="Rectangle 226"/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0" name="Freeform 227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1" name="Freeform 228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2" name="Rectangle 229"/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73" name="Group 230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98" name="AutoShape 231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99" name="AutoShape 232"/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4" name="Rectangle 233"/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75" name="Group 234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96" name="AutoShape 235"/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97" name="AutoShape 236"/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6" name="Rectangle 237"/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77" name="Rectangle 238"/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78" name="Group 239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94" name="AutoShape 240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95" name="AutoShape 241"/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9" name="Freeform 242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80" name="Group 243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92" name="AutoShape 244"/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93" name="AutoShape 245"/>
              <p:cNvSpPr>
                <a:spLocks noChangeArrowheads="1"/>
              </p:cNvSpPr>
              <p:nvPr/>
            </p:nvSpPr>
            <p:spPr bwMode="auto">
              <a:xfrm>
                <a:off x="625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81" name="Rectangle 246"/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2" name="Freeform 247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3" name="Freeform 248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4" name="Oval 249"/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5" name="Freeform 250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6" name="AutoShape 251"/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7" name="AutoShape 252"/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8" name="Oval 253"/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9" name="Oval 254"/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90" name="Oval 255"/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1" name="Rectangle 256"/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300" name="Group 257"/>
          <p:cNvGrpSpPr/>
          <p:nvPr/>
        </p:nvGrpSpPr>
        <p:grpSpPr bwMode="auto">
          <a:xfrm>
            <a:off x="9376765" y="3005818"/>
            <a:ext cx="390525" cy="641350"/>
            <a:chOff x="4140" y="429"/>
            <a:chExt cx="1425" cy="2396"/>
          </a:xfrm>
        </p:grpSpPr>
        <p:sp>
          <p:nvSpPr>
            <p:cNvPr id="301" name="Freeform 258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2" name="Rectangle 259"/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3" name="Freeform 260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4" name="Freeform 261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5" name="Rectangle 262"/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06" name="Group 263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31" name="AutoShape 264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32" name="AutoShape 265"/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7" name="Rectangle 266"/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08" name="Group 267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29" name="AutoShape 268"/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30" name="AutoShape 269"/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9" name="Rectangle 270"/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0" name="Rectangle 271"/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11" name="Group 272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27" name="AutoShape 273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8" name="AutoShape 274"/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12" name="Freeform 275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313" name="Group 276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25" name="AutoShape 277"/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326" name="AutoShape 278"/>
              <p:cNvSpPr>
                <a:spLocks noChangeArrowheads="1"/>
              </p:cNvSpPr>
              <p:nvPr/>
            </p:nvSpPr>
            <p:spPr bwMode="auto">
              <a:xfrm>
                <a:off x="625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14" name="Rectangle 279"/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5" name="Freeform 280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6" name="Freeform 281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7" name="Oval 282"/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8" name="Freeform 283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9" name="AutoShape 284"/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20" name="AutoShape 285"/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21" name="Oval 286"/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22" name="Oval 287"/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23" name="Oval 288"/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24" name="Rectangle 289"/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168" name="Rectangle 67"/>
          <p:cNvSpPr>
            <a:spLocks noChangeArrowheads="1"/>
          </p:cNvSpPr>
          <p:nvPr/>
        </p:nvSpPr>
        <p:spPr bwMode="auto">
          <a:xfrm>
            <a:off x="810552" y="2790656"/>
            <a:ext cx="3704869" cy="3241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Recursive query: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03225" marR="0" lvl="0" indent="-28892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puts burden of name resolution on contacted name server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03225" marR="0" lvl="0" indent="-28892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heavy load at upper levels of hierarchy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?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67" name="Rectangle 67"/>
          <p:cNvSpPr txBox="1">
            <a:spLocks noChangeArrowheads="1"/>
          </p:cNvSpPr>
          <p:nvPr/>
        </p:nvSpPr>
        <p:spPr>
          <a:xfrm>
            <a:off x="684201" y="1617338"/>
            <a:ext cx="5664200" cy="106113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Example: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host at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engineering.nyu.edu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wants IP address for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gaia.cs.umass.edu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69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" grpId="0"/>
      <p:bldP spid="184" grpId="0"/>
      <p:bldP spid="185" grpId="0"/>
      <p:bldP spid="186" grpId="0"/>
      <p:bldP spid="187" grpId="0"/>
      <p:bldP spid="188" grpId="0"/>
      <p:bldP spid="190" grpId="0"/>
      <p:bldP spid="191" grpId="0"/>
      <p:bldP spid="168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  <a:cs typeface="Calibri" panose="020F0502020204030204" pitchFamily="34" charset="0"/>
              </a:rPr>
              <a:t>Caching DNS Information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167" name="Rectangle 3"/>
          <p:cNvSpPr txBox="1">
            <a:spLocks noChangeArrowheads="1"/>
          </p:cNvSpPr>
          <p:nvPr/>
        </p:nvSpPr>
        <p:spPr>
          <a:xfrm>
            <a:off x="952952" y="1446555"/>
            <a:ext cx="10515600" cy="473392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952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once (any) name server learns mapping, it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caches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mapping, and i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mmediately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returns a cached mapping in response to a query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caching improves response time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cache entries timeout (disappear) after some time (TTL)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TLD servers typically cached in local name servers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952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cached entries may be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out-of-date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if named host changes IP address, may not be known Internet-wide until all TTLs expire!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best-effort name-to-address translation!</a:t>
            </a:r>
            <a:endParaRPr kumimoji="0" lang="en-US" altLang="en-US" sz="28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362678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  <a:cs typeface="Calibri" panose="020F0502020204030204" pitchFamily="34" charset="0"/>
              </a:rPr>
              <a:t>DNS records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13" name="Rectangle 3"/>
          <p:cNvSpPr txBox="1">
            <a:spLocks noChangeArrowheads="1"/>
          </p:cNvSpPr>
          <p:nvPr/>
        </p:nvSpPr>
        <p:spPr>
          <a:xfrm>
            <a:off x="1347787" y="1358900"/>
            <a:ext cx="9574213" cy="51435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DNS: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distributed database storing resource records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(RR)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" name="Rectangle 4"/>
          <p:cNvSpPr txBox="1">
            <a:spLocks noChangeArrowheads="1"/>
          </p:cNvSpPr>
          <p:nvPr/>
        </p:nvSpPr>
        <p:spPr>
          <a:xfrm>
            <a:off x="1080534" y="4388077"/>
            <a:ext cx="4547961" cy="19050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60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type=NS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1" indent="-2889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+mn-cs"/>
              </a:rPr>
              <a:t>name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is domain (e.g.,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foo.com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)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6075" marR="0" lvl="1" indent="-2889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+mn-cs"/>
              </a:rPr>
              <a:t>value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is hostname of authoritative name server for this domain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5" name="Text Box 6"/>
          <p:cNvSpPr txBox="1">
            <a:spLocks noChangeArrowheads="1"/>
          </p:cNvSpPr>
          <p:nvPr/>
        </p:nvSpPr>
        <p:spPr bwMode="auto">
          <a:xfrm>
            <a:off x="2659064" y="1860128"/>
            <a:ext cx="633253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RR format: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(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+mn-cs"/>
              </a:rPr>
              <a:t>name, value, type,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+mn-cs"/>
              </a:rPr>
              <a:t>ttl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7" name="Rectangle 8"/>
          <p:cNvSpPr>
            <a:spLocks noChangeArrowheads="1"/>
          </p:cNvSpPr>
          <p:nvPr/>
        </p:nvSpPr>
        <p:spPr bwMode="auto">
          <a:xfrm>
            <a:off x="1067384" y="2774950"/>
            <a:ext cx="381000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75000"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type=A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03225" marR="0" lvl="1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+mn-cs"/>
              </a:rPr>
              <a:t>name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is hostname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03225" marR="0" lvl="1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+mn-cs"/>
              </a:rPr>
              <a:t>value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is IP address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ZapfDingbats" pitchFamily="82" charset="2"/>
              <a:buChar char="r"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" name="Rectangle 9"/>
          <p:cNvSpPr>
            <a:spLocks noChangeArrowheads="1"/>
          </p:cNvSpPr>
          <p:nvPr/>
        </p:nvSpPr>
        <p:spPr bwMode="auto">
          <a:xfrm>
            <a:off x="6015718" y="2797175"/>
            <a:ext cx="6176282" cy="2171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type=CNAME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03225" marR="0" lvl="1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+mn-cs"/>
              </a:rPr>
              <a:t>name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is alias name for some “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canonical” (the real) name</a:t>
            </a:r>
            <a:endParaRPr kumimoji="0" lang="en-US" altLang="ja-JP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03225" marR="0" lvl="1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www.ibm.com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is really 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servereast.backup2.ibm.com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03225" marR="0" lvl="1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+mn-cs"/>
              </a:rPr>
              <a:t>value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is canonical name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ZapfDingbats" pitchFamily="82" charset="2"/>
              <a:buChar char="r"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9" name="Rectangle 10"/>
          <p:cNvSpPr>
            <a:spLocks noChangeArrowheads="1"/>
          </p:cNvSpPr>
          <p:nvPr/>
        </p:nvSpPr>
        <p:spPr bwMode="auto">
          <a:xfrm>
            <a:off x="6015718" y="4968875"/>
            <a:ext cx="5287866" cy="1309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type=MX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+mn-cs"/>
              </a:rPr>
              <a:t>value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is name of SMTP mail server associated with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+mn-cs"/>
              </a:rPr>
              <a:t>name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" pitchFamily="2" charset="0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ZapfDingbats" pitchFamily="82" charset="2"/>
              <a:buChar char="r"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358900" y="1270000"/>
            <a:ext cx="9690100" cy="115570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18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Freeform 370"/>
          <p:cNvSpPr/>
          <p:nvPr/>
        </p:nvSpPr>
        <p:spPr>
          <a:xfrm>
            <a:off x="8985188" y="3065778"/>
            <a:ext cx="1124807" cy="133791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-1" fmla="*/ 434989 w 1537226"/>
              <a:gd name="connsiteY0-2" fmla="*/ 253346 h 1763594"/>
              <a:gd name="connsiteX1-3" fmla="*/ 488 w 1537226"/>
              <a:gd name="connsiteY1-4" fmla="*/ 921706 h 1763594"/>
              <a:gd name="connsiteX2-5" fmla="*/ 368142 w 1537226"/>
              <a:gd name="connsiteY2-6" fmla="*/ 1489812 h 1763594"/>
              <a:gd name="connsiteX3-7" fmla="*/ 1187008 w 1537226"/>
              <a:gd name="connsiteY3-8" fmla="*/ 1757156 h 1763594"/>
              <a:gd name="connsiteX4-9" fmla="*/ 1521239 w 1537226"/>
              <a:gd name="connsiteY4-10" fmla="*/ 1239177 h 1763594"/>
              <a:gd name="connsiteX5-11" fmla="*/ 1468998 w 1537226"/>
              <a:gd name="connsiteY5-12" fmla="*/ 654362 h 1763594"/>
              <a:gd name="connsiteX6-13" fmla="*/ 1337412 w 1537226"/>
              <a:gd name="connsiteY6-14" fmla="*/ 136383 h 1763594"/>
              <a:gd name="connsiteX7-15" fmla="*/ 1086739 w 1537226"/>
              <a:gd name="connsiteY7-16" fmla="*/ 2711 h 1763594"/>
              <a:gd name="connsiteX8-17" fmla="*/ 434989 w 1537226"/>
              <a:gd name="connsiteY8-18" fmla="*/ 253346 h 1763594"/>
              <a:gd name="connsiteX0-19" fmla="*/ 434989 w 1537226"/>
              <a:gd name="connsiteY0-20" fmla="*/ 253346 h 1763594"/>
              <a:gd name="connsiteX1-21" fmla="*/ 488 w 1537226"/>
              <a:gd name="connsiteY1-22" fmla="*/ 921706 h 1763594"/>
              <a:gd name="connsiteX2-23" fmla="*/ 368142 w 1537226"/>
              <a:gd name="connsiteY2-24" fmla="*/ 1489812 h 1763594"/>
              <a:gd name="connsiteX3-25" fmla="*/ 1187008 w 1537226"/>
              <a:gd name="connsiteY3-26" fmla="*/ 1757156 h 1763594"/>
              <a:gd name="connsiteX4-27" fmla="*/ 1521239 w 1537226"/>
              <a:gd name="connsiteY4-28" fmla="*/ 1239177 h 1763594"/>
              <a:gd name="connsiteX5-29" fmla="*/ 1468998 w 1537226"/>
              <a:gd name="connsiteY5-30" fmla="*/ 654362 h 1763594"/>
              <a:gd name="connsiteX6-31" fmla="*/ 1337412 w 1537226"/>
              <a:gd name="connsiteY6-32" fmla="*/ 136383 h 1763594"/>
              <a:gd name="connsiteX7-33" fmla="*/ 839572 w 1537226"/>
              <a:gd name="connsiteY7-34" fmla="*/ 2711 h 1763594"/>
              <a:gd name="connsiteX8-35" fmla="*/ 434989 w 1537226"/>
              <a:gd name="connsiteY8-36" fmla="*/ 253346 h 1763594"/>
              <a:gd name="connsiteX0-37" fmla="*/ 360357 w 1536743"/>
              <a:gd name="connsiteY0-38" fmla="*/ 534641 h 1782088"/>
              <a:gd name="connsiteX1-39" fmla="*/ 5 w 1536743"/>
              <a:gd name="connsiteY1-40" fmla="*/ 940200 h 1782088"/>
              <a:gd name="connsiteX2-41" fmla="*/ 367659 w 1536743"/>
              <a:gd name="connsiteY2-42" fmla="*/ 1508306 h 1782088"/>
              <a:gd name="connsiteX3-43" fmla="*/ 1186525 w 1536743"/>
              <a:gd name="connsiteY3-44" fmla="*/ 1775650 h 1782088"/>
              <a:gd name="connsiteX4-45" fmla="*/ 1520756 w 1536743"/>
              <a:gd name="connsiteY4-46" fmla="*/ 1257671 h 1782088"/>
              <a:gd name="connsiteX5-47" fmla="*/ 1468515 w 1536743"/>
              <a:gd name="connsiteY5-48" fmla="*/ 672856 h 1782088"/>
              <a:gd name="connsiteX6-49" fmla="*/ 1336929 w 1536743"/>
              <a:gd name="connsiteY6-50" fmla="*/ 154877 h 1782088"/>
              <a:gd name="connsiteX7-51" fmla="*/ 839089 w 1536743"/>
              <a:gd name="connsiteY7-52" fmla="*/ 21205 h 1782088"/>
              <a:gd name="connsiteX8-53" fmla="*/ 360357 w 1536743"/>
              <a:gd name="connsiteY8-54" fmla="*/ 534641 h 1782088"/>
              <a:gd name="connsiteX0-55" fmla="*/ 360355 w 1536741"/>
              <a:gd name="connsiteY0-56" fmla="*/ 534641 h 1782088"/>
              <a:gd name="connsiteX1-57" fmla="*/ 3 w 1536741"/>
              <a:gd name="connsiteY1-58" fmla="*/ 940200 h 1782088"/>
              <a:gd name="connsiteX2-59" fmla="*/ 367657 w 1536741"/>
              <a:gd name="connsiteY2-60" fmla="*/ 1508306 h 1782088"/>
              <a:gd name="connsiteX3-61" fmla="*/ 1186523 w 1536741"/>
              <a:gd name="connsiteY3-62" fmla="*/ 1775650 h 1782088"/>
              <a:gd name="connsiteX4-63" fmla="*/ 1520754 w 1536741"/>
              <a:gd name="connsiteY4-64" fmla="*/ 1257671 h 1782088"/>
              <a:gd name="connsiteX5-65" fmla="*/ 1468513 w 1536741"/>
              <a:gd name="connsiteY5-66" fmla="*/ 672856 h 1782088"/>
              <a:gd name="connsiteX6-67" fmla="*/ 1336927 w 1536741"/>
              <a:gd name="connsiteY6-68" fmla="*/ 154877 h 1782088"/>
              <a:gd name="connsiteX7-69" fmla="*/ 839087 w 1536741"/>
              <a:gd name="connsiteY7-70" fmla="*/ 21205 h 1782088"/>
              <a:gd name="connsiteX8-71" fmla="*/ 360355 w 1536741"/>
              <a:gd name="connsiteY8-72" fmla="*/ 534641 h 1782088"/>
              <a:gd name="connsiteX0-73" fmla="*/ 382604 w 1558990"/>
              <a:gd name="connsiteY0-74" fmla="*/ 534641 h 1810599"/>
              <a:gd name="connsiteX1-75" fmla="*/ 22252 w 1558990"/>
              <a:gd name="connsiteY1-76" fmla="*/ 940200 h 1810599"/>
              <a:gd name="connsiteX2-77" fmla="*/ 167457 w 1558990"/>
              <a:gd name="connsiteY2-78" fmla="*/ 1672556 h 1810599"/>
              <a:gd name="connsiteX3-79" fmla="*/ 1208772 w 1558990"/>
              <a:gd name="connsiteY3-80" fmla="*/ 1775650 h 1810599"/>
              <a:gd name="connsiteX4-81" fmla="*/ 1543003 w 1558990"/>
              <a:gd name="connsiteY4-82" fmla="*/ 1257671 h 1810599"/>
              <a:gd name="connsiteX5-83" fmla="*/ 1490762 w 1558990"/>
              <a:gd name="connsiteY5-84" fmla="*/ 672856 h 1810599"/>
              <a:gd name="connsiteX6-85" fmla="*/ 1359176 w 1558990"/>
              <a:gd name="connsiteY6-86" fmla="*/ 154877 h 1810599"/>
              <a:gd name="connsiteX7-87" fmla="*/ 861336 w 1558990"/>
              <a:gd name="connsiteY7-88" fmla="*/ 21205 h 1810599"/>
              <a:gd name="connsiteX8-89" fmla="*/ 382604 w 1558990"/>
              <a:gd name="connsiteY8-90" fmla="*/ 534641 h 1810599"/>
              <a:gd name="connsiteX0-91" fmla="*/ 393458 w 1593840"/>
              <a:gd name="connsiteY0-92" fmla="*/ 534641 h 1793264"/>
              <a:gd name="connsiteX1-93" fmla="*/ 33106 w 1593840"/>
              <a:gd name="connsiteY1-94" fmla="*/ 940200 h 1793264"/>
              <a:gd name="connsiteX2-95" fmla="*/ 178311 w 1593840"/>
              <a:gd name="connsiteY2-96" fmla="*/ 1672556 h 1793264"/>
              <a:gd name="connsiteX3-97" fmla="*/ 1464139 w 1593840"/>
              <a:gd name="connsiteY3-98" fmla="*/ 1752440 h 1793264"/>
              <a:gd name="connsiteX4-99" fmla="*/ 1553857 w 1593840"/>
              <a:gd name="connsiteY4-100" fmla="*/ 1257671 h 1793264"/>
              <a:gd name="connsiteX5-101" fmla="*/ 1501616 w 1593840"/>
              <a:gd name="connsiteY5-102" fmla="*/ 672856 h 1793264"/>
              <a:gd name="connsiteX6-103" fmla="*/ 1370030 w 1593840"/>
              <a:gd name="connsiteY6-104" fmla="*/ 154877 h 1793264"/>
              <a:gd name="connsiteX7-105" fmla="*/ 872190 w 1593840"/>
              <a:gd name="connsiteY7-106" fmla="*/ 21205 h 1793264"/>
              <a:gd name="connsiteX8-107" fmla="*/ 393458 w 1593840"/>
              <a:gd name="connsiteY8-108" fmla="*/ 534641 h 1793264"/>
              <a:gd name="connsiteX0-109" fmla="*/ 393458 w 1566550"/>
              <a:gd name="connsiteY0-110" fmla="*/ 534641 h 1840341"/>
              <a:gd name="connsiteX1-111" fmla="*/ 33106 w 1566550"/>
              <a:gd name="connsiteY1-112" fmla="*/ 940200 h 1840341"/>
              <a:gd name="connsiteX2-113" fmla="*/ 178311 w 1566550"/>
              <a:gd name="connsiteY2-114" fmla="*/ 1672556 h 1840341"/>
              <a:gd name="connsiteX3-115" fmla="*/ 1464139 w 1566550"/>
              <a:gd name="connsiteY3-116" fmla="*/ 1752440 h 1840341"/>
              <a:gd name="connsiteX4-117" fmla="*/ 1553857 w 1566550"/>
              <a:gd name="connsiteY4-118" fmla="*/ 1257671 h 1840341"/>
              <a:gd name="connsiteX5-119" fmla="*/ 1501616 w 1566550"/>
              <a:gd name="connsiteY5-120" fmla="*/ 672856 h 1840341"/>
              <a:gd name="connsiteX6-121" fmla="*/ 1370030 w 1566550"/>
              <a:gd name="connsiteY6-122" fmla="*/ 154877 h 1840341"/>
              <a:gd name="connsiteX7-123" fmla="*/ 872190 w 1566550"/>
              <a:gd name="connsiteY7-124" fmla="*/ 21205 h 1840341"/>
              <a:gd name="connsiteX8-125" fmla="*/ 393458 w 1566550"/>
              <a:gd name="connsiteY8-126" fmla="*/ 534641 h 1840341"/>
              <a:gd name="connsiteX0-127" fmla="*/ 393458 w 1555557"/>
              <a:gd name="connsiteY0-128" fmla="*/ 534641 h 1787187"/>
              <a:gd name="connsiteX1-129" fmla="*/ 33106 w 1555557"/>
              <a:gd name="connsiteY1-130" fmla="*/ 940200 h 1787187"/>
              <a:gd name="connsiteX2-131" fmla="*/ 178311 w 1555557"/>
              <a:gd name="connsiteY2-132" fmla="*/ 1672556 h 1787187"/>
              <a:gd name="connsiteX3-133" fmla="*/ 1464139 w 1555557"/>
              <a:gd name="connsiteY3-134" fmla="*/ 1752440 h 1787187"/>
              <a:gd name="connsiteX4-135" fmla="*/ 1553857 w 1555557"/>
              <a:gd name="connsiteY4-136" fmla="*/ 1257671 h 1787187"/>
              <a:gd name="connsiteX5-137" fmla="*/ 1501616 w 1555557"/>
              <a:gd name="connsiteY5-138" fmla="*/ 672856 h 1787187"/>
              <a:gd name="connsiteX6-139" fmla="*/ 1370030 w 1555557"/>
              <a:gd name="connsiteY6-140" fmla="*/ 154877 h 1787187"/>
              <a:gd name="connsiteX7-141" fmla="*/ 872190 w 1555557"/>
              <a:gd name="connsiteY7-142" fmla="*/ 21205 h 1787187"/>
              <a:gd name="connsiteX8-143" fmla="*/ 393458 w 1555557"/>
              <a:gd name="connsiteY8-144" fmla="*/ 534641 h 1787187"/>
              <a:gd name="connsiteX0-145" fmla="*/ 401126 w 1664928"/>
              <a:gd name="connsiteY0-146" fmla="*/ 534641 h 1783934"/>
              <a:gd name="connsiteX1-147" fmla="*/ 40774 w 1664928"/>
              <a:gd name="connsiteY1-148" fmla="*/ 940200 h 1783934"/>
              <a:gd name="connsiteX2-149" fmla="*/ 185979 w 1664928"/>
              <a:gd name="connsiteY2-150" fmla="*/ 1672556 h 1783934"/>
              <a:gd name="connsiteX3-151" fmla="*/ 1618513 w 1664928"/>
              <a:gd name="connsiteY3-152" fmla="*/ 1747798 h 1783934"/>
              <a:gd name="connsiteX4-153" fmla="*/ 1561525 w 1664928"/>
              <a:gd name="connsiteY4-154" fmla="*/ 1257671 h 1783934"/>
              <a:gd name="connsiteX5-155" fmla="*/ 1509284 w 1664928"/>
              <a:gd name="connsiteY5-156" fmla="*/ 672856 h 1783934"/>
              <a:gd name="connsiteX6-157" fmla="*/ 1377698 w 1664928"/>
              <a:gd name="connsiteY6-158" fmla="*/ 154877 h 1783934"/>
              <a:gd name="connsiteX7-159" fmla="*/ 879858 w 1664928"/>
              <a:gd name="connsiteY7-160" fmla="*/ 21205 h 1783934"/>
              <a:gd name="connsiteX8-161" fmla="*/ 401126 w 1664928"/>
              <a:gd name="connsiteY8-162" fmla="*/ 534641 h 1783934"/>
              <a:gd name="connsiteX0-163" fmla="*/ 408119 w 1718774"/>
              <a:gd name="connsiteY0-164" fmla="*/ 534641 h 1826522"/>
              <a:gd name="connsiteX1-165" fmla="*/ 47767 w 1718774"/>
              <a:gd name="connsiteY1-166" fmla="*/ 940200 h 1826522"/>
              <a:gd name="connsiteX2-167" fmla="*/ 179001 w 1718774"/>
              <a:gd name="connsiteY2-168" fmla="*/ 1742186 h 1826522"/>
              <a:gd name="connsiteX3-169" fmla="*/ 1625506 w 1718774"/>
              <a:gd name="connsiteY3-170" fmla="*/ 1747798 h 1826522"/>
              <a:gd name="connsiteX4-171" fmla="*/ 1568518 w 1718774"/>
              <a:gd name="connsiteY4-172" fmla="*/ 1257671 h 1826522"/>
              <a:gd name="connsiteX5-173" fmla="*/ 1516277 w 1718774"/>
              <a:gd name="connsiteY5-174" fmla="*/ 672856 h 1826522"/>
              <a:gd name="connsiteX6-175" fmla="*/ 1384691 w 1718774"/>
              <a:gd name="connsiteY6-176" fmla="*/ 154877 h 1826522"/>
              <a:gd name="connsiteX7-177" fmla="*/ 886851 w 1718774"/>
              <a:gd name="connsiteY7-178" fmla="*/ 21205 h 1826522"/>
              <a:gd name="connsiteX8-179" fmla="*/ 408119 w 1718774"/>
              <a:gd name="connsiteY8-180" fmla="*/ 534641 h 1826522"/>
              <a:gd name="connsiteX0-181" fmla="*/ 477759 w 1796623"/>
              <a:gd name="connsiteY0-182" fmla="*/ 534641 h 1818043"/>
              <a:gd name="connsiteX1-183" fmla="*/ 117407 w 1796623"/>
              <a:gd name="connsiteY1-184" fmla="*/ 940200 h 1818043"/>
              <a:gd name="connsiteX2-185" fmla="*/ 136864 w 1796623"/>
              <a:gd name="connsiteY2-186" fmla="*/ 1728260 h 1818043"/>
              <a:gd name="connsiteX3-187" fmla="*/ 1695146 w 1796623"/>
              <a:gd name="connsiteY3-188" fmla="*/ 1747798 h 1818043"/>
              <a:gd name="connsiteX4-189" fmla="*/ 1638158 w 1796623"/>
              <a:gd name="connsiteY4-190" fmla="*/ 1257671 h 1818043"/>
              <a:gd name="connsiteX5-191" fmla="*/ 1585917 w 1796623"/>
              <a:gd name="connsiteY5-192" fmla="*/ 672856 h 1818043"/>
              <a:gd name="connsiteX6-193" fmla="*/ 1454331 w 1796623"/>
              <a:gd name="connsiteY6-194" fmla="*/ 154877 h 1818043"/>
              <a:gd name="connsiteX7-195" fmla="*/ 956491 w 1796623"/>
              <a:gd name="connsiteY7-196" fmla="*/ 21205 h 1818043"/>
              <a:gd name="connsiteX8-197" fmla="*/ 477759 w 1796623"/>
              <a:gd name="connsiteY8-198" fmla="*/ 534641 h 1818043"/>
              <a:gd name="connsiteX0-199" fmla="*/ 396783 w 1688820"/>
              <a:gd name="connsiteY0-200" fmla="*/ 534641 h 1815615"/>
              <a:gd name="connsiteX1-201" fmla="*/ 36431 w 1688820"/>
              <a:gd name="connsiteY1-202" fmla="*/ 940200 h 1815615"/>
              <a:gd name="connsiteX2-203" fmla="*/ 55888 w 1688820"/>
              <a:gd name="connsiteY2-204" fmla="*/ 1728260 h 1815615"/>
              <a:gd name="connsiteX3-205" fmla="*/ 421834 w 1688820"/>
              <a:gd name="connsiteY3-206" fmla="*/ 1798118 h 1815615"/>
              <a:gd name="connsiteX4-207" fmla="*/ 1614170 w 1688820"/>
              <a:gd name="connsiteY4-208" fmla="*/ 1747798 h 1815615"/>
              <a:gd name="connsiteX5-209" fmla="*/ 1557182 w 1688820"/>
              <a:gd name="connsiteY5-210" fmla="*/ 1257671 h 1815615"/>
              <a:gd name="connsiteX6-211" fmla="*/ 1504941 w 1688820"/>
              <a:gd name="connsiteY6-212" fmla="*/ 672856 h 1815615"/>
              <a:gd name="connsiteX7-213" fmla="*/ 1373355 w 1688820"/>
              <a:gd name="connsiteY7-214" fmla="*/ 154877 h 1815615"/>
              <a:gd name="connsiteX8-215" fmla="*/ 875515 w 1688820"/>
              <a:gd name="connsiteY8-216" fmla="*/ 21205 h 1815615"/>
              <a:gd name="connsiteX9" fmla="*/ 396783 w 1688820"/>
              <a:gd name="connsiteY9" fmla="*/ 534641 h 1815615"/>
              <a:gd name="connsiteX0-217" fmla="*/ 394951 w 1689541"/>
              <a:gd name="connsiteY0-218" fmla="*/ 534641 h 1877271"/>
              <a:gd name="connsiteX1-219" fmla="*/ 34599 w 1689541"/>
              <a:gd name="connsiteY1-220" fmla="*/ 940200 h 1877271"/>
              <a:gd name="connsiteX2-221" fmla="*/ 54056 w 1689541"/>
              <a:gd name="connsiteY2-222" fmla="*/ 1728260 h 1877271"/>
              <a:gd name="connsiteX3-223" fmla="*/ 385071 w 1689541"/>
              <a:gd name="connsiteY3-224" fmla="*/ 1877032 h 1877271"/>
              <a:gd name="connsiteX4-225" fmla="*/ 1612338 w 1689541"/>
              <a:gd name="connsiteY4-226" fmla="*/ 1747798 h 1877271"/>
              <a:gd name="connsiteX5-227" fmla="*/ 1555350 w 1689541"/>
              <a:gd name="connsiteY5-228" fmla="*/ 1257671 h 1877271"/>
              <a:gd name="connsiteX6-229" fmla="*/ 1503109 w 1689541"/>
              <a:gd name="connsiteY6-230" fmla="*/ 672856 h 1877271"/>
              <a:gd name="connsiteX7-231" fmla="*/ 1371523 w 1689541"/>
              <a:gd name="connsiteY7-232" fmla="*/ 154877 h 1877271"/>
              <a:gd name="connsiteX8-233" fmla="*/ 873683 w 1689541"/>
              <a:gd name="connsiteY8-234" fmla="*/ 21205 h 1877271"/>
              <a:gd name="connsiteX9-235" fmla="*/ 394951 w 1689541"/>
              <a:gd name="connsiteY9-236" fmla="*/ 534641 h 1877271"/>
              <a:gd name="connsiteX0-237" fmla="*/ 394949 w 1689541"/>
              <a:gd name="connsiteY0-238" fmla="*/ 534641 h 1877032"/>
              <a:gd name="connsiteX1-239" fmla="*/ 34597 w 1689541"/>
              <a:gd name="connsiteY1-240" fmla="*/ 940200 h 1877032"/>
              <a:gd name="connsiteX2-241" fmla="*/ 54054 w 1689541"/>
              <a:gd name="connsiteY2-242" fmla="*/ 1728260 h 1877032"/>
              <a:gd name="connsiteX3-243" fmla="*/ 385069 w 1689541"/>
              <a:gd name="connsiteY3-244" fmla="*/ 1877032 h 1877032"/>
              <a:gd name="connsiteX4-245" fmla="*/ 1612336 w 1689541"/>
              <a:gd name="connsiteY4-246" fmla="*/ 1747798 h 1877032"/>
              <a:gd name="connsiteX5-247" fmla="*/ 1555348 w 1689541"/>
              <a:gd name="connsiteY5-248" fmla="*/ 1257671 h 1877032"/>
              <a:gd name="connsiteX6-249" fmla="*/ 1503107 w 1689541"/>
              <a:gd name="connsiteY6-250" fmla="*/ 672856 h 1877032"/>
              <a:gd name="connsiteX7-251" fmla="*/ 1371521 w 1689541"/>
              <a:gd name="connsiteY7-252" fmla="*/ 154877 h 1877032"/>
              <a:gd name="connsiteX8-253" fmla="*/ 873681 w 1689541"/>
              <a:gd name="connsiteY8-254" fmla="*/ 21205 h 1877032"/>
              <a:gd name="connsiteX9-255" fmla="*/ 394949 w 1689541"/>
              <a:gd name="connsiteY9-256" fmla="*/ 534641 h 1877032"/>
              <a:gd name="connsiteX0-257" fmla="*/ 394949 w 1683795"/>
              <a:gd name="connsiteY0-258" fmla="*/ 534641 h 1877032"/>
              <a:gd name="connsiteX1-259" fmla="*/ 34597 w 1683795"/>
              <a:gd name="connsiteY1-260" fmla="*/ 940200 h 1877032"/>
              <a:gd name="connsiteX2-261" fmla="*/ 54054 w 1683795"/>
              <a:gd name="connsiteY2-262" fmla="*/ 1728260 h 1877032"/>
              <a:gd name="connsiteX3-263" fmla="*/ 385069 w 1683795"/>
              <a:gd name="connsiteY3-264" fmla="*/ 1877032 h 1877032"/>
              <a:gd name="connsiteX4-265" fmla="*/ 1605349 w 1683795"/>
              <a:gd name="connsiteY4-266" fmla="*/ 1798860 h 1877032"/>
              <a:gd name="connsiteX5-267" fmla="*/ 1555348 w 1683795"/>
              <a:gd name="connsiteY5-268" fmla="*/ 1257671 h 1877032"/>
              <a:gd name="connsiteX6-269" fmla="*/ 1503107 w 1683795"/>
              <a:gd name="connsiteY6-270" fmla="*/ 672856 h 1877032"/>
              <a:gd name="connsiteX7-271" fmla="*/ 1371521 w 1683795"/>
              <a:gd name="connsiteY7-272" fmla="*/ 154877 h 1877032"/>
              <a:gd name="connsiteX8-273" fmla="*/ 873681 w 1683795"/>
              <a:gd name="connsiteY8-274" fmla="*/ 21205 h 1877032"/>
              <a:gd name="connsiteX9-275" fmla="*/ 394949 w 1683795"/>
              <a:gd name="connsiteY9-276" fmla="*/ 534641 h 1877032"/>
              <a:gd name="connsiteX0-277" fmla="*/ 394949 w 1720794"/>
              <a:gd name="connsiteY0-278" fmla="*/ 534641 h 1877032"/>
              <a:gd name="connsiteX1-279" fmla="*/ 34597 w 1720794"/>
              <a:gd name="connsiteY1-280" fmla="*/ 940200 h 1877032"/>
              <a:gd name="connsiteX2-281" fmla="*/ 54054 w 1720794"/>
              <a:gd name="connsiteY2-282" fmla="*/ 1728260 h 1877032"/>
              <a:gd name="connsiteX3-283" fmla="*/ 385069 w 1720794"/>
              <a:gd name="connsiteY3-284" fmla="*/ 1877032 h 1877032"/>
              <a:gd name="connsiteX4-285" fmla="*/ 1605349 w 1720794"/>
              <a:gd name="connsiteY4-286" fmla="*/ 1798860 h 1877032"/>
              <a:gd name="connsiteX5-287" fmla="*/ 1555348 w 1720794"/>
              <a:gd name="connsiteY5-288" fmla="*/ 1257671 h 1877032"/>
              <a:gd name="connsiteX6-289" fmla="*/ 1503107 w 1720794"/>
              <a:gd name="connsiteY6-290" fmla="*/ 672856 h 1877032"/>
              <a:gd name="connsiteX7-291" fmla="*/ 1371521 w 1720794"/>
              <a:gd name="connsiteY7-292" fmla="*/ 154877 h 1877032"/>
              <a:gd name="connsiteX8-293" fmla="*/ 873681 w 1720794"/>
              <a:gd name="connsiteY8-294" fmla="*/ 21205 h 1877032"/>
              <a:gd name="connsiteX9-295" fmla="*/ 394949 w 1720794"/>
              <a:gd name="connsiteY9-296" fmla="*/ 534641 h 1877032"/>
              <a:gd name="connsiteX0-297" fmla="*/ 394949 w 1720794"/>
              <a:gd name="connsiteY0-298" fmla="*/ 534641 h 1877032"/>
              <a:gd name="connsiteX1-299" fmla="*/ 34597 w 1720794"/>
              <a:gd name="connsiteY1-300" fmla="*/ 940200 h 1877032"/>
              <a:gd name="connsiteX2-301" fmla="*/ 54054 w 1720794"/>
              <a:gd name="connsiteY2-302" fmla="*/ 1728260 h 1877032"/>
              <a:gd name="connsiteX3-303" fmla="*/ 385069 w 1720794"/>
              <a:gd name="connsiteY3-304" fmla="*/ 1877032 h 1877032"/>
              <a:gd name="connsiteX4-305" fmla="*/ 1605349 w 1720794"/>
              <a:gd name="connsiteY4-306" fmla="*/ 1798860 h 1877032"/>
              <a:gd name="connsiteX5-307" fmla="*/ 1555348 w 1720794"/>
              <a:gd name="connsiteY5-308" fmla="*/ 1257671 h 1877032"/>
              <a:gd name="connsiteX6-309" fmla="*/ 1503107 w 1720794"/>
              <a:gd name="connsiteY6-310" fmla="*/ 672856 h 1877032"/>
              <a:gd name="connsiteX7-311" fmla="*/ 1371521 w 1720794"/>
              <a:gd name="connsiteY7-312" fmla="*/ 154877 h 1877032"/>
              <a:gd name="connsiteX8-313" fmla="*/ 873681 w 1720794"/>
              <a:gd name="connsiteY8-314" fmla="*/ 21205 h 1877032"/>
              <a:gd name="connsiteX9-315" fmla="*/ 394949 w 1720794"/>
              <a:gd name="connsiteY9-316" fmla="*/ 534641 h 1877032"/>
              <a:gd name="connsiteX0-317" fmla="*/ 394949 w 1671512"/>
              <a:gd name="connsiteY0-318" fmla="*/ 534641 h 1877032"/>
              <a:gd name="connsiteX1-319" fmla="*/ 34597 w 1671512"/>
              <a:gd name="connsiteY1-320" fmla="*/ 940200 h 1877032"/>
              <a:gd name="connsiteX2-321" fmla="*/ 54054 w 1671512"/>
              <a:gd name="connsiteY2-322" fmla="*/ 1728260 h 1877032"/>
              <a:gd name="connsiteX3-323" fmla="*/ 385069 w 1671512"/>
              <a:gd name="connsiteY3-324" fmla="*/ 1877032 h 1877032"/>
              <a:gd name="connsiteX4-325" fmla="*/ 1605349 w 1671512"/>
              <a:gd name="connsiteY4-326" fmla="*/ 1798860 h 1877032"/>
              <a:gd name="connsiteX5-327" fmla="*/ 1555348 w 1671512"/>
              <a:gd name="connsiteY5-328" fmla="*/ 1257671 h 1877032"/>
              <a:gd name="connsiteX6-329" fmla="*/ 1503107 w 1671512"/>
              <a:gd name="connsiteY6-330" fmla="*/ 672856 h 1877032"/>
              <a:gd name="connsiteX7-331" fmla="*/ 1371521 w 1671512"/>
              <a:gd name="connsiteY7-332" fmla="*/ 154877 h 1877032"/>
              <a:gd name="connsiteX8-333" fmla="*/ 873681 w 1671512"/>
              <a:gd name="connsiteY8-334" fmla="*/ 21205 h 1877032"/>
              <a:gd name="connsiteX9-335" fmla="*/ 394949 w 1671512"/>
              <a:gd name="connsiteY9-336" fmla="*/ 534641 h 1877032"/>
              <a:gd name="connsiteX0-337" fmla="*/ 394949 w 1677296"/>
              <a:gd name="connsiteY0-338" fmla="*/ 534641 h 1877032"/>
              <a:gd name="connsiteX1-339" fmla="*/ 34597 w 1677296"/>
              <a:gd name="connsiteY1-340" fmla="*/ 940200 h 1877032"/>
              <a:gd name="connsiteX2-341" fmla="*/ 54054 w 1677296"/>
              <a:gd name="connsiteY2-342" fmla="*/ 1728260 h 1877032"/>
              <a:gd name="connsiteX3-343" fmla="*/ 385069 w 1677296"/>
              <a:gd name="connsiteY3-344" fmla="*/ 1877032 h 1877032"/>
              <a:gd name="connsiteX4-345" fmla="*/ 1612334 w 1677296"/>
              <a:gd name="connsiteY4-346" fmla="*/ 1840637 h 1877032"/>
              <a:gd name="connsiteX5-347" fmla="*/ 1555348 w 1677296"/>
              <a:gd name="connsiteY5-348" fmla="*/ 1257671 h 1877032"/>
              <a:gd name="connsiteX6-349" fmla="*/ 1503107 w 1677296"/>
              <a:gd name="connsiteY6-350" fmla="*/ 672856 h 1877032"/>
              <a:gd name="connsiteX7-351" fmla="*/ 1371521 w 1677296"/>
              <a:gd name="connsiteY7-352" fmla="*/ 154877 h 1877032"/>
              <a:gd name="connsiteX8-353" fmla="*/ 873681 w 1677296"/>
              <a:gd name="connsiteY8-354" fmla="*/ 21205 h 1877032"/>
              <a:gd name="connsiteX9-355" fmla="*/ 394949 w 1677296"/>
              <a:gd name="connsiteY9-356" fmla="*/ 534641 h 1877032"/>
              <a:gd name="connsiteX0-357" fmla="*/ 394949 w 1677298"/>
              <a:gd name="connsiteY0-358" fmla="*/ 534641 h 1877032"/>
              <a:gd name="connsiteX1-359" fmla="*/ 34597 w 1677298"/>
              <a:gd name="connsiteY1-360" fmla="*/ 940200 h 1877032"/>
              <a:gd name="connsiteX2-361" fmla="*/ 54054 w 1677298"/>
              <a:gd name="connsiteY2-362" fmla="*/ 1728260 h 1877032"/>
              <a:gd name="connsiteX3-363" fmla="*/ 385069 w 1677298"/>
              <a:gd name="connsiteY3-364" fmla="*/ 1877032 h 1877032"/>
              <a:gd name="connsiteX4-365" fmla="*/ 1612334 w 1677298"/>
              <a:gd name="connsiteY4-366" fmla="*/ 1840637 h 1877032"/>
              <a:gd name="connsiteX5-367" fmla="*/ 1555348 w 1677298"/>
              <a:gd name="connsiteY5-368" fmla="*/ 1257671 h 1877032"/>
              <a:gd name="connsiteX6-369" fmla="*/ 1503107 w 1677298"/>
              <a:gd name="connsiteY6-370" fmla="*/ 672856 h 1877032"/>
              <a:gd name="connsiteX7-371" fmla="*/ 1371521 w 1677298"/>
              <a:gd name="connsiteY7-372" fmla="*/ 154877 h 1877032"/>
              <a:gd name="connsiteX8-373" fmla="*/ 873681 w 1677298"/>
              <a:gd name="connsiteY8-374" fmla="*/ 21205 h 1877032"/>
              <a:gd name="connsiteX9-375" fmla="*/ 394949 w 1677298"/>
              <a:gd name="connsiteY9-376" fmla="*/ 534641 h 1877032"/>
              <a:gd name="connsiteX0-377" fmla="*/ 394949 w 1677296"/>
              <a:gd name="connsiteY0-378" fmla="*/ 534641 h 1904936"/>
              <a:gd name="connsiteX1-379" fmla="*/ 34597 w 1677296"/>
              <a:gd name="connsiteY1-380" fmla="*/ 940200 h 1904936"/>
              <a:gd name="connsiteX2-381" fmla="*/ 54054 w 1677296"/>
              <a:gd name="connsiteY2-382" fmla="*/ 1728260 h 1904936"/>
              <a:gd name="connsiteX3-383" fmla="*/ 385069 w 1677296"/>
              <a:gd name="connsiteY3-384" fmla="*/ 1877032 h 1904936"/>
              <a:gd name="connsiteX4-385" fmla="*/ 1612334 w 1677296"/>
              <a:gd name="connsiteY4-386" fmla="*/ 1840637 h 1904936"/>
              <a:gd name="connsiteX5-387" fmla="*/ 1555348 w 1677296"/>
              <a:gd name="connsiteY5-388" fmla="*/ 1257671 h 1904936"/>
              <a:gd name="connsiteX6-389" fmla="*/ 1503107 w 1677296"/>
              <a:gd name="connsiteY6-390" fmla="*/ 672856 h 1904936"/>
              <a:gd name="connsiteX7-391" fmla="*/ 1371521 w 1677296"/>
              <a:gd name="connsiteY7-392" fmla="*/ 154877 h 1904936"/>
              <a:gd name="connsiteX8-393" fmla="*/ 873681 w 1677296"/>
              <a:gd name="connsiteY8-394" fmla="*/ 21205 h 1904936"/>
              <a:gd name="connsiteX9-395" fmla="*/ 394949 w 1677296"/>
              <a:gd name="connsiteY9-396" fmla="*/ 534641 h 1904936"/>
              <a:gd name="connsiteX0-397" fmla="*/ 461539 w 1743887"/>
              <a:gd name="connsiteY0-398" fmla="*/ 534641 h 1904936"/>
              <a:gd name="connsiteX1-399" fmla="*/ 101187 w 1743887"/>
              <a:gd name="connsiteY1-400" fmla="*/ 940200 h 1904936"/>
              <a:gd name="connsiteX2-401" fmla="*/ 22840 w 1743887"/>
              <a:gd name="connsiteY2-402" fmla="*/ 1737812 h 1904936"/>
              <a:gd name="connsiteX3-403" fmla="*/ 451659 w 1743887"/>
              <a:gd name="connsiteY3-404" fmla="*/ 1877032 h 1904936"/>
              <a:gd name="connsiteX4-405" fmla="*/ 1678924 w 1743887"/>
              <a:gd name="connsiteY4-406" fmla="*/ 1840637 h 1904936"/>
              <a:gd name="connsiteX5-407" fmla="*/ 1621938 w 1743887"/>
              <a:gd name="connsiteY5-408" fmla="*/ 1257671 h 1904936"/>
              <a:gd name="connsiteX6-409" fmla="*/ 1569697 w 1743887"/>
              <a:gd name="connsiteY6-410" fmla="*/ 672856 h 1904936"/>
              <a:gd name="connsiteX7-411" fmla="*/ 1438111 w 1743887"/>
              <a:gd name="connsiteY7-412" fmla="*/ 154877 h 1904936"/>
              <a:gd name="connsiteX8-413" fmla="*/ 940271 w 1743887"/>
              <a:gd name="connsiteY8-414" fmla="*/ 21205 h 1904936"/>
              <a:gd name="connsiteX9-415" fmla="*/ 461539 w 1743887"/>
              <a:gd name="connsiteY9-416" fmla="*/ 534641 h 1904936"/>
              <a:gd name="connsiteX0-417" fmla="*/ 452050 w 1756359"/>
              <a:gd name="connsiteY0-418" fmla="*/ 534641 h 1891359"/>
              <a:gd name="connsiteX1-419" fmla="*/ 91698 w 1756359"/>
              <a:gd name="connsiteY1-420" fmla="*/ 940200 h 1891359"/>
              <a:gd name="connsiteX2-421" fmla="*/ 13351 w 1756359"/>
              <a:gd name="connsiteY2-422" fmla="*/ 1737812 h 1891359"/>
              <a:gd name="connsiteX3-423" fmla="*/ 309435 w 1756359"/>
              <a:gd name="connsiteY3-424" fmla="*/ 1891359 h 1891359"/>
              <a:gd name="connsiteX4-425" fmla="*/ 1669435 w 1756359"/>
              <a:gd name="connsiteY4-426" fmla="*/ 1840637 h 1891359"/>
              <a:gd name="connsiteX5-427" fmla="*/ 1612449 w 1756359"/>
              <a:gd name="connsiteY5-428" fmla="*/ 1257671 h 1891359"/>
              <a:gd name="connsiteX6-429" fmla="*/ 1560208 w 1756359"/>
              <a:gd name="connsiteY6-430" fmla="*/ 672856 h 1891359"/>
              <a:gd name="connsiteX7-431" fmla="*/ 1428622 w 1756359"/>
              <a:gd name="connsiteY7-432" fmla="*/ 154877 h 1891359"/>
              <a:gd name="connsiteX8-433" fmla="*/ 930782 w 1756359"/>
              <a:gd name="connsiteY8-434" fmla="*/ 21205 h 1891359"/>
              <a:gd name="connsiteX9-435" fmla="*/ 452050 w 1756359"/>
              <a:gd name="connsiteY9-436" fmla="*/ 534641 h 1891359"/>
              <a:gd name="connsiteX0-437" fmla="*/ 452050 w 1756257"/>
              <a:gd name="connsiteY0-438" fmla="*/ 534641 h 1891359"/>
              <a:gd name="connsiteX1-439" fmla="*/ 91698 w 1756257"/>
              <a:gd name="connsiteY1-440" fmla="*/ 940200 h 1891359"/>
              <a:gd name="connsiteX2-441" fmla="*/ 13351 w 1756257"/>
              <a:gd name="connsiteY2-442" fmla="*/ 1737812 h 1891359"/>
              <a:gd name="connsiteX3-443" fmla="*/ 309435 w 1756257"/>
              <a:gd name="connsiteY3-444" fmla="*/ 1891359 h 1891359"/>
              <a:gd name="connsiteX4-445" fmla="*/ 1669435 w 1756257"/>
              <a:gd name="connsiteY4-446" fmla="*/ 1840637 h 1891359"/>
              <a:gd name="connsiteX5-447" fmla="*/ 1612449 w 1756257"/>
              <a:gd name="connsiteY5-448" fmla="*/ 1257671 h 1891359"/>
              <a:gd name="connsiteX6-449" fmla="*/ 1563496 w 1756257"/>
              <a:gd name="connsiteY6-450" fmla="*/ 959631 h 1891359"/>
              <a:gd name="connsiteX7-451" fmla="*/ 1560208 w 1756257"/>
              <a:gd name="connsiteY7-452" fmla="*/ 672856 h 1891359"/>
              <a:gd name="connsiteX8-453" fmla="*/ 1428622 w 1756257"/>
              <a:gd name="connsiteY8-454" fmla="*/ 154877 h 1891359"/>
              <a:gd name="connsiteX9-455" fmla="*/ 930782 w 1756257"/>
              <a:gd name="connsiteY9-456" fmla="*/ 21205 h 1891359"/>
              <a:gd name="connsiteX10" fmla="*/ 452050 w 1756257"/>
              <a:gd name="connsiteY10" fmla="*/ 534641 h 1891359"/>
              <a:gd name="connsiteX0-457" fmla="*/ 452050 w 1764590"/>
              <a:gd name="connsiteY0-458" fmla="*/ 534641 h 1891359"/>
              <a:gd name="connsiteX1-459" fmla="*/ 91698 w 1764590"/>
              <a:gd name="connsiteY1-460" fmla="*/ 940200 h 1891359"/>
              <a:gd name="connsiteX2-461" fmla="*/ 13351 w 1764590"/>
              <a:gd name="connsiteY2-462" fmla="*/ 1737812 h 1891359"/>
              <a:gd name="connsiteX3-463" fmla="*/ 309435 w 1764590"/>
              <a:gd name="connsiteY3-464" fmla="*/ 1891359 h 1891359"/>
              <a:gd name="connsiteX4-465" fmla="*/ 1669435 w 1764590"/>
              <a:gd name="connsiteY4-466" fmla="*/ 1840637 h 1891359"/>
              <a:gd name="connsiteX5-467" fmla="*/ 1612449 w 1764590"/>
              <a:gd name="connsiteY5-468" fmla="*/ 1257671 h 1891359"/>
              <a:gd name="connsiteX6-469" fmla="*/ 1309780 w 1764590"/>
              <a:gd name="connsiteY6-470" fmla="*/ 1046341 h 1891359"/>
              <a:gd name="connsiteX7-471" fmla="*/ 1560208 w 1764590"/>
              <a:gd name="connsiteY7-472" fmla="*/ 672856 h 1891359"/>
              <a:gd name="connsiteX8-473" fmla="*/ 1428622 w 1764590"/>
              <a:gd name="connsiteY8-474" fmla="*/ 154877 h 1891359"/>
              <a:gd name="connsiteX9-475" fmla="*/ 930782 w 1764590"/>
              <a:gd name="connsiteY9-476" fmla="*/ 21205 h 1891359"/>
              <a:gd name="connsiteX10-477" fmla="*/ 452050 w 1764590"/>
              <a:gd name="connsiteY10-478" fmla="*/ 534641 h 1891359"/>
              <a:gd name="connsiteX0-479" fmla="*/ 452050 w 1764592"/>
              <a:gd name="connsiteY0-480" fmla="*/ 534641 h 1891359"/>
              <a:gd name="connsiteX1-481" fmla="*/ 91698 w 1764592"/>
              <a:gd name="connsiteY1-482" fmla="*/ 940200 h 1891359"/>
              <a:gd name="connsiteX2-483" fmla="*/ 13351 w 1764592"/>
              <a:gd name="connsiteY2-484" fmla="*/ 1737812 h 1891359"/>
              <a:gd name="connsiteX3-485" fmla="*/ 309435 w 1764592"/>
              <a:gd name="connsiteY3-486" fmla="*/ 1891359 h 1891359"/>
              <a:gd name="connsiteX4-487" fmla="*/ 1669435 w 1764592"/>
              <a:gd name="connsiteY4-488" fmla="*/ 1840637 h 1891359"/>
              <a:gd name="connsiteX5-489" fmla="*/ 1612449 w 1764592"/>
              <a:gd name="connsiteY5-490" fmla="*/ 1257671 h 1891359"/>
              <a:gd name="connsiteX6-491" fmla="*/ 1309780 w 1764592"/>
              <a:gd name="connsiteY6-492" fmla="*/ 1046341 h 1891359"/>
              <a:gd name="connsiteX7-493" fmla="*/ 1560208 w 1764592"/>
              <a:gd name="connsiteY7-494" fmla="*/ 672856 h 1891359"/>
              <a:gd name="connsiteX8-495" fmla="*/ 1428622 w 1764592"/>
              <a:gd name="connsiteY8-496" fmla="*/ 154877 h 1891359"/>
              <a:gd name="connsiteX9-497" fmla="*/ 930782 w 1764592"/>
              <a:gd name="connsiteY9-498" fmla="*/ 21205 h 1891359"/>
              <a:gd name="connsiteX10-499" fmla="*/ 452050 w 1764592"/>
              <a:gd name="connsiteY10-500" fmla="*/ 534641 h 1891359"/>
              <a:gd name="connsiteX0-501" fmla="*/ 452050 w 1764590"/>
              <a:gd name="connsiteY0-502" fmla="*/ 534641 h 1891359"/>
              <a:gd name="connsiteX1-503" fmla="*/ 91698 w 1764590"/>
              <a:gd name="connsiteY1-504" fmla="*/ 940200 h 1891359"/>
              <a:gd name="connsiteX2-505" fmla="*/ 13351 w 1764590"/>
              <a:gd name="connsiteY2-506" fmla="*/ 1737812 h 1891359"/>
              <a:gd name="connsiteX3-507" fmla="*/ 309435 w 1764590"/>
              <a:gd name="connsiteY3-508" fmla="*/ 1891359 h 1891359"/>
              <a:gd name="connsiteX4-509" fmla="*/ 1669435 w 1764590"/>
              <a:gd name="connsiteY4-510" fmla="*/ 1840637 h 1891359"/>
              <a:gd name="connsiteX5-511" fmla="*/ 1612449 w 1764590"/>
              <a:gd name="connsiteY5-512" fmla="*/ 1257671 h 1891359"/>
              <a:gd name="connsiteX6-513" fmla="*/ 1309780 w 1764590"/>
              <a:gd name="connsiteY6-514" fmla="*/ 1046341 h 1891359"/>
              <a:gd name="connsiteX7-515" fmla="*/ 1560208 w 1764590"/>
              <a:gd name="connsiteY7-516" fmla="*/ 672856 h 1891359"/>
              <a:gd name="connsiteX8-517" fmla="*/ 1428622 w 1764590"/>
              <a:gd name="connsiteY8-518" fmla="*/ 154877 h 1891359"/>
              <a:gd name="connsiteX9-519" fmla="*/ 930782 w 1764590"/>
              <a:gd name="connsiteY9-520" fmla="*/ 21205 h 1891359"/>
              <a:gd name="connsiteX10-521" fmla="*/ 452050 w 1764590"/>
              <a:gd name="connsiteY10-522" fmla="*/ 534641 h 1891359"/>
              <a:gd name="connsiteX0-523" fmla="*/ 452050 w 1792731"/>
              <a:gd name="connsiteY0-524" fmla="*/ 534641 h 1891359"/>
              <a:gd name="connsiteX1-525" fmla="*/ 91698 w 1792731"/>
              <a:gd name="connsiteY1-526" fmla="*/ 940200 h 1891359"/>
              <a:gd name="connsiteX2-527" fmla="*/ 13351 w 1792731"/>
              <a:gd name="connsiteY2-528" fmla="*/ 1737812 h 1891359"/>
              <a:gd name="connsiteX3-529" fmla="*/ 309435 w 1792731"/>
              <a:gd name="connsiteY3-530" fmla="*/ 1891359 h 1891359"/>
              <a:gd name="connsiteX4-531" fmla="*/ 1669435 w 1792731"/>
              <a:gd name="connsiteY4-532" fmla="*/ 1840637 h 1891359"/>
              <a:gd name="connsiteX5-533" fmla="*/ 1688563 w 1792731"/>
              <a:gd name="connsiteY5-534" fmla="*/ 1292355 h 1891359"/>
              <a:gd name="connsiteX6-535" fmla="*/ 1309780 w 1792731"/>
              <a:gd name="connsiteY6-536" fmla="*/ 1046341 h 1891359"/>
              <a:gd name="connsiteX7-537" fmla="*/ 1560208 w 1792731"/>
              <a:gd name="connsiteY7-538" fmla="*/ 672856 h 1891359"/>
              <a:gd name="connsiteX8-539" fmla="*/ 1428622 w 1792731"/>
              <a:gd name="connsiteY8-540" fmla="*/ 154877 h 1891359"/>
              <a:gd name="connsiteX9-541" fmla="*/ 930782 w 1792731"/>
              <a:gd name="connsiteY9-542" fmla="*/ 21205 h 1891359"/>
              <a:gd name="connsiteX10-543" fmla="*/ 452050 w 1792731"/>
              <a:gd name="connsiteY10-544" fmla="*/ 534641 h 1891359"/>
              <a:gd name="connsiteX0-545" fmla="*/ 452050 w 1814809"/>
              <a:gd name="connsiteY0-546" fmla="*/ 534641 h 1891359"/>
              <a:gd name="connsiteX1-547" fmla="*/ 91698 w 1814809"/>
              <a:gd name="connsiteY1-548" fmla="*/ 940200 h 1891359"/>
              <a:gd name="connsiteX2-549" fmla="*/ 13351 w 1814809"/>
              <a:gd name="connsiteY2-550" fmla="*/ 1737812 h 1891359"/>
              <a:gd name="connsiteX3-551" fmla="*/ 309435 w 1814809"/>
              <a:gd name="connsiteY3-552" fmla="*/ 1891359 h 1891359"/>
              <a:gd name="connsiteX4-553" fmla="*/ 1669435 w 1814809"/>
              <a:gd name="connsiteY4-554" fmla="*/ 1840637 h 1891359"/>
              <a:gd name="connsiteX5-555" fmla="*/ 1688563 w 1814809"/>
              <a:gd name="connsiteY5-556" fmla="*/ 1292355 h 1891359"/>
              <a:gd name="connsiteX6-557" fmla="*/ 1309780 w 1814809"/>
              <a:gd name="connsiteY6-558" fmla="*/ 1046341 h 1891359"/>
              <a:gd name="connsiteX7-559" fmla="*/ 1560208 w 1814809"/>
              <a:gd name="connsiteY7-560" fmla="*/ 672856 h 1891359"/>
              <a:gd name="connsiteX8-561" fmla="*/ 1428622 w 1814809"/>
              <a:gd name="connsiteY8-562" fmla="*/ 154877 h 1891359"/>
              <a:gd name="connsiteX9-563" fmla="*/ 930782 w 1814809"/>
              <a:gd name="connsiteY9-564" fmla="*/ 21205 h 1891359"/>
              <a:gd name="connsiteX10-565" fmla="*/ 452050 w 1814809"/>
              <a:gd name="connsiteY10-566" fmla="*/ 534641 h 1891359"/>
              <a:gd name="connsiteX0-567" fmla="*/ 452050 w 1814809"/>
              <a:gd name="connsiteY0-568" fmla="*/ 534641 h 1891359"/>
              <a:gd name="connsiteX1-569" fmla="*/ 91698 w 1814809"/>
              <a:gd name="connsiteY1-570" fmla="*/ 940200 h 1891359"/>
              <a:gd name="connsiteX2-571" fmla="*/ 13351 w 1814809"/>
              <a:gd name="connsiteY2-572" fmla="*/ 1737812 h 1891359"/>
              <a:gd name="connsiteX3-573" fmla="*/ 309435 w 1814809"/>
              <a:gd name="connsiteY3-574" fmla="*/ 1891359 h 1891359"/>
              <a:gd name="connsiteX4-575" fmla="*/ 1669435 w 1814809"/>
              <a:gd name="connsiteY4-576" fmla="*/ 1840637 h 1891359"/>
              <a:gd name="connsiteX5-577" fmla="*/ 1688563 w 1814809"/>
              <a:gd name="connsiteY5-578" fmla="*/ 1292355 h 1891359"/>
              <a:gd name="connsiteX6-579" fmla="*/ 1309780 w 1814809"/>
              <a:gd name="connsiteY6-580" fmla="*/ 1046341 h 1891359"/>
              <a:gd name="connsiteX7-581" fmla="*/ 1619996 w 1814809"/>
              <a:gd name="connsiteY7-582" fmla="*/ 526399 h 1891359"/>
              <a:gd name="connsiteX8-583" fmla="*/ 1428622 w 1814809"/>
              <a:gd name="connsiteY8-584" fmla="*/ 154877 h 1891359"/>
              <a:gd name="connsiteX9-585" fmla="*/ 930782 w 1814809"/>
              <a:gd name="connsiteY9-586" fmla="*/ 21205 h 1891359"/>
              <a:gd name="connsiteX10-587" fmla="*/ 452050 w 1814809"/>
              <a:gd name="connsiteY10-588" fmla="*/ 534641 h 1891359"/>
              <a:gd name="connsiteX0-589" fmla="*/ 452050 w 1814809"/>
              <a:gd name="connsiteY0-590" fmla="*/ 542872 h 1899590"/>
              <a:gd name="connsiteX1-591" fmla="*/ 91698 w 1814809"/>
              <a:gd name="connsiteY1-592" fmla="*/ 948431 h 1899590"/>
              <a:gd name="connsiteX2-593" fmla="*/ 13351 w 1814809"/>
              <a:gd name="connsiteY2-594" fmla="*/ 1746043 h 1899590"/>
              <a:gd name="connsiteX3-595" fmla="*/ 309435 w 1814809"/>
              <a:gd name="connsiteY3-596" fmla="*/ 1899590 h 1899590"/>
              <a:gd name="connsiteX4-597" fmla="*/ 1669435 w 1814809"/>
              <a:gd name="connsiteY4-598" fmla="*/ 1848868 h 1899590"/>
              <a:gd name="connsiteX5-599" fmla="*/ 1688563 w 1814809"/>
              <a:gd name="connsiteY5-600" fmla="*/ 1300586 h 1899590"/>
              <a:gd name="connsiteX6-601" fmla="*/ 1309780 w 1814809"/>
              <a:gd name="connsiteY6-602" fmla="*/ 1054572 h 1899590"/>
              <a:gd name="connsiteX7-603" fmla="*/ 1619996 w 1814809"/>
              <a:gd name="connsiteY7-604" fmla="*/ 534630 h 1899590"/>
              <a:gd name="connsiteX8-605" fmla="*/ 1488411 w 1814809"/>
              <a:gd name="connsiteY8-606" fmla="*/ 129049 h 1899590"/>
              <a:gd name="connsiteX9-607" fmla="*/ 930782 w 1814809"/>
              <a:gd name="connsiteY9-608" fmla="*/ 29436 h 1899590"/>
              <a:gd name="connsiteX10-609" fmla="*/ 452050 w 1814809"/>
              <a:gd name="connsiteY10-610" fmla="*/ 542872 h 1899590"/>
              <a:gd name="connsiteX0-611" fmla="*/ 452050 w 1814809"/>
              <a:gd name="connsiteY0-612" fmla="*/ 540513 h 1897231"/>
              <a:gd name="connsiteX1-613" fmla="*/ 91698 w 1814809"/>
              <a:gd name="connsiteY1-614" fmla="*/ 946072 h 1897231"/>
              <a:gd name="connsiteX2-615" fmla="*/ 13351 w 1814809"/>
              <a:gd name="connsiteY2-616" fmla="*/ 1743684 h 1897231"/>
              <a:gd name="connsiteX3-617" fmla="*/ 309435 w 1814809"/>
              <a:gd name="connsiteY3-618" fmla="*/ 1897231 h 1897231"/>
              <a:gd name="connsiteX4-619" fmla="*/ 1669435 w 1814809"/>
              <a:gd name="connsiteY4-620" fmla="*/ 1846509 h 1897231"/>
              <a:gd name="connsiteX5-621" fmla="*/ 1688563 w 1814809"/>
              <a:gd name="connsiteY5-622" fmla="*/ 1298227 h 1897231"/>
              <a:gd name="connsiteX6-623" fmla="*/ 1309780 w 1814809"/>
              <a:gd name="connsiteY6-624" fmla="*/ 1052213 h 1897231"/>
              <a:gd name="connsiteX7-625" fmla="*/ 1619996 w 1814809"/>
              <a:gd name="connsiteY7-626" fmla="*/ 532271 h 1897231"/>
              <a:gd name="connsiteX8-627" fmla="*/ 1488411 w 1814809"/>
              <a:gd name="connsiteY8-628" fmla="*/ 126690 h 1897231"/>
              <a:gd name="connsiteX9-629" fmla="*/ 930782 w 1814809"/>
              <a:gd name="connsiteY9-630" fmla="*/ 27077 h 1897231"/>
              <a:gd name="connsiteX10-631" fmla="*/ 452050 w 1814809"/>
              <a:gd name="connsiteY10-632" fmla="*/ 540513 h 1897231"/>
              <a:gd name="connsiteX0-633" fmla="*/ 452050 w 1814809"/>
              <a:gd name="connsiteY0-634" fmla="*/ 540513 h 1897231"/>
              <a:gd name="connsiteX1-635" fmla="*/ 91698 w 1814809"/>
              <a:gd name="connsiteY1-636" fmla="*/ 946072 h 1897231"/>
              <a:gd name="connsiteX2-637" fmla="*/ 13351 w 1814809"/>
              <a:gd name="connsiteY2-638" fmla="*/ 1743684 h 1897231"/>
              <a:gd name="connsiteX3-639" fmla="*/ 309435 w 1814809"/>
              <a:gd name="connsiteY3-640" fmla="*/ 1897231 h 1897231"/>
              <a:gd name="connsiteX4-641" fmla="*/ 1669435 w 1814809"/>
              <a:gd name="connsiteY4-642" fmla="*/ 1846509 h 1897231"/>
              <a:gd name="connsiteX5-643" fmla="*/ 1688563 w 1814809"/>
              <a:gd name="connsiteY5-644" fmla="*/ 1298227 h 1897231"/>
              <a:gd name="connsiteX6-645" fmla="*/ 1309780 w 1814809"/>
              <a:gd name="connsiteY6-646" fmla="*/ 1052213 h 1897231"/>
              <a:gd name="connsiteX7-647" fmla="*/ 1619996 w 1814809"/>
              <a:gd name="connsiteY7-648" fmla="*/ 532271 h 1897231"/>
              <a:gd name="connsiteX8-649" fmla="*/ 1488411 w 1814809"/>
              <a:gd name="connsiteY8-650" fmla="*/ 126690 h 1897231"/>
              <a:gd name="connsiteX9-651" fmla="*/ 930782 w 1814809"/>
              <a:gd name="connsiteY9-652" fmla="*/ 27077 h 1897231"/>
              <a:gd name="connsiteX10-653" fmla="*/ 452050 w 1814809"/>
              <a:gd name="connsiteY10-654" fmla="*/ 540513 h 1897231"/>
              <a:gd name="connsiteX0-655" fmla="*/ 288567 w 1811701"/>
              <a:gd name="connsiteY0-656" fmla="*/ 555674 h 1898251"/>
              <a:gd name="connsiteX1-657" fmla="*/ 88590 w 1811701"/>
              <a:gd name="connsiteY1-658" fmla="*/ 947092 h 1898251"/>
              <a:gd name="connsiteX2-659" fmla="*/ 10243 w 1811701"/>
              <a:gd name="connsiteY2-660" fmla="*/ 1744704 h 1898251"/>
              <a:gd name="connsiteX3-661" fmla="*/ 306327 w 1811701"/>
              <a:gd name="connsiteY3-662" fmla="*/ 1898251 h 1898251"/>
              <a:gd name="connsiteX4-663" fmla="*/ 1666327 w 1811701"/>
              <a:gd name="connsiteY4-664" fmla="*/ 1847529 h 1898251"/>
              <a:gd name="connsiteX5-665" fmla="*/ 1685455 w 1811701"/>
              <a:gd name="connsiteY5-666" fmla="*/ 1299247 h 1898251"/>
              <a:gd name="connsiteX6-667" fmla="*/ 1306672 w 1811701"/>
              <a:gd name="connsiteY6-668" fmla="*/ 1053233 h 1898251"/>
              <a:gd name="connsiteX7-669" fmla="*/ 1616888 w 1811701"/>
              <a:gd name="connsiteY7-670" fmla="*/ 533291 h 1898251"/>
              <a:gd name="connsiteX8-671" fmla="*/ 1485303 w 1811701"/>
              <a:gd name="connsiteY8-672" fmla="*/ 127710 h 1898251"/>
              <a:gd name="connsiteX9-673" fmla="*/ 927674 w 1811701"/>
              <a:gd name="connsiteY9-674" fmla="*/ 28097 h 1898251"/>
              <a:gd name="connsiteX10-675" fmla="*/ 288567 w 1811701"/>
              <a:gd name="connsiteY10-676" fmla="*/ 555674 h 1898251"/>
              <a:gd name="connsiteX0-677" fmla="*/ 288567 w 1811701"/>
              <a:gd name="connsiteY0-678" fmla="*/ 479828 h 1822405"/>
              <a:gd name="connsiteX1-679" fmla="*/ 88590 w 1811701"/>
              <a:gd name="connsiteY1-680" fmla="*/ 871246 h 1822405"/>
              <a:gd name="connsiteX2-681" fmla="*/ 10243 w 1811701"/>
              <a:gd name="connsiteY2-682" fmla="*/ 1668858 h 1822405"/>
              <a:gd name="connsiteX3-683" fmla="*/ 306327 w 1811701"/>
              <a:gd name="connsiteY3-684" fmla="*/ 1822405 h 1822405"/>
              <a:gd name="connsiteX4-685" fmla="*/ 1666327 w 1811701"/>
              <a:gd name="connsiteY4-686" fmla="*/ 1771683 h 1822405"/>
              <a:gd name="connsiteX5-687" fmla="*/ 1685455 w 1811701"/>
              <a:gd name="connsiteY5-688" fmla="*/ 1223401 h 1822405"/>
              <a:gd name="connsiteX6-689" fmla="*/ 1306672 w 1811701"/>
              <a:gd name="connsiteY6-690" fmla="*/ 977387 h 1822405"/>
              <a:gd name="connsiteX7-691" fmla="*/ 1616888 w 1811701"/>
              <a:gd name="connsiteY7-692" fmla="*/ 457445 h 1822405"/>
              <a:gd name="connsiteX8-693" fmla="*/ 1485303 w 1811701"/>
              <a:gd name="connsiteY8-694" fmla="*/ 51864 h 1822405"/>
              <a:gd name="connsiteX9-695" fmla="*/ 895599 w 1811701"/>
              <a:gd name="connsiteY9-696" fmla="*/ 79530 h 1822405"/>
              <a:gd name="connsiteX10-697" fmla="*/ 288567 w 1811701"/>
              <a:gd name="connsiteY10-698" fmla="*/ 479828 h 1822405"/>
              <a:gd name="connsiteX0-699" fmla="*/ 288567 w 1811701"/>
              <a:gd name="connsiteY0-700" fmla="*/ 419258 h 1761835"/>
              <a:gd name="connsiteX1-701" fmla="*/ 88590 w 1811701"/>
              <a:gd name="connsiteY1-702" fmla="*/ 810676 h 1761835"/>
              <a:gd name="connsiteX2-703" fmla="*/ 10243 w 1811701"/>
              <a:gd name="connsiteY2-704" fmla="*/ 1608288 h 1761835"/>
              <a:gd name="connsiteX3-705" fmla="*/ 306327 w 1811701"/>
              <a:gd name="connsiteY3-706" fmla="*/ 1761835 h 1761835"/>
              <a:gd name="connsiteX4-707" fmla="*/ 1666327 w 1811701"/>
              <a:gd name="connsiteY4-708" fmla="*/ 1711113 h 1761835"/>
              <a:gd name="connsiteX5-709" fmla="*/ 1685455 w 1811701"/>
              <a:gd name="connsiteY5-710" fmla="*/ 1162831 h 1761835"/>
              <a:gd name="connsiteX6-711" fmla="*/ 1306672 w 1811701"/>
              <a:gd name="connsiteY6-712" fmla="*/ 916817 h 1761835"/>
              <a:gd name="connsiteX7-713" fmla="*/ 1616888 w 1811701"/>
              <a:gd name="connsiteY7-714" fmla="*/ 396875 h 1761835"/>
              <a:gd name="connsiteX8-715" fmla="*/ 1373040 w 1811701"/>
              <a:gd name="connsiteY8-716" fmla="*/ 118574 h 1761835"/>
              <a:gd name="connsiteX9-717" fmla="*/ 895599 w 1811701"/>
              <a:gd name="connsiteY9-718" fmla="*/ 18960 h 1761835"/>
              <a:gd name="connsiteX10-719" fmla="*/ 288567 w 1811701"/>
              <a:gd name="connsiteY10-720" fmla="*/ 419258 h 1761835"/>
              <a:gd name="connsiteX0-721" fmla="*/ 288567 w 1811701"/>
              <a:gd name="connsiteY0-722" fmla="*/ 419258 h 1761835"/>
              <a:gd name="connsiteX1-723" fmla="*/ 88590 w 1811701"/>
              <a:gd name="connsiteY1-724" fmla="*/ 810676 h 1761835"/>
              <a:gd name="connsiteX2-725" fmla="*/ 10243 w 1811701"/>
              <a:gd name="connsiteY2-726" fmla="*/ 1608288 h 1761835"/>
              <a:gd name="connsiteX3-727" fmla="*/ 306327 w 1811701"/>
              <a:gd name="connsiteY3-728" fmla="*/ 1761835 h 1761835"/>
              <a:gd name="connsiteX4-729" fmla="*/ 1666327 w 1811701"/>
              <a:gd name="connsiteY4-730" fmla="*/ 1711113 h 1761835"/>
              <a:gd name="connsiteX5-731" fmla="*/ 1685455 w 1811701"/>
              <a:gd name="connsiteY5-732" fmla="*/ 1162831 h 1761835"/>
              <a:gd name="connsiteX6-733" fmla="*/ 1306672 w 1811701"/>
              <a:gd name="connsiteY6-734" fmla="*/ 916817 h 1761835"/>
              <a:gd name="connsiteX7-735" fmla="*/ 1584814 w 1811701"/>
              <a:gd name="connsiteY7-736" fmla="*/ 510012 h 1761835"/>
              <a:gd name="connsiteX8-737" fmla="*/ 1373040 w 1811701"/>
              <a:gd name="connsiteY8-738" fmla="*/ 118574 h 1761835"/>
              <a:gd name="connsiteX9-739" fmla="*/ 895599 w 1811701"/>
              <a:gd name="connsiteY9-740" fmla="*/ 18960 h 1761835"/>
              <a:gd name="connsiteX10-741" fmla="*/ 288567 w 1811701"/>
              <a:gd name="connsiteY10-742" fmla="*/ 419258 h 1761835"/>
              <a:gd name="connsiteX0-743" fmla="*/ 288567 w 1770444"/>
              <a:gd name="connsiteY0-744" fmla="*/ 419258 h 1761835"/>
              <a:gd name="connsiteX1-745" fmla="*/ 88590 w 1770444"/>
              <a:gd name="connsiteY1-746" fmla="*/ 810676 h 1761835"/>
              <a:gd name="connsiteX2-747" fmla="*/ 10243 w 1770444"/>
              <a:gd name="connsiteY2-748" fmla="*/ 1608288 h 1761835"/>
              <a:gd name="connsiteX3-749" fmla="*/ 306327 w 1770444"/>
              <a:gd name="connsiteY3-750" fmla="*/ 1761835 h 1761835"/>
              <a:gd name="connsiteX4-751" fmla="*/ 1666327 w 1770444"/>
              <a:gd name="connsiteY4-752" fmla="*/ 1711113 h 1761835"/>
              <a:gd name="connsiteX5-753" fmla="*/ 1589229 w 1770444"/>
              <a:gd name="connsiteY5-754" fmla="*/ 1176973 h 1761835"/>
              <a:gd name="connsiteX6-755" fmla="*/ 1306672 w 1770444"/>
              <a:gd name="connsiteY6-756" fmla="*/ 916817 h 1761835"/>
              <a:gd name="connsiteX7-757" fmla="*/ 1584814 w 1770444"/>
              <a:gd name="connsiteY7-758" fmla="*/ 510012 h 1761835"/>
              <a:gd name="connsiteX8-759" fmla="*/ 1373040 w 1770444"/>
              <a:gd name="connsiteY8-760" fmla="*/ 118574 h 1761835"/>
              <a:gd name="connsiteX9-761" fmla="*/ 895599 w 1770444"/>
              <a:gd name="connsiteY9-762" fmla="*/ 18960 h 1761835"/>
              <a:gd name="connsiteX10-763" fmla="*/ 288567 w 1770444"/>
              <a:gd name="connsiteY10-764" fmla="*/ 419258 h 1761835"/>
              <a:gd name="connsiteX0-765" fmla="*/ 288567 w 1592514"/>
              <a:gd name="connsiteY0-766" fmla="*/ 419258 h 1863058"/>
              <a:gd name="connsiteX1-767" fmla="*/ 88590 w 1592514"/>
              <a:gd name="connsiteY1-768" fmla="*/ 810676 h 1863058"/>
              <a:gd name="connsiteX2-769" fmla="*/ 10243 w 1592514"/>
              <a:gd name="connsiteY2-770" fmla="*/ 1608288 h 1863058"/>
              <a:gd name="connsiteX3-771" fmla="*/ 306327 w 1592514"/>
              <a:gd name="connsiteY3-772" fmla="*/ 1761835 h 1863058"/>
              <a:gd name="connsiteX4-773" fmla="*/ 1377650 w 1592514"/>
              <a:gd name="connsiteY4-774" fmla="*/ 1838393 h 1863058"/>
              <a:gd name="connsiteX5-775" fmla="*/ 1589229 w 1592514"/>
              <a:gd name="connsiteY5-776" fmla="*/ 1176973 h 1863058"/>
              <a:gd name="connsiteX6-777" fmla="*/ 1306672 w 1592514"/>
              <a:gd name="connsiteY6-778" fmla="*/ 916817 h 1863058"/>
              <a:gd name="connsiteX7-779" fmla="*/ 1584814 w 1592514"/>
              <a:gd name="connsiteY7-780" fmla="*/ 510012 h 1863058"/>
              <a:gd name="connsiteX8-781" fmla="*/ 1373040 w 1592514"/>
              <a:gd name="connsiteY8-782" fmla="*/ 118574 h 1863058"/>
              <a:gd name="connsiteX9-783" fmla="*/ 895599 w 1592514"/>
              <a:gd name="connsiteY9-784" fmla="*/ 18960 h 1863058"/>
              <a:gd name="connsiteX10-785" fmla="*/ 288567 w 1592514"/>
              <a:gd name="connsiteY10-786" fmla="*/ 419258 h 1863058"/>
              <a:gd name="connsiteX0-787" fmla="*/ 421322 w 1594935"/>
              <a:gd name="connsiteY0-788" fmla="*/ 616342 h 1876292"/>
              <a:gd name="connsiteX1-789" fmla="*/ 91011 w 1594935"/>
              <a:gd name="connsiteY1-790" fmla="*/ 823910 h 1876292"/>
              <a:gd name="connsiteX2-791" fmla="*/ 12664 w 1594935"/>
              <a:gd name="connsiteY2-792" fmla="*/ 1621522 h 1876292"/>
              <a:gd name="connsiteX3-793" fmla="*/ 308748 w 1594935"/>
              <a:gd name="connsiteY3-794" fmla="*/ 1775069 h 1876292"/>
              <a:gd name="connsiteX4-795" fmla="*/ 1380071 w 1594935"/>
              <a:gd name="connsiteY4-796" fmla="*/ 1851627 h 1876292"/>
              <a:gd name="connsiteX5-797" fmla="*/ 1591650 w 1594935"/>
              <a:gd name="connsiteY5-798" fmla="*/ 1190207 h 1876292"/>
              <a:gd name="connsiteX6-799" fmla="*/ 1309093 w 1594935"/>
              <a:gd name="connsiteY6-800" fmla="*/ 930051 h 1876292"/>
              <a:gd name="connsiteX7-801" fmla="*/ 1587235 w 1594935"/>
              <a:gd name="connsiteY7-802" fmla="*/ 523246 h 1876292"/>
              <a:gd name="connsiteX8-803" fmla="*/ 1375461 w 1594935"/>
              <a:gd name="connsiteY8-804" fmla="*/ 131808 h 1876292"/>
              <a:gd name="connsiteX9-805" fmla="*/ 898020 w 1594935"/>
              <a:gd name="connsiteY9-806" fmla="*/ 32194 h 1876292"/>
              <a:gd name="connsiteX10-807" fmla="*/ 421322 w 1594935"/>
              <a:gd name="connsiteY10-808" fmla="*/ 616342 h 1876292"/>
              <a:gd name="connsiteX0-809" fmla="*/ 413257 w 1586870"/>
              <a:gd name="connsiteY0-810" fmla="*/ 616342 h 1876292"/>
              <a:gd name="connsiteX1-811" fmla="*/ 140873 w 1586870"/>
              <a:gd name="connsiteY1-812" fmla="*/ 993617 h 1876292"/>
              <a:gd name="connsiteX2-813" fmla="*/ 4599 w 1586870"/>
              <a:gd name="connsiteY2-814" fmla="*/ 1621522 h 1876292"/>
              <a:gd name="connsiteX3-815" fmla="*/ 300683 w 1586870"/>
              <a:gd name="connsiteY3-816" fmla="*/ 1775069 h 1876292"/>
              <a:gd name="connsiteX4-817" fmla="*/ 1372006 w 1586870"/>
              <a:gd name="connsiteY4-818" fmla="*/ 1851627 h 1876292"/>
              <a:gd name="connsiteX5-819" fmla="*/ 1583585 w 1586870"/>
              <a:gd name="connsiteY5-820" fmla="*/ 1190207 h 1876292"/>
              <a:gd name="connsiteX6-821" fmla="*/ 1301028 w 1586870"/>
              <a:gd name="connsiteY6-822" fmla="*/ 930051 h 1876292"/>
              <a:gd name="connsiteX7-823" fmla="*/ 1579170 w 1586870"/>
              <a:gd name="connsiteY7-824" fmla="*/ 523246 h 1876292"/>
              <a:gd name="connsiteX8-825" fmla="*/ 1367396 w 1586870"/>
              <a:gd name="connsiteY8-826" fmla="*/ 131808 h 1876292"/>
              <a:gd name="connsiteX9-827" fmla="*/ 889955 w 1586870"/>
              <a:gd name="connsiteY9-828" fmla="*/ 32194 h 1876292"/>
              <a:gd name="connsiteX10-829" fmla="*/ 413257 w 1586870"/>
              <a:gd name="connsiteY10-830" fmla="*/ 616342 h 1876292"/>
              <a:gd name="connsiteX0-831" fmla="*/ 284962 w 1458575"/>
              <a:gd name="connsiteY0-832" fmla="*/ 616342 h 1908017"/>
              <a:gd name="connsiteX1-833" fmla="*/ 12578 w 1458575"/>
              <a:gd name="connsiteY1-834" fmla="*/ 993617 h 1908017"/>
              <a:gd name="connsiteX2-835" fmla="*/ 172388 w 1458575"/>
              <a:gd name="connsiteY2-836" fmla="*/ 1775069 h 1908017"/>
              <a:gd name="connsiteX3-837" fmla="*/ 1243711 w 1458575"/>
              <a:gd name="connsiteY3-838" fmla="*/ 1851627 h 1908017"/>
              <a:gd name="connsiteX4-839" fmla="*/ 1455290 w 1458575"/>
              <a:gd name="connsiteY4-840" fmla="*/ 1190207 h 1908017"/>
              <a:gd name="connsiteX5-841" fmla="*/ 1172733 w 1458575"/>
              <a:gd name="connsiteY5-842" fmla="*/ 930051 h 1908017"/>
              <a:gd name="connsiteX6-843" fmla="*/ 1450875 w 1458575"/>
              <a:gd name="connsiteY6-844" fmla="*/ 523246 h 1908017"/>
              <a:gd name="connsiteX7-845" fmla="*/ 1239101 w 1458575"/>
              <a:gd name="connsiteY7-846" fmla="*/ 131808 h 1908017"/>
              <a:gd name="connsiteX8-847" fmla="*/ 761660 w 1458575"/>
              <a:gd name="connsiteY8-848" fmla="*/ 32194 h 1908017"/>
              <a:gd name="connsiteX9-849" fmla="*/ 284962 w 1458575"/>
              <a:gd name="connsiteY9-850" fmla="*/ 616342 h 1908017"/>
              <a:gd name="connsiteX0-851" fmla="*/ 343858 w 1519131"/>
              <a:gd name="connsiteY0-852" fmla="*/ 616342 h 1885036"/>
              <a:gd name="connsiteX1-853" fmla="*/ 71474 w 1519131"/>
              <a:gd name="connsiteY1-854" fmla="*/ 993617 h 1885036"/>
              <a:gd name="connsiteX2-855" fmla="*/ 115432 w 1519131"/>
              <a:gd name="connsiteY2-856" fmla="*/ 1704358 h 1885036"/>
              <a:gd name="connsiteX3-857" fmla="*/ 1302607 w 1519131"/>
              <a:gd name="connsiteY3-858" fmla="*/ 1851627 h 1885036"/>
              <a:gd name="connsiteX4-859" fmla="*/ 1514186 w 1519131"/>
              <a:gd name="connsiteY4-860" fmla="*/ 1190207 h 1885036"/>
              <a:gd name="connsiteX5-861" fmla="*/ 1231629 w 1519131"/>
              <a:gd name="connsiteY5-862" fmla="*/ 930051 h 1885036"/>
              <a:gd name="connsiteX6-863" fmla="*/ 1509771 w 1519131"/>
              <a:gd name="connsiteY6-864" fmla="*/ 523246 h 1885036"/>
              <a:gd name="connsiteX7-865" fmla="*/ 1297997 w 1519131"/>
              <a:gd name="connsiteY7-866" fmla="*/ 131808 h 1885036"/>
              <a:gd name="connsiteX8-867" fmla="*/ 820556 w 1519131"/>
              <a:gd name="connsiteY8-868" fmla="*/ 32194 h 1885036"/>
              <a:gd name="connsiteX9-869" fmla="*/ 343858 w 1519131"/>
              <a:gd name="connsiteY9-870" fmla="*/ 616342 h 1885036"/>
              <a:gd name="connsiteX0-871" fmla="*/ 343858 w 1549812"/>
              <a:gd name="connsiteY0-872" fmla="*/ 616342 h 1800235"/>
              <a:gd name="connsiteX1-873" fmla="*/ 71474 w 1549812"/>
              <a:gd name="connsiteY1-874" fmla="*/ 993617 h 1800235"/>
              <a:gd name="connsiteX2-875" fmla="*/ 115432 w 1549812"/>
              <a:gd name="connsiteY2-876" fmla="*/ 1704358 h 1800235"/>
              <a:gd name="connsiteX3-877" fmla="*/ 1389496 w 1549812"/>
              <a:gd name="connsiteY3-878" fmla="*/ 1724347 h 1800235"/>
              <a:gd name="connsiteX4-879" fmla="*/ 1514186 w 1549812"/>
              <a:gd name="connsiteY4-880" fmla="*/ 1190207 h 1800235"/>
              <a:gd name="connsiteX5-881" fmla="*/ 1231629 w 1549812"/>
              <a:gd name="connsiteY5-882" fmla="*/ 930051 h 1800235"/>
              <a:gd name="connsiteX6-883" fmla="*/ 1509771 w 1549812"/>
              <a:gd name="connsiteY6-884" fmla="*/ 523246 h 1800235"/>
              <a:gd name="connsiteX7-885" fmla="*/ 1297997 w 1549812"/>
              <a:gd name="connsiteY7-886" fmla="*/ 131808 h 1800235"/>
              <a:gd name="connsiteX8-887" fmla="*/ 820556 w 1549812"/>
              <a:gd name="connsiteY8-888" fmla="*/ 32194 h 1800235"/>
              <a:gd name="connsiteX9-889" fmla="*/ 343858 w 1549812"/>
              <a:gd name="connsiteY9-890" fmla="*/ 616342 h 18002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235" y="connsiteY9-236"/>
              </a:cxn>
            </a:cxnLst>
            <a:rect l="l" t="t" r="r" b="b"/>
            <a:pathLst>
              <a:path w="1549812" h="1800235">
                <a:moveTo>
                  <a:pt x="343858" y="616342"/>
                </a:moveTo>
                <a:cubicBezTo>
                  <a:pt x="219011" y="776579"/>
                  <a:pt x="109545" y="812281"/>
                  <a:pt x="71474" y="993617"/>
                </a:cubicBezTo>
                <a:cubicBezTo>
                  <a:pt x="33403" y="1174953"/>
                  <a:pt x="-89757" y="1561356"/>
                  <a:pt x="115432" y="1704358"/>
                </a:cubicBezTo>
                <a:cubicBezTo>
                  <a:pt x="320621" y="1847360"/>
                  <a:pt x="1156371" y="1810039"/>
                  <a:pt x="1389496" y="1724347"/>
                </a:cubicBezTo>
                <a:cubicBezTo>
                  <a:pt x="1622621" y="1638655"/>
                  <a:pt x="1540497" y="1322590"/>
                  <a:pt x="1514186" y="1190207"/>
                </a:cubicBezTo>
                <a:cubicBezTo>
                  <a:pt x="1487875" y="1057824"/>
                  <a:pt x="1240336" y="1148914"/>
                  <a:pt x="1231629" y="930051"/>
                </a:cubicBezTo>
                <a:cubicBezTo>
                  <a:pt x="1248292" y="693847"/>
                  <a:pt x="1498710" y="656286"/>
                  <a:pt x="1509771" y="523246"/>
                </a:cubicBezTo>
                <a:cubicBezTo>
                  <a:pt x="1520832" y="390206"/>
                  <a:pt x="1431655" y="305130"/>
                  <a:pt x="1297997" y="131808"/>
                </a:cubicBezTo>
                <a:cubicBezTo>
                  <a:pt x="1189251" y="36824"/>
                  <a:pt x="979579" y="-48562"/>
                  <a:pt x="820556" y="32194"/>
                </a:cubicBezTo>
                <a:cubicBezTo>
                  <a:pt x="661533" y="112950"/>
                  <a:pt x="468705" y="456105"/>
                  <a:pt x="343858" y="61634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417"/>
          <p:cNvSpPr/>
          <p:nvPr/>
        </p:nvSpPr>
        <p:spPr bwMode="auto">
          <a:xfrm>
            <a:off x="7274076" y="1826035"/>
            <a:ext cx="1736725" cy="1317704"/>
          </a:xfrm>
          <a:custGeom>
            <a:avLst/>
            <a:gdLst>
              <a:gd name="T0" fmla="*/ 2147483646 w 1036"/>
              <a:gd name="T1" fmla="*/ 2147483646 h 675"/>
              <a:gd name="T2" fmla="*/ 2147483646 w 1036"/>
              <a:gd name="T3" fmla="*/ 2147483646 h 675"/>
              <a:gd name="T4" fmla="*/ 2147483646 w 1036"/>
              <a:gd name="T5" fmla="*/ 2147483646 h 675"/>
              <a:gd name="T6" fmla="*/ 2147483646 w 1036"/>
              <a:gd name="T7" fmla="*/ 2147483646 h 675"/>
              <a:gd name="T8" fmla="*/ 2147483646 w 1036"/>
              <a:gd name="T9" fmla="*/ 2147483646 h 675"/>
              <a:gd name="T10" fmla="*/ 2147483646 w 1036"/>
              <a:gd name="T11" fmla="*/ 2147483646 h 675"/>
              <a:gd name="T12" fmla="*/ 2147483646 w 1036"/>
              <a:gd name="T13" fmla="*/ 2147483646 h 675"/>
              <a:gd name="T14" fmla="*/ 2147483646 w 1036"/>
              <a:gd name="T15" fmla="*/ 2147483646 h 675"/>
              <a:gd name="T16" fmla="*/ 2147483646 w 1036"/>
              <a:gd name="T17" fmla="*/ 2147483646 h 675"/>
              <a:gd name="T18" fmla="*/ 2147483646 w 1036"/>
              <a:gd name="T19" fmla="*/ 2147483646 h 675"/>
              <a:gd name="T20" fmla="*/ 2147483646 w 1036"/>
              <a:gd name="T21" fmla="*/ 2147483646 h 675"/>
              <a:gd name="T22" fmla="*/ 2147483646 w 1036"/>
              <a:gd name="T23" fmla="*/ 2147483646 h 675"/>
              <a:gd name="T24" fmla="*/ 2147483646 w 1036"/>
              <a:gd name="T25" fmla="*/ 2147483646 h 675"/>
              <a:gd name="T26" fmla="*/ 2147483646 w 1036"/>
              <a:gd name="T27" fmla="*/ 2147483646 h 675"/>
              <a:gd name="T28" fmla="*/ 2147483646 w 1036"/>
              <a:gd name="T29" fmla="*/ 2147483646 h 675"/>
              <a:gd name="T30" fmla="*/ 2147483646 w 1036"/>
              <a:gd name="T31" fmla="*/ 2147483646 h 675"/>
              <a:gd name="T32" fmla="*/ 2147483646 w 1036"/>
              <a:gd name="T33" fmla="*/ 2147483646 h 675"/>
              <a:gd name="T34" fmla="*/ 2147483646 w 1036"/>
              <a:gd name="T35" fmla="*/ 2147483646 h 675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w 1036"/>
              <a:gd name="T55" fmla="*/ 0 h 675"/>
              <a:gd name="T56" fmla="*/ 1036 w 1036"/>
              <a:gd name="T57" fmla="*/ 675 h 675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T54" t="T55" r="T56" b="T57"/>
            <a:pathLst>
              <a:path w="1036" h="675">
                <a:moveTo>
                  <a:pt x="648" y="11"/>
                </a:moveTo>
                <a:cubicBezTo>
                  <a:pt x="584" y="19"/>
                  <a:pt x="464" y="33"/>
                  <a:pt x="390" y="53"/>
                </a:cubicBezTo>
                <a:cubicBezTo>
                  <a:pt x="316" y="73"/>
                  <a:pt x="246" y="100"/>
                  <a:pt x="206" y="129"/>
                </a:cubicBezTo>
                <a:cubicBezTo>
                  <a:pt x="166" y="158"/>
                  <a:pt x="183" y="201"/>
                  <a:pt x="152" y="229"/>
                </a:cubicBezTo>
                <a:cubicBezTo>
                  <a:pt x="121" y="257"/>
                  <a:pt x="44" y="259"/>
                  <a:pt x="22" y="297"/>
                </a:cubicBezTo>
                <a:cubicBezTo>
                  <a:pt x="0" y="335"/>
                  <a:pt x="0" y="427"/>
                  <a:pt x="18" y="459"/>
                </a:cubicBezTo>
                <a:cubicBezTo>
                  <a:pt x="36" y="491"/>
                  <a:pt x="59" y="484"/>
                  <a:pt x="132" y="489"/>
                </a:cubicBezTo>
                <a:cubicBezTo>
                  <a:pt x="205" y="494"/>
                  <a:pt x="380" y="478"/>
                  <a:pt x="458" y="489"/>
                </a:cubicBezTo>
                <a:cubicBezTo>
                  <a:pt x="536" y="500"/>
                  <a:pt x="549" y="527"/>
                  <a:pt x="598" y="555"/>
                </a:cubicBezTo>
                <a:cubicBezTo>
                  <a:pt x="647" y="583"/>
                  <a:pt x="707" y="639"/>
                  <a:pt x="752" y="657"/>
                </a:cubicBezTo>
                <a:cubicBezTo>
                  <a:pt x="797" y="675"/>
                  <a:pt x="837" y="670"/>
                  <a:pt x="870" y="661"/>
                </a:cubicBezTo>
                <a:cubicBezTo>
                  <a:pt x="903" y="652"/>
                  <a:pt x="932" y="639"/>
                  <a:pt x="952" y="603"/>
                </a:cubicBezTo>
                <a:cubicBezTo>
                  <a:pt x="972" y="567"/>
                  <a:pt x="981" y="497"/>
                  <a:pt x="992" y="445"/>
                </a:cubicBezTo>
                <a:cubicBezTo>
                  <a:pt x="1003" y="393"/>
                  <a:pt x="1013" y="347"/>
                  <a:pt x="1018" y="291"/>
                </a:cubicBezTo>
                <a:cubicBezTo>
                  <a:pt x="1023" y="235"/>
                  <a:pt x="1036" y="153"/>
                  <a:pt x="1022" y="107"/>
                </a:cubicBezTo>
                <a:cubicBezTo>
                  <a:pt x="1008" y="61"/>
                  <a:pt x="975" y="34"/>
                  <a:pt x="934" y="17"/>
                </a:cubicBezTo>
                <a:cubicBezTo>
                  <a:pt x="893" y="0"/>
                  <a:pt x="824" y="4"/>
                  <a:pt x="776" y="3"/>
                </a:cubicBezTo>
                <a:cubicBezTo>
                  <a:pt x="728" y="2"/>
                  <a:pt x="712" y="3"/>
                  <a:pt x="648" y="11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9" name="Rectangle 419"/>
          <p:cNvSpPr>
            <a:spLocks noChangeArrowheads="1"/>
          </p:cNvSpPr>
          <p:nvPr/>
        </p:nvSpPr>
        <p:spPr bwMode="auto">
          <a:xfrm>
            <a:off x="7439074" y="3553079"/>
            <a:ext cx="986999" cy="669622"/>
          </a:xfrm>
          <a:prstGeom prst="rect">
            <a:avLst/>
          </a:prstGeom>
          <a:solidFill>
            <a:srgbClr val="9CDFF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370" name="AutoShape 420"/>
          <p:cNvSpPr>
            <a:spLocks noChangeArrowheads="1"/>
          </p:cNvSpPr>
          <p:nvPr/>
        </p:nvSpPr>
        <p:spPr bwMode="auto">
          <a:xfrm>
            <a:off x="7205350" y="3289251"/>
            <a:ext cx="1458912" cy="317850"/>
          </a:xfrm>
          <a:prstGeom prst="triangle">
            <a:avLst>
              <a:gd name="adj" fmla="val 50000"/>
            </a:avLst>
          </a:prstGeom>
          <a:solidFill>
            <a:srgbClr val="9CDFF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CCFF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1" name="Freeform 427"/>
          <p:cNvSpPr/>
          <p:nvPr/>
        </p:nvSpPr>
        <p:spPr bwMode="auto">
          <a:xfrm>
            <a:off x="7712401" y="4683134"/>
            <a:ext cx="3079750" cy="1665288"/>
          </a:xfrm>
          <a:custGeom>
            <a:avLst/>
            <a:gdLst>
              <a:gd name="T0" fmla="*/ 2147483646 w 1940"/>
              <a:gd name="T1" fmla="*/ 2147483646 h 1049"/>
              <a:gd name="T2" fmla="*/ 2147483646 w 1940"/>
              <a:gd name="T3" fmla="*/ 2147483646 h 1049"/>
              <a:gd name="T4" fmla="*/ 2147483646 w 1940"/>
              <a:gd name="T5" fmla="*/ 2147483646 h 1049"/>
              <a:gd name="T6" fmla="*/ 2147483646 w 1940"/>
              <a:gd name="T7" fmla="*/ 2147483646 h 1049"/>
              <a:gd name="T8" fmla="*/ 2147483646 w 1940"/>
              <a:gd name="T9" fmla="*/ 2147483646 h 1049"/>
              <a:gd name="T10" fmla="*/ 2147483646 w 1940"/>
              <a:gd name="T11" fmla="*/ 2147483646 h 1049"/>
              <a:gd name="T12" fmla="*/ 2147483646 w 1940"/>
              <a:gd name="T13" fmla="*/ 2147483646 h 1049"/>
              <a:gd name="T14" fmla="*/ 2147483646 w 1940"/>
              <a:gd name="T15" fmla="*/ 2147483646 h 1049"/>
              <a:gd name="T16" fmla="*/ 2147483646 w 1940"/>
              <a:gd name="T17" fmla="*/ 2147483646 h 1049"/>
              <a:gd name="T18" fmla="*/ 2147483646 w 1940"/>
              <a:gd name="T19" fmla="*/ 2147483646 h 1049"/>
              <a:gd name="T20" fmla="*/ 2147483646 w 1940"/>
              <a:gd name="T21" fmla="*/ 2147483646 h 1049"/>
              <a:gd name="T22" fmla="*/ 2147483646 w 1940"/>
              <a:gd name="T23" fmla="*/ 2147483646 h 1049"/>
              <a:gd name="T24" fmla="*/ 2147483646 w 1940"/>
              <a:gd name="T25" fmla="*/ 2147483646 h 1049"/>
              <a:gd name="T26" fmla="*/ 2147483646 w 1940"/>
              <a:gd name="T27" fmla="*/ 2147483646 h 1049"/>
              <a:gd name="T28" fmla="*/ 2147483646 w 1940"/>
              <a:gd name="T29" fmla="*/ 2147483646 h 1049"/>
              <a:gd name="T30" fmla="*/ 2147483646 w 1940"/>
              <a:gd name="T31" fmla="*/ 2147483646 h 1049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940"/>
              <a:gd name="T49" fmla="*/ 0 h 1049"/>
              <a:gd name="T50" fmla="*/ 1940 w 1940"/>
              <a:gd name="T51" fmla="*/ 1049 h 1049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940" h="1049">
                <a:moveTo>
                  <a:pt x="952" y="26"/>
                </a:moveTo>
                <a:cubicBezTo>
                  <a:pt x="867" y="45"/>
                  <a:pt x="832" y="118"/>
                  <a:pt x="755" y="125"/>
                </a:cubicBezTo>
                <a:cubicBezTo>
                  <a:pt x="678" y="132"/>
                  <a:pt x="587" y="72"/>
                  <a:pt x="488" y="68"/>
                </a:cubicBezTo>
                <a:cubicBezTo>
                  <a:pt x="389" y="64"/>
                  <a:pt x="237" y="48"/>
                  <a:pt x="158" y="101"/>
                </a:cubicBezTo>
                <a:cubicBezTo>
                  <a:pt x="79" y="154"/>
                  <a:pt x="28" y="298"/>
                  <a:pt x="14" y="389"/>
                </a:cubicBezTo>
                <a:cubicBezTo>
                  <a:pt x="0" y="480"/>
                  <a:pt x="25" y="595"/>
                  <a:pt x="71" y="648"/>
                </a:cubicBezTo>
                <a:cubicBezTo>
                  <a:pt x="117" y="701"/>
                  <a:pt x="205" y="665"/>
                  <a:pt x="288" y="706"/>
                </a:cubicBezTo>
                <a:cubicBezTo>
                  <a:pt x="371" y="747"/>
                  <a:pt x="450" y="842"/>
                  <a:pt x="568" y="893"/>
                </a:cubicBezTo>
                <a:cubicBezTo>
                  <a:pt x="686" y="944"/>
                  <a:pt x="852" y="991"/>
                  <a:pt x="996" y="1014"/>
                </a:cubicBezTo>
                <a:cubicBezTo>
                  <a:pt x="1140" y="1036"/>
                  <a:pt x="1309" y="1049"/>
                  <a:pt x="1433" y="1031"/>
                </a:cubicBezTo>
                <a:cubicBezTo>
                  <a:pt x="1557" y="1012"/>
                  <a:pt x="1657" y="960"/>
                  <a:pt x="1739" y="907"/>
                </a:cubicBezTo>
                <a:cubicBezTo>
                  <a:pt x="1821" y="855"/>
                  <a:pt x="1906" y="824"/>
                  <a:pt x="1923" y="714"/>
                </a:cubicBezTo>
                <a:cubicBezTo>
                  <a:pt x="1940" y="604"/>
                  <a:pt x="1898" y="350"/>
                  <a:pt x="1839" y="251"/>
                </a:cubicBezTo>
                <a:cubicBezTo>
                  <a:pt x="1780" y="151"/>
                  <a:pt x="1662" y="153"/>
                  <a:pt x="1566" y="114"/>
                </a:cubicBezTo>
                <a:cubicBezTo>
                  <a:pt x="1470" y="76"/>
                  <a:pt x="1365" y="30"/>
                  <a:pt x="1263" y="15"/>
                </a:cubicBezTo>
                <a:cubicBezTo>
                  <a:pt x="1161" y="0"/>
                  <a:pt x="1037" y="8"/>
                  <a:pt x="952" y="26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Text Box 580"/>
          <p:cNvSpPr txBox="1">
            <a:spLocks noChangeArrowheads="1"/>
          </p:cNvSpPr>
          <p:nvPr/>
        </p:nvSpPr>
        <p:spPr bwMode="auto">
          <a:xfrm>
            <a:off x="7679274" y="1488461"/>
            <a:ext cx="133940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mobile network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69" name="Text Box 580"/>
          <p:cNvSpPr txBox="1">
            <a:spLocks noChangeArrowheads="1"/>
          </p:cNvSpPr>
          <p:nvPr/>
        </p:nvSpPr>
        <p:spPr bwMode="auto">
          <a:xfrm>
            <a:off x="7330835" y="4191922"/>
            <a:ext cx="1955646" cy="268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home network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70" name="Text Box 580"/>
          <p:cNvSpPr txBox="1">
            <a:spLocks noChangeArrowheads="1"/>
          </p:cNvSpPr>
          <p:nvPr/>
        </p:nvSpPr>
        <p:spPr bwMode="auto">
          <a:xfrm>
            <a:off x="7306908" y="5779775"/>
            <a:ext cx="1195135" cy="44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enterprise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          network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372" name="Freeform 371"/>
          <p:cNvSpPr/>
          <p:nvPr/>
        </p:nvSpPr>
        <p:spPr>
          <a:xfrm>
            <a:off x="10222146" y="3179540"/>
            <a:ext cx="1273167" cy="1935748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-1" fmla="*/ 434989 w 1537226"/>
              <a:gd name="connsiteY0-2" fmla="*/ 253346 h 1763594"/>
              <a:gd name="connsiteX1-3" fmla="*/ 488 w 1537226"/>
              <a:gd name="connsiteY1-4" fmla="*/ 921706 h 1763594"/>
              <a:gd name="connsiteX2-5" fmla="*/ 368142 w 1537226"/>
              <a:gd name="connsiteY2-6" fmla="*/ 1489812 h 1763594"/>
              <a:gd name="connsiteX3-7" fmla="*/ 1187008 w 1537226"/>
              <a:gd name="connsiteY3-8" fmla="*/ 1757156 h 1763594"/>
              <a:gd name="connsiteX4-9" fmla="*/ 1521239 w 1537226"/>
              <a:gd name="connsiteY4-10" fmla="*/ 1239177 h 1763594"/>
              <a:gd name="connsiteX5-11" fmla="*/ 1468998 w 1537226"/>
              <a:gd name="connsiteY5-12" fmla="*/ 654362 h 1763594"/>
              <a:gd name="connsiteX6-13" fmla="*/ 1337412 w 1537226"/>
              <a:gd name="connsiteY6-14" fmla="*/ 136383 h 1763594"/>
              <a:gd name="connsiteX7-15" fmla="*/ 1086739 w 1537226"/>
              <a:gd name="connsiteY7-16" fmla="*/ 2711 h 1763594"/>
              <a:gd name="connsiteX8-17" fmla="*/ 434989 w 1537226"/>
              <a:gd name="connsiteY8-18" fmla="*/ 253346 h 1763594"/>
              <a:gd name="connsiteX0-19" fmla="*/ 434989 w 1537226"/>
              <a:gd name="connsiteY0-20" fmla="*/ 253346 h 1763594"/>
              <a:gd name="connsiteX1-21" fmla="*/ 488 w 1537226"/>
              <a:gd name="connsiteY1-22" fmla="*/ 921706 h 1763594"/>
              <a:gd name="connsiteX2-23" fmla="*/ 368142 w 1537226"/>
              <a:gd name="connsiteY2-24" fmla="*/ 1489812 h 1763594"/>
              <a:gd name="connsiteX3-25" fmla="*/ 1187008 w 1537226"/>
              <a:gd name="connsiteY3-26" fmla="*/ 1757156 h 1763594"/>
              <a:gd name="connsiteX4-27" fmla="*/ 1521239 w 1537226"/>
              <a:gd name="connsiteY4-28" fmla="*/ 1239177 h 1763594"/>
              <a:gd name="connsiteX5-29" fmla="*/ 1468998 w 1537226"/>
              <a:gd name="connsiteY5-30" fmla="*/ 654362 h 1763594"/>
              <a:gd name="connsiteX6-31" fmla="*/ 1337412 w 1537226"/>
              <a:gd name="connsiteY6-32" fmla="*/ 136383 h 1763594"/>
              <a:gd name="connsiteX7-33" fmla="*/ 839572 w 1537226"/>
              <a:gd name="connsiteY7-34" fmla="*/ 2711 h 1763594"/>
              <a:gd name="connsiteX8-35" fmla="*/ 434989 w 1537226"/>
              <a:gd name="connsiteY8-36" fmla="*/ 253346 h 1763594"/>
              <a:gd name="connsiteX0-37" fmla="*/ 360357 w 1536743"/>
              <a:gd name="connsiteY0-38" fmla="*/ 534641 h 1782088"/>
              <a:gd name="connsiteX1-39" fmla="*/ 5 w 1536743"/>
              <a:gd name="connsiteY1-40" fmla="*/ 940200 h 1782088"/>
              <a:gd name="connsiteX2-41" fmla="*/ 367659 w 1536743"/>
              <a:gd name="connsiteY2-42" fmla="*/ 1508306 h 1782088"/>
              <a:gd name="connsiteX3-43" fmla="*/ 1186525 w 1536743"/>
              <a:gd name="connsiteY3-44" fmla="*/ 1775650 h 1782088"/>
              <a:gd name="connsiteX4-45" fmla="*/ 1520756 w 1536743"/>
              <a:gd name="connsiteY4-46" fmla="*/ 1257671 h 1782088"/>
              <a:gd name="connsiteX5-47" fmla="*/ 1468515 w 1536743"/>
              <a:gd name="connsiteY5-48" fmla="*/ 672856 h 1782088"/>
              <a:gd name="connsiteX6-49" fmla="*/ 1336929 w 1536743"/>
              <a:gd name="connsiteY6-50" fmla="*/ 154877 h 1782088"/>
              <a:gd name="connsiteX7-51" fmla="*/ 839089 w 1536743"/>
              <a:gd name="connsiteY7-52" fmla="*/ 21205 h 1782088"/>
              <a:gd name="connsiteX8-53" fmla="*/ 360357 w 1536743"/>
              <a:gd name="connsiteY8-54" fmla="*/ 534641 h 1782088"/>
              <a:gd name="connsiteX0-55" fmla="*/ 360355 w 1536741"/>
              <a:gd name="connsiteY0-56" fmla="*/ 534641 h 1782088"/>
              <a:gd name="connsiteX1-57" fmla="*/ 3 w 1536741"/>
              <a:gd name="connsiteY1-58" fmla="*/ 940200 h 1782088"/>
              <a:gd name="connsiteX2-59" fmla="*/ 367657 w 1536741"/>
              <a:gd name="connsiteY2-60" fmla="*/ 1508306 h 1782088"/>
              <a:gd name="connsiteX3-61" fmla="*/ 1186523 w 1536741"/>
              <a:gd name="connsiteY3-62" fmla="*/ 1775650 h 1782088"/>
              <a:gd name="connsiteX4-63" fmla="*/ 1520754 w 1536741"/>
              <a:gd name="connsiteY4-64" fmla="*/ 1257671 h 1782088"/>
              <a:gd name="connsiteX5-65" fmla="*/ 1468513 w 1536741"/>
              <a:gd name="connsiteY5-66" fmla="*/ 672856 h 1782088"/>
              <a:gd name="connsiteX6-67" fmla="*/ 1336927 w 1536741"/>
              <a:gd name="connsiteY6-68" fmla="*/ 154877 h 1782088"/>
              <a:gd name="connsiteX7-69" fmla="*/ 839087 w 1536741"/>
              <a:gd name="connsiteY7-70" fmla="*/ 21205 h 1782088"/>
              <a:gd name="connsiteX8-71" fmla="*/ 360355 w 1536741"/>
              <a:gd name="connsiteY8-72" fmla="*/ 534641 h 1782088"/>
              <a:gd name="connsiteX0-73" fmla="*/ 360355 w 1534770"/>
              <a:gd name="connsiteY0-74" fmla="*/ 553225 h 1800672"/>
              <a:gd name="connsiteX1-75" fmla="*/ 3 w 1534770"/>
              <a:gd name="connsiteY1-76" fmla="*/ 958784 h 1800672"/>
              <a:gd name="connsiteX2-77" fmla="*/ 367657 w 1534770"/>
              <a:gd name="connsiteY2-78" fmla="*/ 1526890 h 1800672"/>
              <a:gd name="connsiteX3-79" fmla="*/ 1186523 w 1534770"/>
              <a:gd name="connsiteY3-80" fmla="*/ 1794234 h 1800672"/>
              <a:gd name="connsiteX4-81" fmla="*/ 1520754 w 1534770"/>
              <a:gd name="connsiteY4-82" fmla="*/ 1276255 h 1800672"/>
              <a:gd name="connsiteX5-83" fmla="*/ 1468513 w 1534770"/>
              <a:gd name="connsiteY5-84" fmla="*/ 691440 h 1800672"/>
              <a:gd name="connsiteX6-85" fmla="*/ 1435794 w 1534770"/>
              <a:gd name="connsiteY6-86" fmla="*/ 107761 h 1800672"/>
              <a:gd name="connsiteX7-87" fmla="*/ 839087 w 1534770"/>
              <a:gd name="connsiteY7-88" fmla="*/ 39789 h 1800672"/>
              <a:gd name="connsiteX8-89" fmla="*/ 360355 w 1534770"/>
              <a:gd name="connsiteY8-90" fmla="*/ 553225 h 1800672"/>
              <a:gd name="connsiteX0-91" fmla="*/ 360355 w 1580585"/>
              <a:gd name="connsiteY0-92" fmla="*/ 553225 h 1880420"/>
              <a:gd name="connsiteX1-93" fmla="*/ 3 w 1580585"/>
              <a:gd name="connsiteY1-94" fmla="*/ 958784 h 1880420"/>
              <a:gd name="connsiteX2-95" fmla="*/ 367657 w 1580585"/>
              <a:gd name="connsiteY2-96" fmla="*/ 1526890 h 1880420"/>
              <a:gd name="connsiteX3-97" fmla="*/ 1186523 w 1580585"/>
              <a:gd name="connsiteY3-98" fmla="*/ 1794234 h 1880420"/>
              <a:gd name="connsiteX4-99" fmla="*/ 1570188 w 1580585"/>
              <a:gd name="connsiteY4-100" fmla="*/ 1785433 h 1880420"/>
              <a:gd name="connsiteX5-101" fmla="*/ 1468513 w 1580585"/>
              <a:gd name="connsiteY5-102" fmla="*/ 691440 h 1880420"/>
              <a:gd name="connsiteX6-103" fmla="*/ 1435794 w 1580585"/>
              <a:gd name="connsiteY6-104" fmla="*/ 107761 h 1880420"/>
              <a:gd name="connsiteX7-105" fmla="*/ 839087 w 1580585"/>
              <a:gd name="connsiteY7-106" fmla="*/ 39789 h 1880420"/>
              <a:gd name="connsiteX8-107" fmla="*/ 360355 w 1580585"/>
              <a:gd name="connsiteY8-108" fmla="*/ 553225 h 1880420"/>
              <a:gd name="connsiteX0-109" fmla="*/ 316588 w 1580732"/>
              <a:gd name="connsiteY0-110" fmla="*/ 359285 h 1867156"/>
              <a:gd name="connsiteX1-111" fmla="*/ 150 w 1580732"/>
              <a:gd name="connsiteY1-112" fmla="*/ 945520 h 1867156"/>
              <a:gd name="connsiteX2-113" fmla="*/ 367804 w 1580732"/>
              <a:gd name="connsiteY2-114" fmla="*/ 1513626 h 1867156"/>
              <a:gd name="connsiteX3-115" fmla="*/ 1186670 w 1580732"/>
              <a:gd name="connsiteY3-116" fmla="*/ 1780970 h 1867156"/>
              <a:gd name="connsiteX4-117" fmla="*/ 1570335 w 1580732"/>
              <a:gd name="connsiteY4-118" fmla="*/ 1772169 h 1867156"/>
              <a:gd name="connsiteX5-119" fmla="*/ 1468660 w 1580732"/>
              <a:gd name="connsiteY5-120" fmla="*/ 678176 h 1867156"/>
              <a:gd name="connsiteX6-121" fmla="*/ 1435941 w 1580732"/>
              <a:gd name="connsiteY6-122" fmla="*/ 94497 h 1867156"/>
              <a:gd name="connsiteX7-123" fmla="*/ 839234 w 1580732"/>
              <a:gd name="connsiteY7-124" fmla="*/ 26525 h 1867156"/>
              <a:gd name="connsiteX8-125" fmla="*/ 316588 w 1580732"/>
              <a:gd name="connsiteY8-126" fmla="*/ 359285 h 1867156"/>
              <a:gd name="connsiteX0-127" fmla="*/ 163575 w 1427719"/>
              <a:gd name="connsiteY0-128" fmla="*/ 359285 h 1867156"/>
              <a:gd name="connsiteX1-129" fmla="*/ 836 w 1427719"/>
              <a:gd name="connsiteY1-130" fmla="*/ 1076921 h 1867156"/>
              <a:gd name="connsiteX2-131" fmla="*/ 214791 w 1427719"/>
              <a:gd name="connsiteY2-132" fmla="*/ 1513626 h 1867156"/>
              <a:gd name="connsiteX3-133" fmla="*/ 1033657 w 1427719"/>
              <a:gd name="connsiteY3-134" fmla="*/ 1780970 h 1867156"/>
              <a:gd name="connsiteX4-135" fmla="*/ 1417322 w 1427719"/>
              <a:gd name="connsiteY4-136" fmla="*/ 1772169 h 1867156"/>
              <a:gd name="connsiteX5-137" fmla="*/ 1315647 w 1427719"/>
              <a:gd name="connsiteY5-138" fmla="*/ 678176 h 1867156"/>
              <a:gd name="connsiteX6-139" fmla="*/ 1282928 w 1427719"/>
              <a:gd name="connsiteY6-140" fmla="*/ 94497 h 1867156"/>
              <a:gd name="connsiteX7-141" fmla="*/ 686221 w 1427719"/>
              <a:gd name="connsiteY7-142" fmla="*/ 26525 h 1867156"/>
              <a:gd name="connsiteX8-143" fmla="*/ 163575 w 1427719"/>
              <a:gd name="connsiteY8-144" fmla="*/ 359285 h 1867156"/>
              <a:gd name="connsiteX0-145" fmla="*/ 163575 w 1426632"/>
              <a:gd name="connsiteY0-146" fmla="*/ 394322 h 1902193"/>
              <a:gd name="connsiteX1-147" fmla="*/ 836 w 1426632"/>
              <a:gd name="connsiteY1-148" fmla="*/ 1111958 h 1902193"/>
              <a:gd name="connsiteX2-149" fmla="*/ 214791 w 1426632"/>
              <a:gd name="connsiteY2-150" fmla="*/ 1548663 h 1902193"/>
              <a:gd name="connsiteX3-151" fmla="*/ 1033657 w 1426632"/>
              <a:gd name="connsiteY3-152" fmla="*/ 1816007 h 1902193"/>
              <a:gd name="connsiteX4-153" fmla="*/ 1417322 w 1426632"/>
              <a:gd name="connsiteY4-154" fmla="*/ 1807206 h 1902193"/>
              <a:gd name="connsiteX5-155" fmla="*/ 1315647 w 1426632"/>
              <a:gd name="connsiteY5-156" fmla="*/ 713213 h 1902193"/>
              <a:gd name="connsiteX6-157" fmla="*/ 1401843 w 1426632"/>
              <a:gd name="connsiteY6-158" fmla="*/ 63834 h 1902193"/>
              <a:gd name="connsiteX7-159" fmla="*/ 686221 w 1426632"/>
              <a:gd name="connsiteY7-160" fmla="*/ 61562 h 1902193"/>
              <a:gd name="connsiteX8-161" fmla="*/ 163575 w 1426632"/>
              <a:gd name="connsiteY8-162" fmla="*/ 394322 h 1902193"/>
              <a:gd name="connsiteX0-163" fmla="*/ 163575 w 1435249"/>
              <a:gd name="connsiteY0-164" fmla="*/ 394322 h 1885560"/>
              <a:gd name="connsiteX1-165" fmla="*/ 836 w 1435249"/>
              <a:gd name="connsiteY1-166" fmla="*/ 1111958 h 1885560"/>
              <a:gd name="connsiteX2-167" fmla="*/ 214791 w 1435249"/>
              <a:gd name="connsiteY2-168" fmla="*/ 1548663 h 1885560"/>
              <a:gd name="connsiteX3-169" fmla="*/ 1033657 w 1435249"/>
              <a:gd name="connsiteY3-170" fmla="*/ 1816007 h 1885560"/>
              <a:gd name="connsiteX4-171" fmla="*/ 1417322 w 1435249"/>
              <a:gd name="connsiteY4-172" fmla="*/ 1807206 h 1885560"/>
              <a:gd name="connsiteX5-173" fmla="*/ 1375103 w 1435249"/>
              <a:gd name="connsiteY5-174" fmla="*/ 943164 h 1885560"/>
              <a:gd name="connsiteX6-175" fmla="*/ 1401843 w 1435249"/>
              <a:gd name="connsiteY6-176" fmla="*/ 63834 h 1885560"/>
              <a:gd name="connsiteX7-177" fmla="*/ 686221 w 1435249"/>
              <a:gd name="connsiteY7-178" fmla="*/ 61562 h 1885560"/>
              <a:gd name="connsiteX8-179" fmla="*/ 163575 w 1435249"/>
              <a:gd name="connsiteY8-180" fmla="*/ 394322 h 1885560"/>
              <a:gd name="connsiteX0-181" fmla="*/ 128947 w 1438213"/>
              <a:gd name="connsiteY0-182" fmla="*/ 345176 h 1883146"/>
              <a:gd name="connsiteX1-183" fmla="*/ 3802 w 1438213"/>
              <a:gd name="connsiteY1-184" fmla="*/ 1109544 h 1883146"/>
              <a:gd name="connsiteX2-185" fmla="*/ 217757 w 1438213"/>
              <a:gd name="connsiteY2-186" fmla="*/ 1546249 h 1883146"/>
              <a:gd name="connsiteX3-187" fmla="*/ 1036623 w 1438213"/>
              <a:gd name="connsiteY3-188" fmla="*/ 1813593 h 1883146"/>
              <a:gd name="connsiteX4-189" fmla="*/ 1420288 w 1438213"/>
              <a:gd name="connsiteY4-190" fmla="*/ 1804792 h 1883146"/>
              <a:gd name="connsiteX5-191" fmla="*/ 1378069 w 1438213"/>
              <a:gd name="connsiteY5-192" fmla="*/ 940750 h 1883146"/>
              <a:gd name="connsiteX6-193" fmla="*/ 1404809 w 1438213"/>
              <a:gd name="connsiteY6-194" fmla="*/ 61420 h 1883146"/>
              <a:gd name="connsiteX7-195" fmla="*/ 689187 w 1438213"/>
              <a:gd name="connsiteY7-196" fmla="*/ 59148 h 1883146"/>
              <a:gd name="connsiteX8-197" fmla="*/ 128947 w 1438213"/>
              <a:gd name="connsiteY8-198" fmla="*/ 345176 h 1883146"/>
              <a:gd name="connsiteX0-199" fmla="*/ 126587 w 1435854"/>
              <a:gd name="connsiteY0-200" fmla="*/ 353278 h 1891248"/>
              <a:gd name="connsiteX1-201" fmla="*/ 1442 w 1435854"/>
              <a:gd name="connsiteY1-202" fmla="*/ 1117646 h 1891248"/>
              <a:gd name="connsiteX2-203" fmla="*/ 215397 w 1435854"/>
              <a:gd name="connsiteY2-204" fmla="*/ 1554351 h 1891248"/>
              <a:gd name="connsiteX3-205" fmla="*/ 1034263 w 1435854"/>
              <a:gd name="connsiteY3-206" fmla="*/ 1821695 h 1891248"/>
              <a:gd name="connsiteX4-207" fmla="*/ 1417928 w 1435854"/>
              <a:gd name="connsiteY4-208" fmla="*/ 1812894 h 1891248"/>
              <a:gd name="connsiteX5-209" fmla="*/ 1375709 w 1435854"/>
              <a:gd name="connsiteY5-210" fmla="*/ 948852 h 1891248"/>
              <a:gd name="connsiteX6-211" fmla="*/ 1402449 w 1435854"/>
              <a:gd name="connsiteY6-212" fmla="*/ 69522 h 1891248"/>
              <a:gd name="connsiteX7-213" fmla="*/ 221605 w 1435854"/>
              <a:gd name="connsiteY7-214" fmla="*/ 47778 h 1891248"/>
              <a:gd name="connsiteX8-215" fmla="*/ 126587 w 1435854"/>
              <a:gd name="connsiteY8-216" fmla="*/ 353278 h 1891248"/>
              <a:gd name="connsiteX0-217" fmla="*/ 35803 w 1453152"/>
              <a:gd name="connsiteY0-218" fmla="*/ 439993 h 1896181"/>
              <a:gd name="connsiteX1-219" fmla="*/ 18740 w 1453152"/>
              <a:gd name="connsiteY1-220" fmla="*/ 1122579 h 1896181"/>
              <a:gd name="connsiteX2-221" fmla="*/ 232695 w 1453152"/>
              <a:gd name="connsiteY2-222" fmla="*/ 1559284 h 1896181"/>
              <a:gd name="connsiteX3-223" fmla="*/ 1051561 w 1453152"/>
              <a:gd name="connsiteY3-224" fmla="*/ 1826628 h 1896181"/>
              <a:gd name="connsiteX4-225" fmla="*/ 1435226 w 1453152"/>
              <a:gd name="connsiteY4-226" fmla="*/ 1817827 h 1896181"/>
              <a:gd name="connsiteX5-227" fmla="*/ 1393007 w 1453152"/>
              <a:gd name="connsiteY5-228" fmla="*/ 953785 h 1896181"/>
              <a:gd name="connsiteX6-229" fmla="*/ 1419747 w 1453152"/>
              <a:gd name="connsiteY6-230" fmla="*/ 74455 h 1896181"/>
              <a:gd name="connsiteX7-231" fmla="*/ 238903 w 1453152"/>
              <a:gd name="connsiteY7-232" fmla="*/ 52711 h 1896181"/>
              <a:gd name="connsiteX8-233" fmla="*/ 35803 w 1453152"/>
              <a:gd name="connsiteY8-234" fmla="*/ 439993 h 1896181"/>
              <a:gd name="connsiteX0-235" fmla="*/ 35803 w 1447873"/>
              <a:gd name="connsiteY0-236" fmla="*/ 439993 h 1952840"/>
              <a:gd name="connsiteX1-237" fmla="*/ 18740 w 1447873"/>
              <a:gd name="connsiteY1-238" fmla="*/ 1122579 h 1952840"/>
              <a:gd name="connsiteX2-239" fmla="*/ 232695 w 1447873"/>
              <a:gd name="connsiteY2-240" fmla="*/ 1559284 h 1952840"/>
              <a:gd name="connsiteX3-241" fmla="*/ 1130848 w 1447873"/>
              <a:gd name="connsiteY3-242" fmla="*/ 1925181 h 1952840"/>
              <a:gd name="connsiteX4-243" fmla="*/ 1435226 w 1447873"/>
              <a:gd name="connsiteY4-244" fmla="*/ 1817827 h 1952840"/>
              <a:gd name="connsiteX5-245" fmla="*/ 1393007 w 1447873"/>
              <a:gd name="connsiteY5-246" fmla="*/ 953785 h 1952840"/>
              <a:gd name="connsiteX6-247" fmla="*/ 1419747 w 1447873"/>
              <a:gd name="connsiteY6-248" fmla="*/ 74455 h 1952840"/>
              <a:gd name="connsiteX7-249" fmla="*/ 238903 w 1447873"/>
              <a:gd name="connsiteY7-250" fmla="*/ 52711 h 1952840"/>
              <a:gd name="connsiteX8-251" fmla="*/ 35803 w 1447873"/>
              <a:gd name="connsiteY8-252" fmla="*/ 439993 h 19528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447873" h="1952840">
                <a:moveTo>
                  <a:pt x="35803" y="439993"/>
                </a:moveTo>
                <a:cubicBezTo>
                  <a:pt x="-891" y="618304"/>
                  <a:pt x="-14075" y="936031"/>
                  <a:pt x="18740" y="1122579"/>
                </a:cubicBezTo>
                <a:cubicBezTo>
                  <a:pt x="51555" y="1309127"/>
                  <a:pt x="47344" y="1425517"/>
                  <a:pt x="232695" y="1559284"/>
                </a:cubicBezTo>
                <a:cubicBezTo>
                  <a:pt x="418046" y="1693051"/>
                  <a:pt x="930426" y="1882091"/>
                  <a:pt x="1130848" y="1925181"/>
                </a:cubicBezTo>
                <a:cubicBezTo>
                  <a:pt x="1331270" y="1968271"/>
                  <a:pt x="1391533" y="1979726"/>
                  <a:pt x="1435226" y="1817827"/>
                </a:cubicBezTo>
                <a:cubicBezTo>
                  <a:pt x="1478919" y="1655928"/>
                  <a:pt x="1395587" y="1244347"/>
                  <a:pt x="1393007" y="953785"/>
                </a:cubicBezTo>
                <a:cubicBezTo>
                  <a:pt x="1390427" y="663223"/>
                  <a:pt x="1458740" y="183063"/>
                  <a:pt x="1419747" y="74455"/>
                </a:cubicBezTo>
                <a:cubicBezTo>
                  <a:pt x="1380754" y="-34153"/>
                  <a:pt x="469560" y="-8212"/>
                  <a:pt x="238903" y="52711"/>
                </a:cubicBezTo>
                <a:cubicBezTo>
                  <a:pt x="8246" y="113634"/>
                  <a:pt x="72497" y="261682"/>
                  <a:pt x="35803" y="439993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9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4" name="Group 373"/>
          <p:cNvGrpSpPr/>
          <p:nvPr/>
        </p:nvGrpSpPr>
        <p:grpSpPr>
          <a:xfrm>
            <a:off x="10837700" y="3928050"/>
            <a:ext cx="687393" cy="721548"/>
            <a:chOff x="5203089" y="1751190"/>
            <a:chExt cx="858331" cy="662414"/>
          </a:xfrm>
        </p:grpSpPr>
        <p:sp>
          <p:nvSpPr>
            <p:cNvPr id="382" name="Freeform 381"/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-1" fmla="*/ 3618 w 651290"/>
                <a:gd name="connsiteY0-2" fmla="*/ 593378 h 593378"/>
                <a:gd name="connsiteX1-3" fmla="*/ 0 w 651290"/>
                <a:gd name="connsiteY1-4" fmla="*/ 242416 h 593378"/>
                <a:gd name="connsiteX2-5" fmla="*/ 423338 w 651290"/>
                <a:gd name="connsiteY2-6" fmla="*/ 101308 h 593378"/>
                <a:gd name="connsiteX3-7" fmla="*/ 647672 w 651290"/>
                <a:gd name="connsiteY3-8" fmla="*/ 0 h 593378"/>
                <a:gd name="connsiteX4-9" fmla="*/ 651290 w 651290"/>
                <a:gd name="connsiteY4-10" fmla="*/ 593378 h 593378"/>
                <a:gd name="connsiteX5-11" fmla="*/ 3618 w 651290"/>
                <a:gd name="connsiteY5-12" fmla="*/ 593378 h 593378"/>
                <a:gd name="connsiteX0-13" fmla="*/ 3618 w 651290"/>
                <a:gd name="connsiteY0-14" fmla="*/ 662124 h 662124"/>
                <a:gd name="connsiteX1-15" fmla="*/ 0 w 651290"/>
                <a:gd name="connsiteY1-16" fmla="*/ 311162 h 662124"/>
                <a:gd name="connsiteX2-17" fmla="*/ 376300 w 651290"/>
                <a:gd name="connsiteY2-18" fmla="*/ 0 h 662124"/>
                <a:gd name="connsiteX3-19" fmla="*/ 647672 w 651290"/>
                <a:gd name="connsiteY3-20" fmla="*/ 68746 h 662124"/>
                <a:gd name="connsiteX4-21" fmla="*/ 651290 w 651290"/>
                <a:gd name="connsiteY4-22" fmla="*/ 662124 h 662124"/>
                <a:gd name="connsiteX5-23" fmla="*/ 3618 w 651290"/>
                <a:gd name="connsiteY5-24" fmla="*/ 662124 h 662124"/>
                <a:gd name="connsiteX0-25" fmla="*/ 0 w 647672"/>
                <a:gd name="connsiteY0-26" fmla="*/ 662124 h 662124"/>
                <a:gd name="connsiteX1-27" fmla="*/ 123021 w 647672"/>
                <a:gd name="connsiteY1-28" fmla="*/ 83217 h 662124"/>
                <a:gd name="connsiteX2-29" fmla="*/ 372682 w 647672"/>
                <a:gd name="connsiteY2-30" fmla="*/ 0 h 662124"/>
                <a:gd name="connsiteX3-31" fmla="*/ 644054 w 647672"/>
                <a:gd name="connsiteY3-32" fmla="*/ 68746 h 662124"/>
                <a:gd name="connsiteX4-33" fmla="*/ 647672 w 647672"/>
                <a:gd name="connsiteY4-34" fmla="*/ 662124 h 662124"/>
                <a:gd name="connsiteX5-35" fmla="*/ 0 w 647672"/>
                <a:gd name="connsiteY5-36" fmla="*/ 662124 h 662124"/>
                <a:gd name="connsiteX0-37" fmla="*/ 7238 w 524651"/>
                <a:gd name="connsiteY0-38" fmla="*/ 669360 h 669360"/>
                <a:gd name="connsiteX1-39" fmla="*/ 0 w 524651"/>
                <a:gd name="connsiteY1-40" fmla="*/ 83217 h 669360"/>
                <a:gd name="connsiteX2-41" fmla="*/ 249661 w 524651"/>
                <a:gd name="connsiteY2-42" fmla="*/ 0 h 669360"/>
                <a:gd name="connsiteX3-43" fmla="*/ 521033 w 524651"/>
                <a:gd name="connsiteY3-44" fmla="*/ 68746 h 669360"/>
                <a:gd name="connsiteX4-45" fmla="*/ 524651 w 524651"/>
                <a:gd name="connsiteY4-46" fmla="*/ 662124 h 669360"/>
                <a:gd name="connsiteX5-47" fmla="*/ 7238 w 524651"/>
                <a:gd name="connsiteY5-48" fmla="*/ 669360 h 669360"/>
                <a:gd name="connsiteX0-49" fmla="*/ 438 w 528706"/>
                <a:gd name="connsiteY0-50" fmla="*/ 665742 h 665742"/>
                <a:gd name="connsiteX1-51" fmla="*/ 4055 w 528706"/>
                <a:gd name="connsiteY1-52" fmla="*/ 83217 h 665742"/>
                <a:gd name="connsiteX2-53" fmla="*/ 253716 w 528706"/>
                <a:gd name="connsiteY2-54" fmla="*/ 0 h 665742"/>
                <a:gd name="connsiteX3-55" fmla="*/ 525088 w 528706"/>
                <a:gd name="connsiteY3-56" fmla="*/ 68746 h 665742"/>
                <a:gd name="connsiteX4-57" fmla="*/ 528706 w 528706"/>
                <a:gd name="connsiteY4-58" fmla="*/ 662124 h 665742"/>
                <a:gd name="connsiteX5-59" fmla="*/ 438 w 528706"/>
                <a:gd name="connsiteY5-60" fmla="*/ 665742 h 665742"/>
                <a:gd name="connsiteX0-61" fmla="*/ 155 w 546514"/>
                <a:gd name="connsiteY0-62" fmla="*/ 662124 h 662124"/>
                <a:gd name="connsiteX1-63" fmla="*/ 21863 w 546514"/>
                <a:gd name="connsiteY1-64" fmla="*/ 83217 h 662124"/>
                <a:gd name="connsiteX2-65" fmla="*/ 271524 w 546514"/>
                <a:gd name="connsiteY2-66" fmla="*/ 0 h 662124"/>
                <a:gd name="connsiteX3-67" fmla="*/ 542896 w 546514"/>
                <a:gd name="connsiteY3-68" fmla="*/ 68746 h 662124"/>
                <a:gd name="connsiteX4-69" fmla="*/ 546514 w 546514"/>
                <a:gd name="connsiteY4-70" fmla="*/ 662124 h 662124"/>
                <a:gd name="connsiteX5-71" fmla="*/ 155 w 546514"/>
                <a:gd name="connsiteY5-72" fmla="*/ 662124 h 662124"/>
                <a:gd name="connsiteX0-73" fmla="*/ 10856 w 524651"/>
                <a:gd name="connsiteY0-74" fmla="*/ 658506 h 662124"/>
                <a:gd name="connsiteX1-75" fmla="*/ 0 w 524651"/>
                <a:gd name="connsiteY1-76" fmla="*/ 83217 h 662124"/>
                <a:gd name="connsiteX2-77" fmla="*/ 249661 w 524651"/>
                <a:gd name="connsiteY2-78" fmla="*/ 0 h 662124"/>
                <a:gd name="connsiteX3-79" fmla="*/ 521033 w 524651"/>
                <a:gd name="connsiteY3-80" fmla="*/ 68746 h 662124"/>
                <a:gd name="connsiteX4-81" fmla="*/ 524651 w 524651"/>
                <a:gd name="connsiteY4-82" fmla="*/ 662124 h 662124"/>
                <a:gd name="connsiteX5-83" fmla="*/ 10856 w 524651"/>
                <a:gd name="connsiteY5-84" fmla="*/ 658506 h 66212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3" name="Freeform 382"/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84" name="Straight Connector 383"/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/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/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/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/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/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1" name="Group 390"/>
          <p:cNvGrpSpPr/>
          <p:nvPr/>
        </p:nvGrpSpPr>
        <p:grpSpPr>
          <a:xfrm>
            <a:off x="10771171" y="3194171"/>
            <a:ext cx="594613" cy="648336"/>
            <a:chOff x="5203089" y="1751190"/>
            <a:chExt cx="858331" cy="662414"/>
          </a:xfrm>
        </p:grpSpPr>
        <p:sp>
          <p:nvSpPr>
            <p:cNvPr id="399" name="Freeform 398"/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-1" fmla="*/ 3618 w 651290"/>
                <a:gd name="connsiteY0-2" fmla="*/ 593378 h 593378"/>
                <a:gd name="connsiteX1-3" fmla="*/ 0 w 651290"/>
                <a:gd name="connsiteY1-4" fmla="*/ 242416 h 593378"/>
                <a:gd name="connsiteX2-5" fmla="*/ 423338 w 651290"/>
                <a:gd name="connsiteY2-6" fmla="*/ 101308 h 593378"/>
                <a:gd name="connsiteX3-7" fmla="*/ 647672 w 651290"/>
                <a:gd name="connsiteY3-8" fmla="*/ 0 h 593378"/>
                <a:gd name="connsiteX4-9" fmla="*/ 651290 w 651290"/>
                <a:gd name="connsiteY4-10" fmla="*/ 593378 h 593378"/>
                <a:gd name="connsiteX5-11" fmla="*/ 3618 w 651290"/>
                <a:gd name="connsiteY5-12" fmla="*/ 593378 h 593378"/>
                <a:gd name="connsiteX0-13" fmla="*/ 3618 w 651290"/>
                <a:gd name="connsiteY0-14" fmla="*/ 662124 h 662124"/>
                <a:gd name="connsiteX1-15" fmla="*/ 0 w 651290"/>
                <a:gd name="connsiteY1-16" fmla="*/ 311162 h 662124"/>
                <a:gd name="connsiteX2-17" fmla="*/ 376300 w 651290"/>
                <a:gd name="connsiteY2-18" fmla="*/ 0 h 662124"/>
                <a:gd name="connsiteX3-19" fmla="*/ 647672 w 651290"/>
                <a:gd name="connsiteY3-20" fmla="*/ 68746 h 662124"/>
                <a:gd name="connsiteX4-21" fmla="*/ 651290 w 651290"/>
                <a:gd name="connsiteY4-22" fmla="*/ 662124 h 662124"/>
                <a:gd name="connsiteX5-23" fmla="*/ 3618 w 651290"/>
                <a:gd name="connsiteY5-24" fmla="*/ 662124 h 662124"/>
                <a:gd name="connsiteX0-25" fmla="*/ 0 w 647672"/>
                <a:gd name="connsiteY0-26" fmla="*/ 662124 h 662124"/>
                <a:gd name="connsiteX1-27" fmla="*/ 123021 w 647672"/>
                <a:gd name="connsiteY1-28" fmla="*/ 83217 h 662124"/>
                <a:gd name="connsiteX2-29" fmla="*/ 372682 w 647672"/>
                <a:gd name="connsiteY2-30" fmla="*/ 0 h 662124"/>
                <a:gd name="connsiteX3-31" fmla="*/ 644054 w 647672"/>
                <a:gd name="connsiteY3-32" fmla="*/ 68746 h 662124"/>
                <a:gd name="connsiteX4-33" fmla="*/ 647672 w 647672"/>
                <a:gd name="connsiteY4-34" fmla="*/ 662124 h 662124"/>
                <a:gd name="connsiteX5-35" fmla="*/ 0 w 647672"/>
                <a:gd name="connsiteY5-36" fmla="*/ 662124 h 662124"/>
                <a:gd name="connsiteX0-37" fmla="*/ 7238 w 524651"/>
                <a:gd name="connsiteY0-38" fmla="*/ 669360 h 669360"/>
                <a:gd name="connsiteX1-39" fmla="*/ 0 w 524651"/>
                <a:gd name="connsiteY1-40" fmla="*/ 83217 h 669360"/>
                <a:gd name="connsiteX2-41" fmla="*/ 249661 w 524651"/>
                <a:gd name="connsiteY2-42" fmla="*/ 0 h 669360"/>
                <a:gd name="connsiteX3-43" fmla="*/ 521033 w 524651"/>
                <a:gd name="connsiteY3-44" fmla="*/ 68746 h 669360"/>
                <a:gd name="connsiteX4-45" fmla="*/ 524651 w 524651"/>
                <a:gd name="connsiteY4-46" fmla="*/ 662124 h 669360"/>
                <a:gd name="connsiteX5-47" fmla="*/ 7238 w 524651"/>
                <a:gd name="connsiteY5-48" fmla="*/ 669360 h 669360"/>
                <a:gd name="connsiteX0-49" fmla="*/ 438 w 528706"/>
                <a:gd name="connsiteY0-50" fmla="*/ 665742 h 665742"/>
                <a:gd name="connsiteX1-51" fmla="*/ 4055 w 528706"/>
                <a:gd name="connsiteY1-52" fmla="*/ 83217 h 665742"/>
                <a:gd name="connsiteX2-53" fmla="*/ 253716 w 528706"/>
                <a:gd name="connsiteY2-54" fmla="*/ 0 h 665742"/>
                <a:gd name="connsiteX3-55" fmla="*/ 525088 w 528706"/>
                <a:gd name="connsiteY3-56" fmla="*/ 68746 h 665742"/>
                <a:gd name="connsiteX4-57" fmla="*/ 528706 w 528706"/>
                <a:gd name="connsiteY4-58" fmla="*/ 662124 h 665742"/>
                <a:gd name="connsiteX5-59" fmla="*/ 438 w 528706"/>
                <a:gd name="connsiteY5-60" fmla="*/ 665742 h 665742"/>
                <a:gd name="connsiteX0-61" fmla="*/ 155 w 546514"/>
                <a:gd name="connsiteY0-62" fmla="*/ 662124 h 662124"/>
                <a:gd name="connsiteX1-63" fmla="*/ 21863 w 546514"/>
                <a:gd name="connsiteY1-64" fmla="*/ 83217 h 662124"/>
                <a:gd name="connsiteX2-65" fmla="*/ 271524 w 546514"/>
                <a:gd name="connsiteY2-66" fmla="*/ 0 h 662124"/>
                <a:gd name="connsiteX3-67" fmla="*/ 542896 w 546514"/>
                <a:gd name="connsiteY3-68" fmla="*/ 68746 h 662124"/>
                <a:gd name="connsiteX4-69" fmla="*/ 546514 w 546514"/>
                <a:gd name="connsiteY4-70" fmla="*/ 662124 h 662124"/>
                <a:gd name="connsiteX5-71" fmla="*/ 155 w 546514"/>
                <a:gd name="connsiteY5-72" fmla="*/ 662124 h 662124"/>
                <a:gd name="connsiteX0-73" fmla="*/ 10856 w 524651"/>
                <a:gd name="connsiteY0-74" fmla="*/ 658506 h 662124"/>
                <a:gd name="connsiteX1-75" fmla="*/ 0 w 524651"/>
                <a:gd name="connsiteY1-76" fmla="*/ 83217 h 662124"/>
                <a:gd name="connsiteX2-77" fmla="*/ 249661 w 524651"/>
                <a:gd name="connsiteY2-78" fmla="*/ 0 h 662124"/>
                <a:gd name="connsiteX3-79" fmla="*/ 521033 w 524651"/>
                <a:gd name="connsiteY3-80" fmla="*/ 68746 h 662124"/>
                <a:gd name="connsiteX4-81" fmla="*/ 524651 w 524651"/>
                <a:gd name="connsiteY4-82" fmla="*/ 662124 h 662124"/>
                <a:gd name="connsiteX5-83" fmla="*/ 10856 w 524651"/>
                <a:gd name="connsiteY5-84" fmla="*/ 658506 h 66212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0" name="Freeform 399"/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401" name="Straight Connector 400"/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/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/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/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/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/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2" name="Freeform 561"/>
          <p:cNvSpPr/>
          <p:nvPr/>
        </p:nvSpPr>
        <p:spPr>
          <a:xfrm>
            <a:off x="9540813" y="1782042"/>
            <a:ext cx="1497864" cy="138645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-1" fmla="*/ 434989 w 1537226"/>
              <a:gd name="connsiteY0-2" fmla="*/ 253346 h 1763594"/>
              <a:gd name="connsiteX1-3" fmla="*/ 488 w 1537226"/>
              <a:gd name="connsiteY1-4" fmla="*/ 921706 h 1763594"/>
              <a:gd name="connsiteX2-5" fmla="*/ 368142 w 1537226"/>
              <a:gd name="connsiteY2-6" fmla="*/ 1489812 h 1763594"/>
              <a:gd name="connsiteX3-7" fmla="*/ 1187008 w 1537226"/>
              <a:gd name="connsiteY3-8" fmla="*/ 1757156 h 1763594"/>
              <a:gd name="connsiteX4-9" fmla="*/ 1521239 w 1537226"/>
              <a:gd name="connsiteY4-10" fmla="*/ 1239177 h 1763594"/>
              <a:gd name="connsiteX5-11" fmla="*/ 1468998 w 1537226"/>
              <a:gd name="connsiteY5-12" fmla="*/ 654362 h 1763594"/>
              <a:gd name="connsiteX6-13" fmla="*/ 1337412 w 1537226"/>
              <a:gd name="connsiteY6-14" fmla="*/ 136383 h 1763594"/>
              <a:gd name="connsiteX7-15" fmla="*/ 1086739 w 1537226"/>
              <a:gd name="connsiteY7-16" fmla="*/ 2711 h 1763594"/>
              <a:gd name="connsiteX8-17" fmla="*/ 434989 w 1537226"/>
              <a:gd name="connsiteY8-18" fmla="*/ 253346 h 1763594"/>
              <a:gd name="connsiteX0-19" fmla="*/ 434989 w 1537226"/>
              <a:gd name="connsiteY0-20" fmla="*/ 253346 h 1763594"/>
              <a:gd name="connsiteX1-21" fmla="*/ 488 w 1537226"/>
              <a:gd name="connsiteY1-22" fmla="*/ 921706 h 1763594"/>
              <a:gd name="connsiteX2-23" fmla="*/ 368142 w 1537226"/>
              <a:gd name="connsiteY2-24" fmla="*/ 1489812 h 1763594"/>
              <a:gd name="connsiteX3-25" fmla="*/ 1187008 w 1537226"/>
              <a:gd name="connsiteY3-26" fmla="*/ 1757156 h 1763594"/>
              <a:gd name="connsiteX4-27" fmla="*/ 1521239 w 1537226"/>
              <a:gd name="connsiteY4-28" fmla="*/ 1239177 h 1763594"/>
              <a:gd name="connsiteX5-29" fmla="*/ 1468998 w 1537226"/>
              <a:gd name="connsiteY5-30" fmla="*/ 654362 h 1763594"/>
              <a:gd name="connsiteX6-31" fmla="*/ 1337412 w 1537226"/>
              <a:gd name="connsiteY6-32" fmla="*/ 136383 h 1763594"/>
              <a:gd name="connsiteX7-33" fmla="*/ 839572 w 1537226"/>
              <a:gd name="connsiteY7-34" fmla="*/ 2711 h 1763594"/>
              <a:gd name="connsiteX8-35" fmla="*/ 434989 w 1537226"/>
              <a:gd name="connsiteY8-36" fmla="*/ 253346 h 1763594"/>
              <a:gd name="connsiteX0-37" fmla="*/ 360357 w 1536743"/>
              <a:gd name="connsiteY0-38" fmla="*/ 534641 h 1782088"/>
              <a:gd name="connsiteX1-39" fmla="*/ 5 w 1536743"/>
              <a:gd name="connsiteY1-40" fmla="*/ 940200 h 1782088"/>
              <a:gd name="connsiteX2-41" fmla="*/ 367659 w 1536743"/>
              <a:gd name="connsiteY2-42" fmla="*/ 1508306 h 1782088"/>
              <a:gd name="connsiteX3-43" fmla="*/ 1186525 w 1536743"/>
              <a:gd name="connsiteY3-44" fmla="*/ 1775650 h 1782088"/>
              <a:gd name="connsiteX4-45" fmla="*/ 1520756 w 1536743"/>
              <a:gd name="connsiteY4-46" fmla="*/ 1257671 h 1782088"/>
              <a:gd name="connsiteX5-47" fmla="*/ 1468515 w 1536743"/>
              <a:gd name="connsiteY5-48" fmla="*/ 672856 h 1782088"/>
              <a:gd name="connsiteX6-49" fmla="*/ 1336929 w 1536743"/>
              <a:gd name="connsiteY6-50" fmla="*/ 154877 h 1782088"/>
              <a:gd name="connsiteX7-51" fmla="*/ 839089 w 1536743"/>
              <a:gd name="connsiteY7-52" fmla="*/ 21205 h 1782088"/>
              <a:gd name="connsiteX8-53" fmla="*/ 360357 w 1536743"/>
              <a:gd name="connsiteY8-54" fmla="*/ 534641 h 1782088"/>
              <a:gd name="connsiteX0-55" fmla="*/ 360355 w 1536741"/>
              <a:gd name="connsiteY0-56" fmla="*/ 534641 h 1782088"/>
              <a:gd name="connsiteX1-57" fmla="*/ 3 w 1536741"/>
              <a:gd name="connsiteY1-58" fmla="*/ 940200 h 1782088"/>
              <a:gd name="connsiteX2-59" fmla="*/ 367657 w 1536741"/>
              <a:gd name="connsiteY2-60" fmla="*/ 1508306 h 1782088"/>
              <a:gd name="connsiteX3-61" fmla="*/ 1186523 w 1536741"/>
              <a:gd name="connsiteY3-62" fmla="*/ 1775650 h 1782088"/>
              <a:gd name="connsiteX4-63" fmla="*/ 1520754 w 1536741"/>
              <a:gd name="connsiteY4-64" fmla="*/ 1257671 h 1782088"/>
              <a:gd name="connsiteX5-65" fmla="*/ 1468513 w 1536741"/>
              <a:gd name="connsiteY5-66" fmla="*/ 672856 h 1782088"/>
              <a:gd name="connsiteX6-67" fmla="*/ 1336927 w 1536741"/>
              <a:gd name="connsiteY6-68" fmla="*/ 154877 h 1782088"/>
              <a:gd name="connsiteX7-69" fmla="*/ 839087 w 1536741"/>
              <a:gd name="connsiteY7-70" fmla="*/ 21205 h 1782088"/>
              <a:gd name="connsiteX8-71" fmla="*/ 360355 w 1536741"/>
              <a:gd name="connsiteY8-72" fmla="*/ 534641 h 1782088"/>
              <a:gd name="connsiteX0-73" fmla="*/ 360355 w 1494463"/>
              <a:gd name="connsiteY0-74" fmla="*/ 534641 h 1775651"/>
              <a:gd name="connsiteX1-75" fmla="*/ 3 w 1494463"/>
              <a:gd name="connsiteY1-76" fmla="*/ 940200 h 1775651"/>
              <a:gd name="connsiteX2-77" fmla="*/ 367657 w 1494463"/>
              <a:gd name="connsiteY2-78" fmla="*/ 1508306 h 1775651"/>
              <a:gd name="connsiteX3-79" fmla="*/ 1186523 w 1494463"/>
              <a:gd name="connsiteY3-80" fmla="*/ 1775650 h 1775651"/>
              <a:gd name="connsiteX4-81" fmla="*/ 1467465 w 1494463"/>
              <a:gd name="connsiteY4-82" fmla="*/ 1510813 h 1775651"/>
              <a:gd name="connsiteX5-83" fmla="*/ 1468513 w 1494463"/>
              <a:gd name="connsiteY5-84" fmla="*/ 672856 h 1775651"/>
              <a:gd name="connsiteX6-85" fmla="*/ 1336927 w 1494463"/>
              <a:gd name="connsiteY6-86" fmla="*/ 154877 h 1775651"/>
              <a:gd name="connsiteX7-87" fmla="*/ 839087 w 1494463"/>
              <a:gd name="connsiteY7-88" fmla="*/ 21205 h 1775651"/>
              <a:gd name="connsiteX8-89" fmla="*/ 360355 w 1494463"/>
              <a:gd name="connsiteY8-90" fmla="*/ 534641 h 1775651"/>
              <a:gd name="connsiteX0-91" fmla="*/ 360355 w 1491064"/>
              <a:gd name="connsiteY0-92" fmla="*/ 552327 h 1793337"/>
              <a:gd name="connsiteX1-93" fmla="*/ 3 w 1491064"/>
              <a:gd name="connsiteY1-94" fmla="*/ 957886 h 1793337"/>
              <a:gd name="connsiteX2-95" fmla="*/ 367657 w 1491064"/>
              <a:gd name="connsiteY2-96" fmla="*/ 1525992 h 1793337"/>
              <a:gd name="connsiteX3-97" fmla="*/ 1186523 w 1491064"/>
              <a:gd name="connsiteY3-98" fmla="*/ 1793336 h 1793337"/>
              <a:gd name="connsiteX4-99" fmla="*/ 1467465 w 1491064"/>
              <a:gd name="connsiteY4-100" fmla="*/ 1528499 h 1793337"/>
              <a:gd name="connsiteX5-101" fmla="*/ 1468513 w 1491064"/>
              <a:gd name="connsiteY5-102" fmla="*/ 690542 h 1793337"/>
              <a:gd name="connsiteX6-103" fmla="*/ 1407977 w 1491064"/>
              <a:gd name="connsiteY6-104" fmla="*/ 109278 h 1793337"/>
              <a:gd name="connsiteX7-105" fmla="*/ 839087 w 1491064"/>
              <a:gd name="connsiteY7-106" fmla="*/ 38891 h 1793337"/>
              <a:gd name="connsiteX8-107" fmla="*/ 360355 w 1491064"/>
              <a:gd name="connsiteY8-108" fmla="*/ 552327 h 1793337"/>
              <a:gd name="connsiteX0-109" fmla="*/ 360355 w 1502818"/>
              <a:gd name="connsiteY0-110" fmla="*/ 552327 h 1612281"/>
              <a:gd name="connsiteX1-111" fmla="*/ 3 w 1502818"/>
              <a:gd name="connsiteY1-112" fmla="*/ 957886 h 1612281"/>
              <a:gd name="connsiteX2-113" fmla="*/ 367657 w 1502818"/>
              <a:gd name="connsiteY2-114" fmla="*/ 1525992 h 1612281"/>
              <a:gd name="connsiteX3-115" fmla="*/ 1026659 w 1502818"/>
              <a:gd name="connsiteY3-116" fmla="*/ 1582385 h 1612281"/>
              <a:gd name="connsiteX4-117" fmla="*/ 1467465 w 1502818"/>
              <a:gd name="connsiteY4-118" fmla="*/ 1528499 h 1612281"/>
              <a:gd name="connsiteX5-119" fmla="*/ 1468513 w 1502818"/>
              <a:gd name="connsiteY5-120" fmla="*/ 690542 h 1612281"/>
              <a:gd name="connsiteX6-121" fmla="*/ 1407977 w 1502818"/>
              <a:gd name="connsiteY6-122" fmla="*/ 109278 h 1612281"/>
              <a:gd name="connsiteX7-123" fmla="*/ 839087 w 1502818"/>
              <a:gd name="connsiteY7-124" fmla="*/ 38891 h 1612281"/>
              <a:gd name="connsiteX8-125" fmla="*/ 360355 w 1502818"/>
              <a:gd name="connsiteY8-126" fmla="*/ 552327 h 1612281"/>
              <a:gd name="connsiteX0-127" fmla="*/ 360384 w 1502847"/>
              <a:gd name="connsiteY0-128" fmla="*/ 552327 h 1803602"/>
              <a:gd name="connsiteX1-129" fmla="*/ 32 w 1502847"/>
              <a:gd name="connsiteY1-130" fmla="*/ 957886 h 1803602"/>
              <a:gd name="connsiteX2-131" fmla="*/ 385448 w 1502847"/>
              <a:gd name="connsiteY2-132" fmla="*/ 1779134 h 1803602"/>
              <a:gd name="connsiteX3-133" fmla="*/ 1026688 w 1502847"/>
              <a:gd name="connsiteY3-134" fmla="*/ 1582385 h 1803602"/>
              <a:gd name="connsiteX4-135" fmla="*/ 1467494 w 1502847"/>
              <a:gd name="connsiteY4-136" fmla="*/ 1528499 h 1803602"/>
              <a:gd name="connsiteX5-137" fmla="*/ 1468542 w 1502847"/>
              <a:gd name="connsiteY5-138" fmla="*/ 690542 h 1803602"/>
              <a:gd name="connsiteX6-139" fmla="*/ 1408006 w 1502847"/>
              <a:gd name="connsiteY6-140" fmla="*/ 109278 h 1803602"/>
              <a:gd name="connsiteX7-141" fmla="*/ 839116 w 1502847"/>
              <a:gd name="connsiteY7-142" fmla="*/ 38891 h 1803602"/>
              <a:gd name="connsiteX8-143" fmla="*/ 360384 w 1502847"/>
              <a:gd name="connsiteY8-144" fmla="*/ 552327 h 1803602"/>
              <a:gd name="connsiteX0-145" fmla="*/ 360384 w 1502847"/>
              <a:gd name="connsiteY0-146" fmla="*/ 552327 h 1826319"/>
              <a:gd name="connsiteX1-147" fmla="*/ 32 w 1502847"/>
              <a:gd name="connsiteY1-148" fmla="*/ 957886 h 1826319"/>
              <a:gd name="connsiteX2-149" fmla="*/ 385448 w 1502847"/>
              <a:gd name="connsiteY2-150" fmla="*/ 1779134 h 1826319"/>
              <a:gd name="connsiteX3-151" fmla="*/ 1026688 w 1502847"/>
              <a:gd name="connsiteY3-152" fmla="*/ 1582385 h 1826319"/>
              <a:gd name="connsiteX4-153" fmla="*/ 1467494 w 1502847"/>
              <a:gd name="connsiteY4-154" fmla="*/ 1528499 h 1826319"/>
              <a:gd name="connsiteX5-155" fmla="*/ 1468542 w 1502847"/>
              <a:gd name="connsiteY5-156" fmla="*/ 690542 h 1826319"/>
              <a:gd name="connsiteX6-157" fmla="*/ 1408006 w 1502847"/>
              <a:gd name="connsiteY6-158" fmla="*/ 109278 h 1826319"/>
              <a:gd name="connsiteX7-159" fmla="*/ 839116 w 1502847"/>
              <a:gd name="connsiteY7-160" fmla="*/ 38891 h 1826319"/>
              <a:gd name="connsiteX8-161" fmla="*/ 360384 w 1502847"/>
              <a:gd name="connsiteY8-162" fmla="*/ 552327 h 1826319"/>
              <a:gd name="connsiteX0-163" fmla="*/ 289852 w 1503366"/>
              <a:gd name="connsiteY0-164" fmla="*/ 461730 h 1820101"/>
              <a:gd name="connsiteX1-165" fmla="*/ 551 w 1503366"/>
              <a:gd name="connsiteY1-166" fmla="*/ 951668 h 1820101"/>
              <a:gd name="connsiteX2-167" fmla="*/ 385967 w 1503366"/>
              <a:gd name="connsiteY2-168" fmla="*/ 1772916 h 1820101"/>
              <a:gd name="connsiteX3-169" fmla="*/ 1027207 w 1503366"/>
              <a:gd name="connsiteY3-170" fmla="*/ 1576167 h 1820101"/>
              <a:gd name="connsiteX4-171" fmla="*/ 1468013 w 1503366"/>
              <a:gd name="connsiteY4-172" fmla="*/ 1522281 h 1820101"/>
              <a:gd name="connsiteX5-173" fmla="*/ 1469061 w 1503366"/>
              <a:gd name="connsiteY5-174" fmla="*/ 684324 h 1820101"/>
              <a:gd name="connsiteX6-175" fmla="*/ 1408525 w 1503366"/>
              <a:gd name="connsiteY6-176" fmla="*/ 103060 h 1820101"/>
              <a:gd name="connsiteX7-177" fmla="*/ 839635 w 1503366"/>
              <a:gd name="connsiteY7-178" fmla="*/ 32673 h 1820101"/>
              <a:gd name="connsiteX8-179" fmla="*/ 289852 w 1503366"/>
              <a:gd name="connsiteY8-180" fmla="*/ 461730 h 1820101"/>
              <a:gd name="connsiteX0-181" fmla="*/ 293376 w 1506890"/>
              <a:gd name="connsiteY0-182" fmla="*/ 461730 h 1820101"/>
              <a:gd name="connsiteX1-183" fmla="*/ 4075 w 1506890"/>
              <a:gd name="connsiteY1-184" fmla="*/ 951668 h 1820101"/>
              <a:gd name="connsiteX2-185" fmla="*/ 389491 w 1506890"/>
              <a:gd name="connsiteY2-186" fmla="*/ 1772916 h 1820101"/>
              <a:gd name="connsiteX3-187" fmla="*/ 1030731 w 1506890"/>
              <a:gd name="connsiteY3-188" fmla="*/ 1576167 h 1820101"/>
              <a:gd name="connsiteX4-189" fmla="*/ 1471537 w 1506890"/>
              <a:gd name="connsiteY4-190" fmla="*/ 1522281 h 1820101"/>
              <a:gd name="connsiteX5-191" fmla="*/ 1472585 w 1506890"/>
              <a:gd name="connsiteY5-192" fmla="*/ 684324 h 1820101"/>
              <a:gd name="connsiteX6-193" fmla="*/ 1412049 w 1506890"/>
              <a:gd name="connsiteY6-194" fmla="*/ 103060 h 1820101"/>
              <a:gd name="connsiteX7-195" fmla="*/ 843159 w 1506890"/>
              <a:gd name="connsiteY7-196" fmla="*/ 32673 h 1820101"/>
              <a:gd name="connsiteX8-197" fmla="*/ 293376 w 1506890"/>
              <a:gd name="connsiteY8-198" fmla="*/ 461730 h 1820101"/>
              <a:gd name="connsiteX0-199" fmla="*/ 203955 w 1545103"/>
              <a:gd name="connsiteY0-200" fmla="*/ 206126 h 1802639"/>
              <a:gd name="connsiteX1-201" fmla="*/ 42288 w 1545103"/>
              <a:gd name="connsiteY1-202" fmla="*/ 934206 h 1802639"/>
              <a:gd name="connsiteX2-203" fmla="*/ 427704 w 1545103"/>
              <a:gd name="connsiteY2-204" fmla="*/ 1755454 h 1802639"/>
              <a:gd name="connsiteX3-205" fmla="*/ 1068944 w 1545103"/>
              <a:gd name="connsiteY3-206" fmla="*/ 1558705 h 1802639"/>
              <a:gd name="connsiteX4-207" fmla="*/ 1509750 w 1545103"/>
              <a:gd name="connsiteY4-208" fmla="*/ 1504819 h 1802639"/>
              <a:gd name="connsiteX5-209" fmla="*/ 1510798 w 1545103"/>
              <a:gd name="connsiteY5-210" fmla="*/ 666862 h 1802639"/>
              <a:gd name="connsiteX6-211" fmla="*/ 1450262 w 1545103"/>
              <a:gd name="connsiteY6-212" fmla="*/ 85598 h 1802639"/>
              <a:gd name="connsiteX7-213" fmla="*/ 881372 w 1545103"/>
              <a:gd name="connsiteY7-214" fmla="*/ 15211 h 1802639"/>
              <a:gd name="connsiteX8-215" fmla="*/ 203955 w 1545103"/>
              <a:gd name="connsiteY8-216" fmla="*/ 206126 h 1802639"/>
              <a:gd name="connsiteX0-217" fmla="*/ 147252 w 1634267"/>
              <a:gd name="connsiteY0-218" fmla="*/ 113266 h 1796376"/>
              <a:gd name="connsiteX1-219" fmla="*/ 131452 w 1634267"/>
              <a:gd name="connsiteY1-220" fmla="*/ 927943 h 1796376"/>
              <a:gd name="connsiteX2-221" fmla="*/ 516868 w 1634267"/>
              <a:gd name="connsiteY2-222" fmla="*/ 1749191 h 1796376"/>
              <a:gd name="connsiteX3-223" fmla="*/ 1158108 w 1634267"/>
              <a:gd name="connsiteY3-224" fmla="*/ 1552442 h 1796376"/>
              <a:gd name="connsiteX4-225" fmla="*/ 1598914 w 1634267"/>
              <a:gd name="connsiteY4-226" fmla="*/ 1498556 h 1796376"/>
              <a:gd name="connsiteX5-227" fmla="*/ 1599962 w 1634267"/>
              <a:gd name="connsiteY5-228" fmla="*/ 660599 h 1796376"/>
              <a:gd name="connsiteX6-229" fmla="*/ 1539426 w 1634267"/>
              <a:gd name="connsiteY6-230" fmla="*/ 79335 h 1796376"/>
              <a:gd name="connsiteX7-231" fmla="*/ 970536 w 1634267"/>
              <a:gd name="connsiteY7-232" fmla="*/ 8948 h 1796376"/>
              <a:gd name="connsiteX8-233" fmla="*/ 147252 w 1634267"/>
              <a:gd name="connsiteY8-234" fmla="*/ 113266 h 179637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634267" h="1796376">
                <a:moveTo>
                  <a:pt x="147252" y="113266"/>
                </a:moveTo>
                <a:cubicBezTo>
                  <a:pt x="-139307" y="245497"/>
                  <a:pt x="69849" y="655289"/>
                  <a:pt x="131452" y="927943"/>
                </a:cubicBezTo>
                <a:cubicBezTo>
                  <a:pt x="193055" y="1200597"/>
                  <a:pt x="345759" y="1645108"/>
                  <a:pt x="516868" y="1749191"/>
                </a:cubicBezTo>
                <a:cubicBezTo>
                  <a:pt x="687977" y="1853274"/>
                  <a:pt x="1013294" y="1784070"/>
                  <a:pt x="1158108" y="1552442"/>
                </a:cubicBezTo>
                <a:cubicBezTo>
                  <a:pt x="1302922" y="1320814"/>
                  <a:pt x="1525272" y="1647197"/>
                  <a:pt x="1598914" y="1498556"/>
                </a:cubicBezTo>
                <a:cubicBezTo>
                  <a:pt x="1672556" y="1349916"/>
                  <a:pt x="1609877" y="897136"/>
                  <a:pt x="1599962" y="660599"/>
                </a:cubicBezTo>
                <a:cubicBezTo>
                  <a:pt x="1590047" y="424062"/>
                  <a:pt x="1578419" y="187943"/>
                  <a:pt x="1539426" y="79335"/>
                </a:cubicBezTo>
                <a:cubicBezTo>
                  <a:pt x="1500433" y="-29273"/>
                  <a:pt x="1202565" y="3293"/>
                  <a:pt x="970536" y="8948"/>
                </a:cubicBezTo>
                <a:cubicBezTo>
                  <a:pt x="738507" y="14603"/>
                  <a:pt x="433811" y="-18965"/>
                  <a:pt x="147252" y="113266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7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3" name="TextBox 572"/>
          <p:cNvSpPr txBox="1"/>
          <p:nvPr/>
        </p:nvSpPr>
        <p:spPr>
          <a:xfrm>
            <a:off x="9427201" y="1851195"/>
            <a:ext cx="1725088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national or global ISP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5" name="Rectangle 654"/>
          <p:cNvSpPr/>
          <p:nvPr/>
        </p:nvSpPr>
        <p:spPr>
          <a:xfrm>
            <a:off x="9279068" y="3677908"/>
            <a:ext cx="305749" cy="197847"/>
          </a:xfrm>
          <a:prstGeom prst="rect">
            <a:avLst/>
          </a:prstGeom>
          <a:solidFill>
            <a:srgbClr val="9CD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3" name="TextBox 652"/>
          <p:cNvSpPr txBox="1"/>
          <p:nvPr/>
        </p:nvSpPr>
        <p:spPr>
          <a:xfrm>
            <a:off x="8766162" y="3447919"/>
            <a:ext cx="104063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local or regional ISP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7" name="TextBox 656"/>
          <p:cNvSpPr txBox="1"/>
          <p:nvPr/>
        </p:nvSpPr>
        <p:spPr>
          <a:xfrm>
            <a:off x="10917767" y="4677937"/>
            <a:ext cx="813043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datacenter 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8" name="TextBox 657"/>
          <p:cNvSpPr txBox="1"/>
          <p:nvPr/>
        </p:nvSpPr>
        <p:spPr>
          <a:xfrm>
            <a:off x="10063018" y="4228248"/>
            <a:ext cx="843051" cy="6740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content 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provider 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30" name="Straight Connector 829"/>
          <p:cNvCxnSpPr/>
          <p:nvPr/>
        </p:nvCxnSpPr>
        <p:spPr>
          <a:xfrm flipH="1" flipV="1">
            <a:off x="10559920" y="3580125"/>
            <a:ext cx="412964" cy="637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7" name="Straight Connector 826"/>
          <p:cNvCxnSpPr/>
          <p:nvPr/>
        </p:nvCxnSpPr>
        <p:spPr>
          <a:xfrm flipH="1" flipV="1">
            <a:off x="10660835" y="3640684"/>
            <a:ext cx="345866" cy="7389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5" name="Straight Connector 824"/>
          <p:cNvCxnSpPr/>
          <p:nvPr/>
        </p:nvCxnSpPr>
        <p:spPr>
          <a:xfrm flipV="1">
            <a:off x="10636897" y="3633421"/>
            <a:ext cx="335987" cy="3953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3" name="Straight Connector 822"/>
          <p:cNvCxnSpPr/>
          <p:nvPr/>
        </p:nvCxnSpPr>
        <p:spPr>
          <a:xfrm flipH="1" flipV="1">
            <a:off x="10570774" y="3594896"/>
            <a:ext cx="1" cy="4857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9" name="Straight Connector 818"/>
          <p:cNvCxnSpPr/>
          <p:nvPr/>
        </p:nvCxnSpPr>
        <p:spPr>
          <a:xfrm flipH="1" flipV="1">
            <a:off x="10550620" y="4071642"/>
            <a:ext cx="508543" cy="3486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8" name="Straight Connector 817"/>
          <p:cNvCxnSpPr/>
          <p:nvPr/>
        </p:nvCxnSpPr>
        <p:spPr>
          <a:xfrm flipH="1">
            <a:off x="9895195" y="4087742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6" name="Straight Connector 815"/>
          <p:cNvCxnSpPr/>
          <p:nvPr/>
        </p:nvCxnSpPr>
        <p:spPr>
          <a:xfrm flipH="1">
            <a:off x="9219616" y="4087742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3" name="Straight Connector 812"/>
          <p:cNvCxnSpPr/>
          <p:nvPr/>
        </p:nvCxnSpPr>
        <p:spPr>
          <a:xfrm flipH="1">
            <a:off x="9276868" y="3507672"/>
            <a:ext cx="382424" cy="517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1" name="Straight Connector 810"/>
          <p:cNvCxnSpPr/>
          <p:nvPr/>
        </p:nvCxnSpPr>
        <p:spPr>
          <a:xfrm>
            <a:off x="9733069" y="3507672"/>
            <a:ext cx="0" cy="5402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8" name="Straight Connector 807"/>
          <p:cNvCxnSpPr/>
          <p:nvPr/>
        </p:nvCxnSpPr>
        <p:spPr>
          <a:xfrm>
            <a:off x="10137668" y="2754692"/>
            <a:ext cx="488174" cy="8393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3" name="Straight Connector 562"/>
          <p:cNvCxnSpPr/>
          <p:nvPr/>
        </p:nvCxnSpPr>
        <p:spPr>
          <a:xfrm flipH="1">
            <a:off x="9798719" y="2695013"/>
            <a:ext cx="380432" cy="69480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03" name="Group 802"/>
          <p:cNvGrpSpPr/>
          <p:nvPr/>
        </p:nvGrpSpPr>
        <p:grpSpPr>
          <a:xfrm>
            <a:off x="7562238" y="2127325"/>
            <a:ext cx="3578867" cy="3640283"/>
            <a:chOff x="7562238" y="2127325"/>
            <a:chExt cx="3578867" cy="3640283"/>
          </a:xfrm>
        </p:grpSpPr>
        <p:grpSp>
          <p:nvGrpSpPr>
            <p:cNvPr id="800" name="Group 799"/>
            <p:cNvGrpSpPr/>
            <p:nvPr/>
          </p:nvGrpSpPr>
          <p:grpSpPr>
            <a:xfrm>
              <a:off x="7857253" y="2127325"/>
              <a:ext cx="3283852" cy="3640283"/>
              <a:chOff x="7881336" y="2104198"/>
              <a:chExt cx="3283852" cy="3640283"/>
            </a:xfrm>
          </p:grpSpPr>
          <p:sp>
            <p:nvSpPr>
              <p:cNvPr id="22" name="Line 428"/>
              <p:cNvSpPr>
                <a:spLocks noChangeShapeType="1"/>
              </p:cNvSpPr>
              <p:nvPr/>
            </p:nvSpPr>
            <p:spPr bwMode="auto">
              <a:xfrm rot="16200000" flipV="1">
                <a:off x="9813692" y="5228612"/>
                <a:ext cx="388062" cy="756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Line 430"/>
              <p:cNvSpPr>
                <a:spLocks noChangeShapeType="1"/>
              </p:cNvSpPr>
              <p:nvPr/>
            </p:nvSpPr>
            <p:spPr bwMode="auto">
              <a:xfrm rot="16200000">
                <a:off x="10234009" y="5382159"/>
                <a:ext cx="0" cy="11430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" name="Line 431"/>
              <p:cNvSpPr>
                <a:spLocks noChangeShapeType="1"/>
              </p:cNvSpPr>
              <p:nvPr/>
            </p:nvSpPr>
            <p:spPr bwMode="auto">
              <a:xfrm>
                <a:off x="9457042" y="4815390"/>
                <a:ext cx="524483" cy="26153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" name="Line 432"/>
              <p:cNvSpPr>
                <a:spLocks noChangeShapeType="1"/>
              </p:cNvSpPr>
              <p:nvPr/>
            </p:nvSpPr>
            <p:spPr bwMode="auto">
              <a:xfrm flipV="1">
                <a:off x="8874149" y="4815390"/>
                <a:ext cx="569255" cy="24626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" name="Line 433"/>
              <p:cNvSpPr>
                <a:spLocks noChangeShapeType="1"/>
              </p:cNvSpPr>
              <p:nvPr/>
            </p:nvSpPr>
            <p:spPr bwMode="auto">
              <a:xfrm flipV="1">
                <a:off x="8845827" y="5085749"/>
                <a:ext cx="1030502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" name="Line 435"/>
              <p:cNvSpPr>
                <a:spLocks noChangeShapeType="1"/>
              </p:cNvSpPr>
              <p:nvPr/>
            </p:nvSpPr>
            <p:spPr bwMode="auto">
              <a:xfrm>
                <a:off x="8234290" y="5094207"/>
                <a:ext cx="22680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" name="Line 436"/>
              <p:cNvSpPr>
                <a:spLocks noChangeShapeType="1"/>
              </p:cNvSpPr>
              <p:nvPr/>
            </p:nvSpPr>
            <p:spPr bwMode="auto">
              <a:xfrm flipV="1">
                <a:off x="7972450" y="5267343"/>
                <a:ext cx="41275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" name="Line 439"/>
              <p:cNvSpPr>
                <a:spLocks noChangeShapeType="1"/>
              </p:cNvSpPr>
              <p:nvPr/>
            </p:nvSpPr>
            <p:spPr bwMode="auto">
              <a:xfrm flipH="1">
                <a:off x="8397900" y="5259125"/>
                <a:ext cx="68080" cy="29396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Line 440"/>
              <p:cNvSpPr>
                <a:spLocks noChangeShapeType="1"/>
              </p:cNvSpPr>
              <p:nvPr/>
            </p:nvSpPr>
            <p:spPr bwMode="auto">
              <a:xfrm flipH="1" flipV="1">
                <a:off x="8512814" y="5284804"/>
                <a:ext cx="280374" cy="26987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Line 441"/>
              <p:cNvSpPr>
                <a:spLocks noChangeShapeType="1"/>
              </p:cNvSpPr>
              <p:nvPr/>
            </p:nvSpPr>
            <p:spPr bwMode="auto">
              <a:xfrm>
                <a:off x="8512814" y="5234921"/>
                <a:ext cx="914184" cy="46862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" name="Line 443"/>
              <p:cNvSpPr>
                <a:spLocks noChangeShapeType="1"/>
              </p:cNvSpPr>
              <p:nvPr/>
            </p:nvSpPr>
            <p:spPr bwMode="auto">
              <a:xfrm>
                <a:off x="8271861" y="3806843"/>
                <a:ext cx="0" cy="13176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9" name="Line 449"/>
              <p:cNvSpPr>
                <a:spLocks noChangeShapeType="1"/>
              </p:cNvSpPr>
              <p:nvPr/>
            </p:nvSpPr>
            <p:spPr bwMode="auto">
              <a:xfrm flipV="1">
                <a:off x="7881336" y="4017980"/>
                <a:ext cx="168275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8" name="Line 428"/>
              <p:cNvSpPr>
                <a:spLocks noChangeShapeType="1"/>
              </p:cNvSpPr>
              <p:nvPr/>
            </p:nvSpPr>
            <p:spPr bwMode="auto">
              <a:xfrm rot="16200000" flipV="1">
                <a:off x="9909628" y="5560344"/>
                <a:ext cx="366793" cy="148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7" name="Line 440"/>
              <p:cNvSpPr>
                <a:spLocks noChangeShapeType="1"/>
              </p:cNvSpPr>
              <p:nvPr/>
            </p:nvSpPr>
            <p:spPr bwMode="auto">
              <a:xfrm flipV="1">
                <a:off x="8483508" y="5013435"/>
                <a:ext cx="404236" cy="20777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564" name="Straight Connector 563"/>
              <p:cNvCxnSpPr/>
              <p:nvPr/>
            </p:nvCxnSpPr>
            <p:spPr>
              <a:xfrm flipH="1">
                <a:off x="10124718" y="2146305"/>
                <a:ext cx="761467" cy="57735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5" name="Straight Connector 564"/>
              <p:cNvCxnSpPr/>
              <p:nvPr/>
            </p:nvCxnSpPr>
            <p:spPr>
              <a:xfrm flipH="1">
                <a:off x="10124718" y="2245186"/>
                <a:ext cx="397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6" name="Straight Connector 565"/>
              <p:cNvCxnSpPr/>
              <p:nvPr/>
            </p:nvCxnSpPr>
            <p:spPr>
              <a:xfrm flipH="1">
                <a:off x="10696218" y="2177379"/>
                <a:ext cx="14936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7" name="Straight Connector 566"/>
              <p:cNvCxnSpPr/>
              <p:nvPr/>
            </p:nvCxnSpPr>
            <p:spPr>
              <a:xfrm flipH="1">
                <a:off x="10166249" y="2695840"/>
                <a:ext cx="574283" cy="2782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8" name="Straight Connector 567"/>
              <p:cNvCxnSpPr/>
              <p:nvPr/>
            </p:nvCxnSpPr>
            <p:spPr>
              <a:xfrm flipH="1">
                <a:off x="10093625" y="2146305"/>
                <a:ext cx="788589" cy="9888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9" name="Straight Connector 568"/>
              <p:cNvCxnSpPr/>
              <p:nvPr/>
            </p:nvCxnSpPr>
            <p:spPr>
              <a:xfrm flipH="1">
                <a:off x="10886186" y="2104198"/>
                <a:ext cx="279002" cy="421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0" name="Straight Connector 569"/>
              <p:cNvCxnSpPr/>
              <p:nvPr/>
            </p:nvCxnSpPr>
            <p:spPr>
              <a:xfrm flipH="1" flipV="1">
                <a:off x="10706077" y="2695840"/>
                <a:ext cx="353541" cy="678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4" name="Straight Connector 573"/>
              <p:cNvCxnSpPr/>
              <p:nvPr/>
            </p:nvCxnSpPr>
            <p:spPr>
              <a:xfrm flipH="1">
                <a:off x="8793306" y="2245186"/>
                <a:ext cx="1300319" cy="6066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Line 541"/>
              <p:cNvSpPr>
                <a:spLocks noChangeShapeType="1"/>
              </p:cNvSpPr>
              <p:nvPr/>
            </p:nvSpPr>
            <p:spPr bwMode="auto">
              <a:xfrm flipV="1">
                <a:off x="9402788" y="4090252"/>
                <a:ext cx="429324" cy="70560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Line 424"/>
              <p:cNvSpPr>
                <a:spLocks noChangeShapeType="1"/>
              </p:cNvSpPr>
              <p:nvPr/>
            </p:nvSpPr>
            <p:spPr bwMode="auto">
              <a:xfrm flipV="1">
                <a:off x="8268637" y="4024329"/>
                <a:ext cx="969051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pic>
          <p:nvPicPr>
            <p:cNvPr id="262" name="Picture 778" descr="antenna_radiation_stylized"/>
            <p:cNvPicPr>
              <a:picLocks noChangeAspect="1" noChangeArrowheads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2238" y="3813930"/>
              <a:ext cx="506412" cy="1060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0" name="Picture 781" descr="antenna_radiation_stylized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42073" y="5480938"/>
              <a:ext cx="452014" cy="95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2" name="Picture 799" descr="cell_tower_radiation copy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80866" y="2158167"/>
              <a:ext cx="457200" cy="332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43" name="Oval 800"/>
            <p:cNvSpPr>
              <a:spLocks noChangeArrowheads="1"/>
            </p:cNvSpPr>
            <p:nvPr/>
          </p:nvSpPr>
          <p:spPr bwMode="auto">
            <a:xfrm>
              <a:off x="8174541" y="2292995"/>
              <a:ext cx="52388" cy="49485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239" name="Line 426"/>
          <p:cNvSpPr>
            <a:spLocks noChangeShapeType="1"/>
          </p:cNvSpPr>
          <p:nvPr/>
        </p:nvSpPr>
        <p:spPr bwMode="auto">
          <a:xfrm>
            <a:off x="8207860" y="2700359"/>
            <a:ext cx="227964" cy="17435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1" name="Group 783"/>
          <p:cNvGrpSpPr/>
          <p:nvPr/>
        </p:nvGrpSpPr>
        <p:grpSpPr bwMode="auto">
          <a:xfrm>
            <a:off x="8050698" y="2309376"/>
            <a:ext cx="298450" cy="464008"/>
            <a:chOff x="3130" y="3288"/>
            <a:chExt cx="410" cy="742"/>
          </a:xfrm>
        </p:grpSpPr>
        <p:sp>
          <p:nvSpPr>
            <p:cNvPr id="244" name="Line 270"/>
            <p:cNvSpPr>
              <a:spLocks noChangeShapeType="1"/>
            </p:cNvSpPr>
            <p:nvPr/>
          </p:nvSpPr>
          <p:spPr bwMode="auto">
            <a:xfrm flipH="1">
              <a:off x="3130" y="3288"/>
              <a:ext cx="205" cy="6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5" name="Line 271"/>
            <p:cNvSpPr>
              <a:spLocks noChangeShapeType="1"/>
            </p:cNvSpPr>
            <p:nvPr/>
          </p:nvSpPr>
          <p:spPr bwMode="auto">
            <a:xfrm>
              <a:off x="3335" y="3288"/>
              <a:ext cx="205" cy="6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6" name="Line 272"/>
            <p:cNvSpPr>
              <a:spLocks noChangeShapeType="1"/>
            </p:cNvSpPr>
            <p:nvPr/>
          </p:nvSpPr>
          <p:spPr bwMode="auto">
            <a:xfrm>
              <a:off x="3130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7" name="Line 273"/>
            <p:cNvSpPr>
              <a:spLocks noChangeShapeType="1"/>
            </p:cNvSpPr>
            <p:nvPr/>
          </p:nvSpPr>
          <p:spPr bwMode="auto">
            <a:xfrm flipH="1">
              <a:off x="3335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8" name="Line 274"/>
            <p:cNvSpPr>
              <a:spLocks noChangeShapeType="1"/>
            </p:cNvSpPr>
            <p:nvPr/>
          </p:nvSpPr>
          <p:spPr bwMode="auto">
            <a:xfrm>
              <a:off x="3335" y="3303"/>
              <a:ext cx="0" cy="7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9" name="Line 275"/>
            <p:cNvSpPr>
              <a:spLocks noChangeShapeType="1"/>
            </p:cNvSpPr>
            <p:nvPr/>
          </p:nvSpPr>
          <p:spPr bwMode="auto">
            <a:xfrm flipV="1">
              <a:off x="3130" y="3888"/>
              <a:ext cx="205" cy="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0" name="Line 276"/>
            <p:cNvSpPr>
              <a:spLocks noChangeShapeType="1"/>
            </p:cNvSpPr>
            <p:nvPr/>
          </p:nvSpPr>
          <p:spPr bwMode="auto">
            <a:xfrm flipH="1" flipV="1">
              <a:off x="3335" y="3888"/>
              <a:ext cx="205" cy="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1" name="Line 277"/>
            <p:cNvSpPr>
              <a:spLocks noChangeShapeType="1"/>
            </p:cNvSpPr>
            <p:nvPr/>
          </p:nvSpPr>
          <p:spPr bwMode="auto">
            <a:xfrm>
              <a:off x="3217" y="3668"/>
              <a:ext cx="118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2" name="Line 278"/>
            <p:cNvSpPr>
              <a:spLocks noChangeShapeType="1"/>
            </p:cNvSpPr>
            <p:nvPr/>
          </p:nvSpPr>
          <p:spPr bwMode="auto">
            <a:xfrm flipV="1">
              <a:off x="3335" y="3668"/>
              <a:ext cx="124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3" name="Line 279"/>
            <p:cNvSpPr>
              <a:spLocks noChangeShapeType="1"/>
            </p:cNvSpPr>
            <p:nvPr/>
          </p:nvSpPr>
          <p:spPr bwMode="auto">
            <a:xfrm>
              <a:off x="3178" y="3766"/>
              <a:ext cx="152" cy="7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4" name="Line 280"/>
            <p:cNvSpPr>
              <a:spLocks noChangeShapeType="1"/>
            </p:cNvSpPr>
            <p:nvPr/>
          </p:nvSpPr>
          <p:spPr bwMode="auto">
            <a:xfrm flipV="1">
              <a:off x="3335" y="3781"/>
              <a:ext cx="153" cy="6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5" name="Line 281"/>
            <p:cNvSpPr>
              <a:spLocks noChangeShapeType="1"/>
            </p:cNvSpPr>
            <p:nvPr/>
          </p:nvSpPr>
          <p:spPr bwMode="auto">
            <a:xfrm flipV="1">
              <a:off x="3335" y="3567"/>
              <a:ext cx="78" cy="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6" name="Line 282"/>
            <p:cNvSpPr>
              <a:spLocks noChangeShapeType="1"/>
            </p:cNvSpPr>
            <p:nvPr/>
          </p:nvSpPr>
          <p:spPr bwMode="auto">
            <a:xfrm flipV="1">
              <a:off x="3335" y="3428"/>
              <a:ext cx="49" cy="2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7" name="Line 283"/>
            <p:cNvSpPr>
              <a:spLocks noChangeShapeType="1"/>
            </p:cNvSpPr>
            <p:nvPr/>
          </p:nvSpPr>
          <p:spPr bwMode="auto">
            <a:xfrm>
              <a:off x="3247" y="3558"/>
              <a:ext cx="9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8" name="Line 284"/>
            <p:cNvSpPr>
              <a:spLocks noChangeShapeType="1"/>
            </p:cNvSpPr>
            <p:nvPr/>
          </p:nvSpPr>
          <p:spPr bwMode="auto">
            <a:xfrm>
              <a:off x="3289" y="3422"/>
              <a:ext cx="5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61" name="Picture 777" descr="access_point_stylized_smal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3882" y="3861899"/>
            <a:ext cx="370169" cy="306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9" name="Picture 780" descr="access_point_stylized_smal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0610" y="5524232"/>
            <a:ext cx="380935" cy="317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71" name="Group 470"/>
          <p:cNvGrpSpPr/>
          <p:nvPr/>
        </p:nvGrpSpPr>
        <p:grpSpPr>
          <a:xfrm>
            <a:off x="9783558" y="4989983"/>
            <a:ext cx="393760" cy="218578"/>
            <a:chOff x="7493876" y="2774731"/>
            <a:chExt cx="1481958" cy="894622"/>
          </a:xfrm>
        </p:grpSpPr>
        <p:sp>
          <p:nvSpPr>
            <p:cNvPr id="472" name="Freeform 471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3" name="Oval 472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74" name="Group 473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75" name="Freeform 474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6" name="Freeform 475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7" name="Freeform 476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8" name="Freeform 477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0" name="Group 519"/>
          <p:cNvGrpSpPr/>
          <p:nvPr/>
        </p:nvGrpSpPr>
        <p:grpSpPr>
          <a:xfrm>
            <a:off x="9849365" y="5339037"/>
            <a:ext cx="309740" cy="190838"/>
            <a:chOff x="3668110" y="2448910"/>
            <a:chExt cx="3794234" cy="2165130"/>
          </a:xfrm>
        </p:grpSpPr>
        <p:sp>
          <p:nvSpPr>
            <p:cNvPr id="521" name="Rectangle 520"/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2" name="Freeform 521"/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3" name="Group 522"/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24" name="Freeform 523"/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5" name="Freeform 524"/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6" name="Freeform 525"/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7" name="Freeform 526"/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79" name="Group 478"/>
          <p:cNvGrpSpPr/>
          <p:nvPr/>
        </p:nvGrpSpPr>
        <p:grpSpPr>
          <a:xfrm>
            <a:off x="8676619" y="4967420"/>
            <a:ext cx="393760" cy="218578"/>
            <a:chOff x="7493876" y="2774731"/>
            <a:chExt cx="1481958" cy="894622"/>
          </a:xfrm>
        </p:grpSpPr>
        <p:sp>
          <p:nvSpPr>
            <p:cNvPr id="480" name="Freeform 479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1" name="Oval 480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82" name="Group 481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83" name="Freeform 482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4" name="Freeform 483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5" name="Freeform 484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6" name="Freeform 485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9" name="Group 528"/>
          <p:cNvGrpSpPr/>
          <p:nvPr/>
        </p:nvGrpSpPr>
        <p:grpSpPr>
          <a:xfrm>
            <a:off x="8311520" y="5194433"/>
            <a:ext cx="309740" cy="190838"/>
            <a:chOff x="3668110" y="2448910"/>
            <a:chExt cx="3794234" cy="2165130"/>
          </a:xfrm>
        </p:grpSpPr>
        <p:sp>
          <p:nvSpPr>
            <p:cNvPr id="530" name="Rectangle 529"/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1" name="Freeform 530"/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32" name="Group 531"/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33" name="Freeform 532"/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4" name="Freeform 533"/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5" name="Freeform 534"/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6" name="Freeform 535"/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07" name="Group 406"/>
          <p:cNvGrpSpPr/>
          <p:nvPr/>
        </p:nvGrpSpPr>
        <p:grpSpPr>
          <a:xfrm>
            <a:off x="8439827" y="2812309"/>
            <a:ext cx="353678" cy="168275"/>
            <a:chOff x="7493876" y="2774731"/>
            <a:chExt cx="1481958" cy="894622"/>
          </a:xfrm>
        </p:grpSpPr>
        <p:sp>
          <p:nvSpPr>
            <p:cNvPr id="408" name="Freeform 407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9" name="Oval 408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10" name="Group 409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1" name="Freeform 410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2" name="Freeform 411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3" name="Freeform 412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4" name="Freeform 413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15" name="Group 414"/>
          <p:cNvGrpSpPr/>
          <p:nvPr/>
        </p:nvGrpSpPr>
        <p:grpSpPr>
          <a:xfrm>
            <a:off x="8050070" y="3965994"/>
            <a:ext cx="354986" cy="175668"/>
            <a:chOff x="7493876" y="2774731"/>
            <a:chExt cx="1481958" cy="894622"/>
          </a:xfrm>
        </p:grpSpPr>
        <p:sp>
          <p:nvSpPr>
            <p:cNvPr id="416" name="Freeform 41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7" name="Oval 41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18" name="Group 41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9" name="Freeform 41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0" name="Freeform 41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1" name="Freeform 42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2" name="Freeform 42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55" name="Group 454"/>
          <p:cNvGrpSpPr/>
          <p:nvPr/>
        </p:nvGrpSpPr>
        <p:grpSpPr>
          <a:xfrm>
            <a:off x="10884085" y="3601365"/>
            <a:ext cx="170989" cy="97052"/>
            <a:chOff x="7493876" y="2774731"/>
            <a:chExt cx="1481958" cy="894622"/>
          </a:xfrm>
        </p:grpSpPr>
        <p:sp>
          <p:nvSpPr>
            <p:cNvPr id="456" name="Freeform 45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7" name="Oval 45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58" name="Group 45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9" name="Freeform 45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0" name="Freeform 45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1" name="Freeform 46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2" name="Freeform 46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15" name="Group 614"/>
          <p:cNvGrpSpPr/>
          <p:nvPr/>
        </p:nvGrpSpPr>
        <p:grpSpPr>
          <a:xfrm>
            <a:off x="10410609" y="3496138"/>
            <a:ext cx="353678" cy="198344"/>
            <a:chOff x="7493876" y="2774731"/>
            <a:chExt cx="1481958" cy="894622"/>
          </a:xfrm>
        </p:grpSpPr>
        <p:sp>
          <p:nvSpPr>
            <p:cNvPr id="616" name="Freeform 61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7" name="Oval 61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18" name="Group 61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19" name="Freeform 61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0" name="Freeform 61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1" name="Freeform 62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2" name="Freeform 62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77" name="Group 576"/>
          <p:cNvGrpSpPr/>
          <p:nvPr/>
        </p:nvGrpSpPr>
        <p:grpSpPr>
          <a:xfrm>
            <a:off x="9948724" y="2202292"/>
            <a:ext cx="353678" cy="198344"/>
            <a:chOff x="7493876" y="2774731"/>
            <a:chExt cx="1481958" cy="894622"/>
          </a:xfrm>
        </p:grpSpPr>
        <p:sp>
          <p:nvSpPr>
            <p:cNvPr id="578" name="Freeform 577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9" name="Oval 578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80" name="Group 579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1" name="Freeform 580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2" name="Freeform 581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3" name="Freeform 582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4" name="Freeform 583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93" name="Group 592"/>
          <p:cNvGrpSpPr/>
          <p:nvPr/>
        </p:nvGrpSpPr>
        <p:grpSpPr>
          <a:xfrm>
            <a:off x="10527214" y="2613367"/>
            <a:ext cx="353678" cy="198344"/>
            <a:chOff x="7493876" y="2774731"/>
            <a:chExt cx="1481958" cy="894622"/>
          </a:xfrm>
        </p:grpSpPr>
        <p:sp>
          <p:nvSpPr>
            <p:cNvPr id="594" name="Freeform 593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5" name="Oval 594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96" name="Group 595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97" name="Freeform 596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8" name="Freeform 597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9" name="Freeform 598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0" name="Freeform 599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01" name="Group 600"/>
          <p:cNvGrpSpPr/>
          <p:nvPr/>
        </p:nvGrpSpPr>
        <p:grpSpPr>
          <a:xfrm>
            <a:off x="10643825" y="2107963"/>
            <a:ext cx="353678" cy="198344"/>
            <a:chOff x="7493876" y="2774731"/>
            <a:chExt cx="1481958" cy="894622"/>
          </a:xfrm>
        </p:grpSpPr>
        <p:sp>
          <p:nvSpPr>
            <p:cNvPr id="602" name="Freeform 601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3" name="Oval 602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04" name="Group 603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05" name="Freeform 604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6" name="Freeform 605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7" name="Freeform 606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8" name="Freeform 607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54" name="Group 553"/>
          <p:cNvGrpSpPr/>
          <p:nvPr/>
        </p:nvGrpSpPr>
        <p:grpSpPr>
          <a:xfrm>
            <a:off x="9098788" y="3956624"/>
            <a:ext cx="367224" cy="240304"/>
            <a:chOff x="7493876" y="2774731"/>
            <a:chExt cx="1481958" cy="894622"/>
          </a:xfrm>
        </p:grpSpPr>
        <p:sp>
          <p:nvSpPr>
            <p:cNvPr id="555" name="Freeform 554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6" name="Oval 555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57" name="Group 556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58" name="Freeform 557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9" name="Freeform 558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0" name="Freeform 559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1" name="Freeform 560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85" name="Group 584"/>
          <p:cNvGrpSpPr/>
          <p:nvPr/>
        </p:nvGrpSpPr>
        <p:grpSpPr>
          <a:xfrm>
            <a:off x="9980126" y="2661565"/>
            <a:ext cx="353678" cy="198344"/>
            <a:chOff x="7493876" y="2774731"/>
            <a:chExt cx="1481958" cy="894622"/>
          </a:xfrm>
        </p:grpSpPr>
        <p:sp>
          <p:nvSpPr>
            <p:cNvPr id="586" name="Freeform 58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7" name="Oval 58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88" name="Group 58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9" name="Freeform 58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0" name="Freeform 58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1" name="Freeform 59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2" name="Freeform 59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38" name="Group 537"/>
          <p:cNvGrpSpPr/>
          <p:nvPr/>
        </p:nvGrpSpPr>
        <p:grpSpPr>
          <a:xfrm>
            <a:off x="9497138" y="3394032"/>
            <a:ext cx="367224" cy="240304"/>
            <a:chOff x="7493876" y="2774731"/>
            <a:chExt cx="1481958" cy="894622"/>
          </a:xfrm>
        </p:grpSpPr>
        <p:sp>
          <p:nvSpPr>
            <p:cNvPr id="539" name="Freeform 538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0" name="Oval 539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1" name="Group 540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42" name="Freeform 541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3" name="Freeform 542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4" name="Freeform 543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5" name="Freeform 544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46" name="Group 545"/>
          <p:cNvGrpSpPr/>
          <p:nvPr/>
        </p:nvGrpSpPr>
        <p:grpSpPr>
          <a:xfrm>
            <a:off x="9601554" y="3999763"/>
            <a:ext cx="367224" cy="240304"/>
            <a:chOff x="7493876" y="2774731"/>
            <a:chExt cx="1481958" cy="894622"/>
          </a:xfrm>
        </p:grpSpPr>
        <p:sp>
          <p:nvSpPr>
            <p:cNvPr id="547" name="Freeform 546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8" name="Oval 547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9" name="Group 548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50" name="Freeform 549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1" name="Freeform 550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2" name="Freeform 551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3" name="Freeform 552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23" name="Group 622"/>
          <p:cNvGrpSpPr/>
          <p:nvPr/>
        </p:nvGrpSpPr>
        <p:grpSpPr>
          <a:xfrm>
            <a:off x="10375259" y="3992325"/>
            <a:ext cx="353678" cy="198344"/>
            <a:chOff x="7493876" y="2774731"/>
            <a:chExt cx="1481958" cy="894622"/>
          </a:xfrm>
        </p:grpSpPr>
        <p:sp>
          <p:nvSpPr>
            <p:cNvPr id="624" name="Freeform 623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5" name="Oval 624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26" name="Group 625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27" name="Freeform 626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8" name="Freeform 627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9" name="Freeform 628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0" name="Freeform 629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63" name="Group 462"/>
          <p:cNvGrpSpPr/>
          <p:nvPr/>
        </p:nvGrpSpPr>
        <p:grpSpPr>
          <a:xfrm>
            <a:off x="9247893" y="4775686"/>
            <a:ext cx="393760" cy="218578"/>
            <a:chOff x="7493876" y="2774731"/>
            <a:chExt cx="1481958" cy="894622"/>
          </a:xfrm>
        </p:grpSpPr>
        <p:sp>
          <p:nvSpPr>
            <p:cNvPr id="464" name="Freeform 463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5" name="Oval 464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66" name="Group 465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67" name="Freeform 466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8" name="Freeform 467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9" name="Freeform 468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0" name="Freeform 469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47" name="Group 446"/>
          <p:cNvGrpSpPr/>
          <p:nvPr/>
        </p:nvGrpSpPr>
        <p:grpSpPr>
          <a:xfrm>
            <a:off x="10925982" y="4369125"/>
            <a:ext cx="228295" cy="120400"/>
            <a:chOff x="7493876" y="2774731"/>
            <a:chExt cx="1481958" cy="894622"/>
          </a:xfrm>
        </p:grpSpPr>
        <p:sp>
          <p:nvSpPr>
            <p:cNvPr id="448" name="Freeform 447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9" name="Oval 448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50" name="Group 449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1" name="Freeform 450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2" name="Freeform 451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3" name="Freeform 452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4" name="Freeform 453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785" name="Group 784"/>
          <p:cNvGrpSpPr/>
          <p:nvPr/>
        </p:nvGrpSpPr>
        <p:grpSpPr>
          <a:xfrm>
            <a:off x="7439074" y="2356613"/>
            <a:ext cx="534987" cy="407988"/>
            <a:chOff x="7432700" y="2327293"/>
            <a:chExt cx="534987" cy="407988"/>
          </a:xfrm>
        </p:grpSpPr>
        <p:pic>
          <p:nvPicPr>
            <p:cNvPr id="73" name="Picture 1017" descr="antenna_stylized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32700" y="2327293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4" name="Picture 1018" descr="laptop_keyboard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458407" y="2575770"/>
              <a:ext cx="437221" cy="159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5" name="Freeform 1019"/>
            <p:cNvSpPr/>
            <p:nvPr/>
          </p:nvSpPr>
          <p:spPr bwMode="auto">
            <a:xfrm>
              <a:off x="7603304" y="2420984"/>
              <a:ext cx="351919" cy="208167"/>
            </a:xfrm>
            <a:custGeom>
              <a:avLst/>
              <a:gdLst>
                <a:gd name="T0" fmla="*/ 775798119 w 2982"/>
                <a:gd name="T1" fmla="*/ 0 h 2442"/>
                <a:gd name="T2" fmla="*/ 0 w 2982"/>
                <a:gd name="T3" fmla="*/ 211226083 h 2442"/>
                <a:gd name="T4" fmla="*/ 2147483646 w 2982"/>
                <a:gd name="T5" fmla="*/ 263880059 h 2442"/>
                <a:gd name="T6" fmla="*/ 2147483646 w 2982"/>
                <a:gd name="T7" fmla="*/ 52653891 h 2442"/>
                <a:gd name="T8" fmla="*/ 775798119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76" name="Picture 1020" descr="screen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637" y="2426338"/>
              <a:ext cx="319785" cy="189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7" name="Freeform 1021"/>
            <p:cNvSpPr/>
            <p:nvPr/>
          </p:nvSpPr>
          <p:spPr bwMode="auto">
            <a:xfrm>
              <a:off x="7667378" y="2414843"/>
              <a:ext cx="298167" cy="38736"/>
            </a:xfrm>
            <a:custGeom>
              <a:avLst/>
              <a:gdLst>
                <a:gd name="T0" fmla="*/ 193616298 w 2528"/>
                <a:gd name="T1" fmla="*/ 0 h 455"/>
                <a:gd name="T2" fmla="*/ 2147483646 w 2528"/>
                <a:gd name="T3" fmla="*/ 52445139 h 455"/>
                <a:gd name="T4" fmla="*/ 2147483646 w 2528"/>
                <a:gd name="T5" fmla="*/ 52445139 h 455"/>
                <a:gd name="T6" fmla="*/ 0 w 2528"/>
                <a:gd name="T7" fmla="*/ 52445139 h 455"/>
                <a:gd name="T8" fmla="*/ 193616298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Freeform 1022"/>
            <p:cNvSpPr/>
            <p:nvPr/>
          </p:nvSpPr>
          <p:spPr bwMode="auto">
            <a:xfrm>
              <a:off x="7600188" y="2414528"/>
              <a:ext cx="82770" cy="161243"/>
            </a:xfrm>
            <a:custGeom>
              <a:avLst/>
              <a:gdLst>
                <a:gd name="T0" fmla="*/ 773664160 w 702"/>
                <a:gd name="T1" fmla="*/ 0 h 1893"/>
                <a:gd name="T2" fmla="*/ 0 w 702"/>
                <a:gd name="T3" fmla="*/ 210739916 h 1893"/>
                <a:gd name="T4" fmla="*/ 193416040 w 702"/>
                <a:gd name="T5" fmla="*/ 210739916 h 1893"/>
                <a:gd name="T6" fmla="*/ 967080200 w 702"/>
                <a:gd name="T7" fmla="*/ 52529017 h 1893"/>
                <a:gd name="T8" fmla="*/ 773664160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Freeform 1023"/>
            <p:cNvSpPr/>
            <p:nvPr/>
          </p:nvSpPr>
          <p:spPr bwMode="auto">
            <a:xfrm>
              <a:off x="7874205" y="2443344"/>
              <a:ext cx="89197" cy="186122"/>
            </a:xfrm>
            <a:custGeom>
              <a:avLst/>
              <a:gdLst>
                <a:gd name="T0" fmla="*/ 969024527 w 756"/>
                <a:gd name="T1" fmla="*/ 0 h 2184"/>
                <a:gd name="T2" fmla="*/ 193802074 w 756"/>
                <a:gd name="T3" fmla="*/ 263660221 h 2184"/>
                <a:gd name="T4" fmla="*/ 0 w 756"/>
                <a:gd name="T5" fmla="*/ 263660221 h 2184"/>
                <a:gd name="T6" fmla="*/ 775222454 w 756"/>
                <a:gd name="T7" fmla="*/ 52610059 h 2184"/>
                <a:gd name="T8" fmla="*/ 969024527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Freeform 1024"/>
            <p:cNvSpPr/>
            <p:nvPr/>
          </p:nvSpPr>
          <p:spPr bwMode="auto">
            <a:xfrm>
              <a:off x="7599214" y="2567582"/>
              <a:ext cx="327185" cy="62828"/>
            </a:xfrm>
            <a:custGeom>
              <a:avLst/>
              <a:gdLst>
                <a:gd name="T0" fmla="*/ 193829444 w 2773"/>
                <a:gd name="T1" fmla="*/ 0 h 738"/>
                <a:gd name="T2" fmla="*/ 0 w 2773"/>
                <a:gd name="T3" fmla="*/ 52443587 h 738"/>
                <a:gd name="T4" fmla="*/ 2147483646 w 2773"/>
                <a:gd name="T5" fmla="*/ 104894411 h 738"/>
                <a:gd name="T6" fmla="*/ 2147483646 w 2773"/>
                <a:gd name="T7" fmla="*/ 52443587 h 738"/>
                <a:gd name="T8" fmla="*/ 193829444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 1025"/>
            <p:cNvSpPr/>
            <p:nvPr/>
          </p:nvSpPr>
          <p:spPr bwMode="auto">
            <a:xfrm>
              <a:off x="7884138" y="2444918"/>
              <a:ext cx="83549" cy="186909"/>
            </a:xfrm>
            <a:custGeom>
              <a:avLst/>
              <a:gdLst>
                <a:gd name="T0" fmla="*/ 2147483646 w 637"/>
                <a:gd name="T1" fmla="*/ 0 h 1659"/>
                <a:gd name="T2" fmla="*/ 2147483646 w 637"/>
                <a:gd name="T3" fmla="*/ 0 h 1659"/>
                <a:gd name="T4" fmla="*/ 295581541 w 637"/>
                <a:gd name="T5" fmla="*/ 2147483646 h 1659"/>
                <a:gd name="T6" fmla="*/ 0 w 637"/>
                <a:gd name="T7" fmla="*/ 2147483646 h 1659"/>
                <a:gd name="T8" fmla="*/ 214748364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Freeform 1026"/>
            <p:cNvSpPr/>
            <p:nvPr/>
          </p:nvSpPr>
          <p:spPr bwMode="auto">
            <a:xfrm>
              <a:off x="7599603" y="2575928"/>
              <a:ext cx="290961" cy="62041"/>
            </a:xfrm>
            <a:custGeom>
              <a:avLst/>
              <a:gdLst>
                <a:gd name="T0" fmla="*/ 0 w 2216"/>
                <a:gd name="T1" fmla="*/ 0 h 550"/>
                <a:gd name="T2" fmla="*/ 296523134 w 2216"/>
                <a:gd name="T3" fmla="*/ 324379338 h 550"/>
                <a:gd name="T4" fmla="*/ 2147483646 w 2216"/>
                <a:gd name="T5" fmla="*/ 2147483646 h 550"/>
                <a:gd name="T6" fmla="*/ 2147483646 w 2216"/>
                <a:gd name="T7" fmla="*/ 2147483646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83" name="Group 1027"/>
            <p:cNvGrpSpPr/>
            <p:nvPr/>
          </p:nvGrpSpPr>
          <p:grpSpPr bwMode="auto">
            <a:xfrm>
              <a:off x="7594735" y="2642220"/>
              <a:ext cx="98740" cy="36846"/>
              <a:chOff x="1740" y="2642"/>
              <a:chExt cx="752" cy="327"/>
            </a:xfrm>
          </p:grpSpPr>
          <p:sp>
            <p:nvSpPr>
              <p:cNvPr id="169" name="Freeform 1028"/>
              <p:cNvSpPr/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0" name="Freeform 1029"/>
              <p:cNvSpPr/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1" name="Freeform 1030"/>
              <p:cNvSpPr/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2" name="Freeform 1031"/>
              <p:cNvSpPr/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3" name="Freeform 1032"/>
              <p:cNvSpPr/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4" name="Freeform 1033"/>
              <p:cNvSpPr/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4" name="Freeform 1034"/>
            <p:cNvSpPr/>
            <p:nvPr/>
          </p:nvSpPr>
          <p:spPr bwMode="auto">
            <a:xfrm>
              <a:off x="7763780" y="2647731"/>
              <a:ext cx="119578" cy="80936"/>
            </a:xfrm>
            <a:custGeom>
              <a:avLst/>
              <a:gdLst>
                <a:gd name="T0" fmla="*/ 213221464 w 990"/>
                <a:gd name="T1" fmla="*/ 1090686587 h 792"/>
                <a:gd name="T2" fmla="*/ 1915477586 w 990"/>
                <a:gd name="T3" fmla="*/ 0 h 792"/>
                <a:gd name="T4" fmla="*/ 1915477586 w 990"/>
                <a:gd name="T5" fmla="*/ 108859840 h 792"/>
                <a:gd name="T6" fmla="*/ 0 w 990"/>
                <a:gd name="T7" fmla="*/ 1090686587 h 792"/>
                <a:gd name="T8" fmla="*/ 213221464 w 990"/>
                <a:gd name="T9" fmla="*/ 1090686587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5" name="Freeform 1035"/>
            <p:cNvSpPr/>
            <p:nvPr/>
          </p:nvSpPr>
          <p:spPr bwMode="auto">
            <a:xfrm>
              <a:off x="7458602" y="2654187"/>
              <a:ext cx="305957" cy="73850"/>
            </a:xfrm>
            <a:custGeom>
              <a:avLst/>
              <a:gdLst>
                <a:gd name="T0" fmla="*/ 213486572 w 2532"/>
                <a:gd name="T1" fmla="*/ 0 h 723"/>
                <a:gd name="T2" fmla="*/ 213486572 w 2532"/>
                <a:gd name="T3" fmla="*/ 0 h 723"/>
                <a:gd name="T4" fmla="*/ 2147483646 w 2532"/>
                <a:gd name="T5" fmla="*/ 979380008 h 723"/>
                <a:gd name="T6" fmla="*/ 2147483646 w 2532"/>
                <a:gd name="T7" fmla="*/ 1088085165 h 723"/>
                <a:gd name="T8" fmla="*/ 0 w 2532"/>
                <a:gd name="T9" fmla="*/ 108705259 h 723"/>
                <a:gd name="T10" fmla="*/ 21348657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Freeform 1036"/>
            <p:cNvSpPr/>
            <p:nvPr/>
          </p:nvSpPr>
          <p:spPr bwMode="auto">
            <a:xfrm>
              <a:off x="7458797" y="2640645"/>
              <a:ext cx="3311" cy="14959"/>
            </a:xfrm>
            <a:custGeom>
              <a:avLst/>
              <a:gdLst>
                <a:gd name="T0" fmla="*/ 262278191 w 26"/>
                <a:gd name="T1" fmla="*/ 107489981 h 147"/>
                <a:gd name="T2" fmla="*/ 262278191 w 26"/>
                <a:gd name="T3" fmla="*/ 214969480 h 147"/>
                <a:gd name="T4" fmla="*/ 0 w 26"/>
                <a:gd name="T5" fmla="*/ 214969480 h 147"/>
                <a:gd name="T6" fmla="*/ 262278191 w 26"/>
                <a:gd name="T7" fmla="*/ 0 h 147"/>
                <a:gd name="T8" fmla="*/ 262278191 w 26"/>
                <a:gd name="T9" fmla="*/ 10748998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 1037"/>
            <p:cNvSpPr/>
            <p:nvPr/>
          </p:nvSpPr>
          <p:spPr bwMode="auto">
            <a:xfrm>
              <a:off x="7458992" y="2579707"/>
              <a:ext cx="142170" cy="61883"/>
            </a:xfrm>
            <a:custGeom>
              <a:avLst/>
              <a:gdLst>
                <a:gd name="T0" fmla="*/ 2136125890 w 1176"/>
                <a:gd name="T1" fmla="*/ 0 h 606"/>
                <a:gd name="T2" fmla="*/ 0 w 1176"/>
                <a:gd name="T3" fmla="*/ 870000945 h 606"/>
                <a:gd name="T4" fmla="*/ 213789467 w 1176"/>
                <a:gd name="T5" fmla="*/ 870000945 h 606"/>
                <a:gd name="T6" fmla="*/ 2136125890 w 1176"/>
                <a:gd name="T7" fmla="*/ 108617123 h 606"/>
                <a:gd name="T8" fmla="*/ 2136125890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Freeform 1038"/>
            <p:cNvSpPr/>
            <p:nvPr/>
          </p:nvSpPr>
          <p:spPr bwMode="auto">
            <a:xfrm>
              <a:off x="7468535" y="2643795"/>
              <a:ext cx="290182" cy="71016"/>
            </a:xfrm>
            <a:custGeom>
              <a:avLst/>
              <a:gdLst>
                <a:gd name="T0" fmla="*/ 173112702 w 2532"/>
                <a:gd name="T1" fmla="*/ 0 h 723"/>
                <a:gd name="T2" fmla="*/ 173112702 w 2532"/>
                <a:gd name="T3" fmla="*/ 0 h 723"/>
                <a:gd name="T4" fmla="*/ 2069773885 w 2532"/>
                <a:gd name="T5" fmla="*/ 558173482 h 723"/>
                <a:gd name="T6" fmla="*/ 2069773885 w 2532"/>
                <a:gd name="T7" fmla="*/ 558173482 h 723"/>
                <a:gd name="T8" fmla="*/ 0 w 2532"/>
                <a:gd name="T9" fmla="*/ 92871346 h 723"/>
                <a:gd name="T10" fmla="*/ 17311270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Freeform 1039"/>
            <p:cNvSpPr/>
            <p:nvPr/>
          </p:nvSpPr>
          <p:spPr bwMode="auto">
            <a:xfrm flipV="1">
              <a:off x="7758327" y="2638756"/>
              <a:ext cx="118410" cy="73535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962694895 h 723"/>
                <a:gd name="T6" fmla="*/ 0 w 2532"/>
                <a:gd name="T7" fmla="*/ 962694895 h 723"/>
                <a:gd name="T8" fmla="*/ 0 w 2532"/>
                <a:gd name="T9" fmla="*/ 107314314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40" name="Group 739"/>
          <p:cNvGrpSpPr/>
          <p:nvPr/>
        </p:nvGrpSpPr>
        <p:grpSpPr>
          <a:xfrm>
            <a:off x="8637781" y="2319727"/>
            <a:ext cx="530702" cy="478009"/>
            <a:chOff x="8631407" y="2290407"/>
            <a:chExt cx="530702" cy="478009"/>
          </a:xfrm>
        </p:grpSpPr>
        <p:pic>
          <p:nvPicPr>
            <p:cNvPr id="110" name="Picture 568" descr="light2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8825293" y="2362969"/>
              <a:ext cx="92772" cy="4054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1" name="Picture 1017" descr="antenna_stylized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31407" y="2290407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92" name="Group 791"/>
          <p:cNvGrpSpPr/>
          <p:nvPr/>
        </p:nvGrpSpPr>
        <p:grpSpPr>
          <a:xfrm>
            <a:off x="7493518" y="3419140"/>
            <a:ext cx="350807" cy="305517"/>
            <a:chOff x="7487144" y="3389820"/>
            <a:chExt cx="350807" cy="305517"/>
          </a:xfrm>
        </p:grpSpPr>
        <p:pic>
          <p:nvPicPr>
            <p:cNvPr id="91" name="Picture 1115" descr="antenna_stylized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87144" y="3389820"/>
              <a:ext cx="347997" cy="167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2" name="Picture 1116" descr="laptop_keyboard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504001" y="3575889"/>
              <a:ext cx="286699" cy="119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3" name="Freeform 1117"/>
            <p:cNvSpPr/>
            <p:nvPr/>
          </p:nvSpPr>
          <p:spPr bwMode="auto">
            <a:xfrm>
              <a:off x="7599014" y="3459979"/>
              <a:ext cx="230764" cy="155883"/>
            </a:xfrm>
            <a:custGeom>
              <a:avLst/>
              <a:gdLst>
                <a:gd name="T0" fmla="*/ 143665061 w 2982"/>
                <a:gd name="T1" fmla="*/ 0 h 2442"/>
                <a:gd name="T2" fmla="*/ 0 w 2982"/>
                <a:gd name="T3" fmla="*/ 66329557 h 2442"/>
                <a:gd name="T4" fmla="*/ 573719931 w 2982"/>
                <a:gd name="T5" fmla="*/ 82975142 h 2442"/>
                <a:gd name="T6" fmla="*/ 717384993 w 2982"/>
                <a:gd name="T7" fmla="*/ 16645585 h 2442"/>
                <a:gd name="T8" fmla="*/ 14366506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94" name="Picture 1118" descr="screen"/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10380" y="3463988"/>
              <a:ext cx="209692" cy="1418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5" name="Freeform 1119"/>
            <p:cNvSpPr/>
            <p:nvPr/>
          </p:nvSpPr>
          <p:spPr bwMode="auto">
            <a:xfrm>
              <a:off x="7641029" y="3455381"/>
              <a:ext cx="195517" cy="29007"/>
            </a:xfrm>
            <a:custGeom>
              <a:avLst/>
              <a:gdLst>
                <a:gd name="T0" fmla="*/ 35620212 w 2528"/>
                <a:gd name="T1" fmla="*/ 0 h 455"/>
                <a:gd name="T2" fmla="*/ 608343257 w 2528"/>
                <a:gd name="T3" fmla="*/ 16582250 h 455"/>
                <a:gd name="T4" fmla="*/ 572256449 w 2528"/>
                <a:gd name="T5" fmla="*/ 16582250 h 455"/>
                <a:gd name="T6" fmla="*/ 0 w 2528"/>
                <a:gd name="T7" fmla="*/ 16582250 h 455"/>
                <a:gd name="T8" fmla="*/ 35620212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6" name="Freeform 1120"/>
            <p:cNvSpPr/>
            <p:nvPr/>
          </p:nvSpPr>
          <p:spPr bwMode="auto">
            <a:xfrm>
              <a:off x="7596971" y="3455145"/>
              <a:ext cx="54275" cy="120745"/>
            </a:xfrm>
            <a:custGeom>
              <a:avLst/>
              <a:gdLst>
                <a:gd name="T0" fmla="*/ 142804406 w 702"/>
                <a:gd name="T1" fmla="*/ 0 h 1893"/>
                <a:gd name="T2" fmla="*/ 0 w 702"/>
                <a:gd name="T3" fmla="*/ 66174575 h 1893"/>
                <a:gd name="T4" fmla="*/ 35584530 w 702"/>
                <a:gd name="T5" fmla="*/ 66174575 h 1893"/>
                <a:gd name="T6" fmla="*/ 178855222 w 702"/>
                <a:gd name="T7" fmla="*/ 16607700 h 1893"/>
                <a:gd name="T8" fmla="*/ 142804406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7" name="Freeform 1121"/>
            <p:cNvSpPr/>
            <p:nvPr/>
          </p:nvSpPr>
          <p:spPr bwMode="auto">
            <a:xfrm>
              <a:off x="7776652" y="3476723"/>
              <a:ext cx="58489" cy="139375"/>
            </a:xfrm>
            <a:custGeom>
              <a:avLst/>
              <a:gdLst>
                <a:gd name="T0" fmla="*/ 179213623 w 756"/>
                <a:gd name="T1" fmla="*/ 0 h 2184"/>
                <a:gd name="T2" fmla="*/ 35656008 w 756"/>
                <a:gd name="T3" fmla="*/ 82904513 h 2184"/>
                <a:gd name="T4" fmla="*/ 0 w 756"/>
                <a:gd name="T5" fmla="*/ 82904513 h 2184"/>
                <a:gd name="T6" fmla="*/ 143090785 w 756"/>
                <a:gd name="T7" fmla="*/ 16632211 h 2184"/>
                <a:gd name="T8" fmla="*/ 179213623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8" name="Freeform 1122"/>
            <p:cNvSpPr/>
            <p:nvPr/>
          </p:nvSpPr>
          <p:spPr bwMode="auto">
            <a:xfrm>
              <a:off x="7596332" y="3569758"/>
              <a:ext cx="214545" cy="47048"/>
            </a:xfrm>
            <a:custGeom>
              <a:avLst/>
              <a:gdLst>
                <a:gd name="T0" fmla="*/ 35658648 w 2773"/>
                <a:gd name="T1" fmla="*/ 0 h 738"/>
                <a:gd name="T2" fmla="*/ 0 w 2773"/>
                <a:gd name="T3" fmla="*/ 16581742 h 738"/>
                <a:gd name="T4" fmla="*/ 573357470 w 2773"/>
                <a:gd name="T5" fmla="*/ 33163485 h 738"/>
                <a:gd name="T6" fmla="*/ 573357470 w 2773"/>
                <a:gd name="T7" fmla="*/ 16581742 h 738"/>
                <a:gd name="T8" fmla="*/ 35658648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9" name="Freeform 1123"/>
            <p:cNvSpPr/>
            <p:nvPr/>
          </p:nvSpPr>
          <p:spPr bwMode="auto">
            <a:xfrm>
              <a:off x="7783165" y="3477902"/>
              <a:ext cx="54786" cy="139965"/>
            </a:xfrm>
            <a:custGeom>
              <a:avLst/>
              <a:gdLst>
                <a:gd name="T0" fmla="*/ 656550006 w 637"/>
                <a:gd name="T1" fmla="*/ 0 h 1659"/>
                <a:gd name="T2" fmla="*/ 656550006 w 637"/>
                <a:gd name="T3" fmla="*/ 0 h 1659"/>
                <a:gd name="T4" fmla="*/ 54716163 w 637"/>
                <a:gd name="T5" fmla="*/ 2147483646 h 1659"/>
                <a:gd name="T6" fmla="*/ 0 w 637"/>
                <a:gd name="T7" fmla="*/ 2147483646 h 1659"/>
                <a:gd name="T8" fmla="*/ 65655000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0" name="Freeform 1124"/>
            <p:cNvSpPr/>
            <p:nvPr/>
          </p:nvSpPr>
          <p:spPr bwMode="auto">
            <a:xfrm>
              <a:off x="7596588" y="3576007"/>
              <a:ext cx="190792" cy="46458"/>
            </a:xfrm>
            <a:custGeom>
              <a:avLst/>
              <a:gdLst>
                <a:gd name="T0" fmla="*/ 0 w 2216"/>
                <a:gd name="T1" fmla="*/ 0 h 550"/>
                <a:gd name="T2" fmla="*/ 54884212 w 2216"/>
                <a:gd name="T3" fmla="*/ 101852492 h 550"/>
                <a:gd name="T4" fmla="*/ 2147483646 w 2216"/>
                <a:gd name="T5" fmla="*/ 1017940055 h 550"/>
                <a:gd name="T6" fmla="*/ 2147483646 w 2216"/>
                <a:gd name="T7" fmla="*/ 865464562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1" name="Group 1125"/>
            <p:cNvGrpSpPr/>
            <p:nvPr/>
          </p:nvGrpSpPr>
          <p:grpSpPr bwMode="auto">
            <a:xfrm>
              <a:off x="7593395" y="3625649"/>
              <a:ext cx="64747" cy="27592"/>
              <a:chOff x="1740" y="2642"/>
              <a:chExt cx="752" cy="327"/>
            </a:xfrm>
          </p:grpSpPr>
          <p:sp>
            <p:nvSpPr>
              <p:cNvPr id="140" name="Freeform 1126"/>
              <p:cNvSpPr/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1" name="Freeform 1127"/>
              <p:cNvSpPr/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2" name="Freeform 1128"/>
              <p:cNvSpPr/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3" name="Freeform 1129"/>
              <p:cNvSpPr/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4" name="Freeform 1130"/>
              <p:cNvSpPr/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5" name="Freeform 1131"/>
              <p:cNvSpPr/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2" name="Freeform 1132"/>
            <p:cNvSpPr/>
            <p:nvPr/>
          </p:nvSpPr>
          <p:spPr bwMode="auto">
            <a:xfrm>
              <a:off x="7704243" y="3629776"/>
              <a:ext cx="78411" cy="60608"/>
            </a:xfrm>
            <a:custGeom>
              <a:avLst/>
              <a:gdLst>
                <a:gd name="T0" fmla="*/ 39250883 w 990"/>
                <a:gd name="T1" fmla="*/ 342828616 h 792"/>
                <a:gd name="T2" fmla="*/ 354255671 w 990"/>
                <a:gd name="T3" fmla="*/ 0 h 792"/>
                <a:gd name="T4" fmla="*/ 354255671 w 990"/>
                <a:gd name="T5" fmla="*/ 34504242 h 792"/>
                <a:gd name="T6" fmla="*/ 0 w 990"/>
                <a:gd name="T7" fmla="*/ 342828616 h 792"/>
                <a:gd name="T8" fmla="*/ 39250883 w 990"/>
                <a:gd name="T9" fmla="*/ 342828616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Freeform 1133"/>
            <p:cNvSpPr/>
            <p:nvPr/>
          </p:nvSpPr>
          <p:spPr bwMode="auto">
            <a:xfrm>
              <a:off x="7504129" y="3634611"/>
              <a:ext cx="200625" cy="55302"/>
            </a:xfrm>
            <a:custGeom>
              <a:avLst/>
              <a:gdLst>
                <a:gd name="T0" fmla="*/ 39302216 w 2532"/>
                <a:gd name="T1" fmla="*/ 0 h 723"/>
                <a:gd name="T2" fmla="*/ 39302216 w 2532"/>
                <a:gd name="T3" fmla="*/ 0 h 723"/>
                <a:gd name="T4" fmla="*/ 867084690 w 2532"/>
                <a:gd name="T5" fmla="*/ 307891170 h 723"/>
                <a:gd name="T6" fmla="*/ 867084690 w 2532"/>
                <a:gd name="T7" fmla="*/ 342351506 h 723"/>
                <a:gd name="T8" fmla="*/ 0 w 2532"/>
                <a:gd name="T9" fmla="*/ 34009889 h 723"/>
                <a:gd name="T10" fmla="*/ 39302216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Freeform 1134"/>
            <p:cNvSpPr/>
            <p:nvPr/>
          </p:nvSpPr>
          <p:spPr bwMode="auto">
            <a:xfrm>
              <a:off x="7504257" y="3624470"/>
              <a:ext cx="2171" cy="11202"/>
            </a:xfrm>
            <a:custGeom>
              <a:avLst/>
              <a:gdLst>
                <a:gd name="T0" fmla="*/ 48903362 w 26"/>
                <a:gd name="T1" fmla="*/ 33634500 h 147"/>
                <a:gd name="T2" fmla="*/ 48903362 w 26"/>
                <a:gd name="T3" fmla="*/ 67263209 h 147"/>
                <a:gd name="T4" fmla="*/ 0 w 26"/>
                <a:gd name="T5" fmla="*/ 67263209 h 147"/>
                <a:gd name="T6" fmla="*/ 48903362 w 26"/>
                <a:gd name="T7" fmla="*/ 0 h 147"/>
                <a:gd name="T8" fmla="*/ 48903362 w 26"/>
                <a:gd name="T9" fmla="*/ 33634500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Freeform 1135"/>
            <p:cNvSpPr/>
            <p:nvPr/>
          </p:nvSpPr>
          <p:spPr bwMode="auto">
            <a:xfrm>
              <a:off x="7504384" y="3578837"/>
              <a:ext cx="93225" cy="46340"/>
            </a:xfrm>
            <a:custGeom>
              <a:avLst/>
              <a:gdLst>
                <a:gd name="T0" fmla="*/ 395043791 w 1176"/>
                <a:gd name="T1" fmla="*/ 0 h 606"/>
                <a:gd name="T2" fmla="*/ 0 w 1176"/>
                <a:gd name="T3" fmla="*/ 273654982 h 606"/>
                <a:gd name="T4" fmla="*/ 39357994 w 1176"/>
                <a:gd name="T5" fmla="*/ 273654982 h 606"/>
                <a:gd name="T6" fmla="*/ 395043791 w 1176"/>
                <a:gd name="T7" fmla="*/ 33985420 h 606"/>
                <a:gd name="T8" fmla="*/ 39504379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Freeform 1136"/>
            <p:cNvSpPr/>
            <p:nvPr/>
          </p:nvSpPr>
          <p:spPr bwMode="auto">
            <a:xfrm>
              <a:off x="7510642" y="3626829"/>
              <a:ext cx="190281" cy="53180"/>
            </a:xfrm>
            <a:custGeom>
              <a:avLst/>
              <a:gdLst>
                <a:gd name="T0" fmla="*/ 31829833 w 2532"/>
                <a:gd name="T1" fmla="*/ 0 h 723"/>
                <a:gd name="T2" fmla="*/ 31829833 w 2532"/>
                <a:gd name="T3" fmla="*/ 0 h 723"/>
                <a:gd name="T4" fmla="*/ 382827787 w 2532"/>
                <a:gd name="T5" fmla="*/ 175498781 h 723"/>
                <a:gd name="T6" fmla="*/ 382827787 w 2532"/>
                <a:gd name="T7" fmla="*/ 175498781 h 723"/>
                <a:gd name="T8" fmla="*/ 0 w 2532"/>
                <a:gd name="T9" fmla="*/ 29448186 h 723"/>
                <a:gd name="T10" fmla="*/ 31829833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Freeform 1137"/>
            <p:cNvSpPr/>
            <p:nvPr/>
          </p:nvSpPr>
          <p:spPr bwMode="auto">
            <a:xfrm flipV="1">
              <a:off x="7700668" y="3623055"/>
              <a:ext cx="77645" cy="55066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302641137 h 723"/>
                <a:gd name="T6" fmla="*/ 0 w 2532"/>
                <a:gd name="T7" fmla="*/ 302641137 h 723"/>
                <a:gd name="T8" fmla="*/ 0 w 2532"/>
                <a:gd name="T9" fmla="*/ 33575256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94" name="Group 693"/>
          <p:cNvGrpSpPr/>
          <p:nvPr/>
        </p:nvGrpSpPr>
        <p:grpSpPr>
          <a:xfrm>
            <a:off x="7803435" y="3325424"/>
            <a:ext cx="347997" cy="396620"/>
            <a:chOff x="7797061" y="3296104"/>
            <a:chExt cx="347997" cy="396620"/>
          </a:xfrm>
        </p:grpSpPr>
        <p:pic>
          <p:nvPicPr>
            <p:cNvPr id="113" name="Picture 571" descr="fridge2.png"/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96825" y="3355697"/>
              <a:ext cx="189578" cy="3370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4" name="Picture 1115" descr="antenna_stylized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97061" y="3296104"/>
              <a:ext cx="347997" cy="167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95" name="Group 794"/>
          <p:cNvGrpSpPr/>
          <p:nvPr/>
        </p:nvGrpSpPr>
        <p:grpSpPr>
          <a:xfrm>
            <a:off x="11064947" y="3428485"/>
            <a:ext cx="518448" cy="1212242"/>
            <a:chOff x="11058573" y="3399165"/>
            <a:chExt cx="518448" cy="1212242"/>
          </a:xfrm>
        </p:grpSpPr>
        <p:grpSp>
          <p:nvGrpSpPr>
            <p:cNvPr id="375" name="Group 374"/>
            <p:cNvGrpSpPr/>
            <p:nvPr/>
          </p:nvGrpSpPr>
          <p:grpSpPr>
            <a:xfrm>
              <a:off x="11087182" y="4159591"/>
              <a:ext cx="489839" cy="451816"/>
              <a:chOff x="5103720" y="2693365"/>
              <a:chExt cx="611650" cy="414788"/>
            </a:xfrm>
          </p:grpSpPr>
          <p:cxnSp>
            <p:nvCxnSpPr>
              <p:cNvPr id="376" name="Straight Connector 375"/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78" name="Group 377"/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379" name="Picture 378" descr="server_rack.png"/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80" name="Picture 379" descr="server_rack.png"/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81" name="Picture 380" descr="server_rack.png"/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92" name="Group 391"/>
            <p:cNvGrpSpPr/>
            <p:nvPr/>
          </p:nvGrpSpPr>
          <p:grpSpPr>
            <a:xfrm>
              <a:off x="11058573" y="3399165"/>
              <a:ext cx="423724" cy="405973"/>
              <a:chOff x="5103720" y="2693365"/>
              <a:chExt cx="611650" cy="414788"/>
            </a:xfrm>
          </p:grpSpPr>
          <p:cxnSp>
            <p:nvCxnSpPr>
              <p:cNvPr id="393" name="Straight Connector 392"/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95" name="Group 394"/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396" name="Picture 395" descr="server_rack.png"/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97" name="Picture 396" descr="server_rack.png"/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98" name="Picture 397" descr="server_rack.png"/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71" name="Group 950"/>
          <p:cNvGrpSpPr/>
          <p:nvPr/>
        </p:nvGrpSpPr>
        <p:grpSpPr bwMode="auto">
          <a:xfrm>
            <a:off x="10288915" y="5273951"/>
            <a:ext cx="177192" cy="330833"/>
            <a:chOff x="4140" y="429"/>
            <a:chExt cx="1425" cy="2396"/>
          </a:xfrm>
        </p:grpSpPr>
        <p:sp>
          <p:nvSpPr>
            <p:cNvPr id="207" name="Freeform 951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8" name="Rectangle 952"/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9" name="Freeform 953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0" name="Freeform 954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1" name="Rectangle 955"/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2" name="Group 956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37" name="AutoShape 957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8" name="AutoShape 958"/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3" name="Rectangle 959"/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4" name="Group 960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35" name="AutoShape 961"/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6" name="AutoShape 962"/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5" name="Rectangle 963"/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16" name="Rectangle 964"/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7" name="Group 965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33" name="AutoShape 966"/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4" name="AutoShape 967"/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8" name="Freeform 968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19" name="Group 969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31" name="AutoShape 970"/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2" name="AutoShape 971"/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20" name="Rectangle 972"/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1" name="Freeform 973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2" name="Freeform 974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3" name="Oval 975"/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4" name="Freeform 976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5" name="AutoShape 977"/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6" name="AutoShape 978"/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7" name="Oval 979"/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8" name="Oval 980"/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9" name="Oval 981"/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30" name="Rectangle 982"/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grpSp>
        <p:nvGrpSpPr>
          <p:cNvPr id="44" name="Group 590"/>
          <p:cNvGrpSpPr/>
          <p:nvPr/>
        </p:nvGrpSpPr>
        <p:grpSpPr bwMode="auto">
          <a:xfrm flipH="1">
            <a:off x="7980855" y="4900161"/>
            <a:ext cx="345630" cy="320302"/>
            <a:chOff x="2839" y="3501"/>
            <a:chExt cx="755" cy="803"/>
          </a:xfrm>
        </p:grpSpPr>
        <p:pic>
          <p:nvPicPr>
            <p:cNvPr id="367" name="Picture 591" descr="desktop_computer_stylized_medium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68" name="Freeform 592"/>
            <p:cNvSpPr/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0" name="Group 590"/>
          <p:cNvGrpSpPr/>
          <p:nvPr/>
        </p:nvGrpSpPr>
        <p:grpSpPr bwMode="auto">
          <a:xfrm flipH="1">
            <a:off x="8153909" y="5504657"/>
            <a:ext cx="345630" cy="320302"/>
            <a:chOff x="2839" y="3501"/>
            <a:chExt cx="755" cy="803"/>
          </a:xfrm>
        </p:grpSpPr>
        <p:pic>
          <p:nvPicPr>
            <p:cNvPr id="491" name="Picture 591" descr="desktop_computer_stylized_medium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2" name="Freeform 592"/>
            <p:cNvSpPr/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3" name="Group 590"/>
          <p:cNvGrpSpPr/>
          <p:nvPr/>
        </p:nvGrpSpPr>
        <p:grpSpPr bwMode="auto">
          <a:xfrm flipH="1">
            <a:off x="8552134" y="5526130"/>
            <a:ext cx="345630" cy="320302"/>
            <a:chOff x="2839" y="3501"/>
            <a:chExt cx="755" cy="803"/>
          </a:xfrm>
        </p:grpSpPr>
        <p:pic>
          <p:nvPicPr>
            <p:cNvPr id="494" name="Picture 591" descr="desktop_computer_stylized_medium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5" name="Freeform 592"/>
            <p:cNvSpPr/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6" name="Group 1064"/>
          <p:cNvGrpSpPr/>
          <p:nvPr/>
        </p:nvGrpSpPr>
        <p:grpSpPr bwMode="auto">
          <a:xfrm>
            <a:off x="9534746" y="5795138"/>
            <a:ext cx="319264" cy="253379"/>
            <a:chOff x="877" y="1008"/>
            <a:chExt cx="2747" cy="2591"/>
          </a:xfrm>
        </p:grpSpPr>
        <p:pic>
          <p:nvPicPr>
            <p:cNvPr id="497" name="Picture 1065" descr="antenna_stylized"/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98" name="Picture 1066" descr="laptop_keyboard"/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9" name="Freeform 1067"/>
            <p:cNvSpPr/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500" name="Picture 1068" descr="screen"/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01" name="Freeform 1069"/>
            <p:cNvSpPr/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2" name="Freeform 1070"/>
            <p:cNvSpPr/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3" name="Freeform 1071"/>
            <p:cNvSpPr/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4" name="Freeform 1072"/>
            <p:cNvSpPr/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Freeform 1073"/>
            <p:cNvSpPr/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Freeform 1074"/>
            <p:cNvSpPr/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07" name="Group 1075"/>
            <p:cNvGrpSpPr/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514" name="Freeform 1076"/>
              <p:cNvSpPr/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5" name="Freeform 1077"/>
              <p:cNvSpPr/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6" name="Freeform 1078"/>
              <p:cNvSpPr/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7" name="Freeform 1079"/>
              <p:cNvSpPr/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8" name="Freeform 1080"/>
              <p:cNvSpPr/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9" name="Freeform 1081"/>
              <p:cNvSpPr/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08" name="Freeform 1082"/>
            <p:cNvSpPr/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9" name="Freeform 1083"/>
            <p:cNvSpPr/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0" name="Freeform 1084"/>
            <p:cNvSpPr/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1" name="Freeform 1085"/>
            <p:cNvSpPr/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2" name="Freeform 1086"/>
            <p:cNvSpPr/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3" name="Freeform 1087"/>
            <p:cNvSpPr/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75" name="Freeform 984"/>
          <p:cNvSpPr/>
          <p:nvPr/>
        </p:nvSpPr>
        <p:spPr bwMode="auto">
          <a:xfrm>
            <a:off x="10153593" y="5636971"/>
            <a:ext cx="34049" cy="332924"/>
          </a:xfrm>
          <a:custGeom>
            <a:avLst/>
            <a:gdLst>
              <a:gd name="T0" fmla="*/ 3 w 354"/>
              <a:gd name="T1" fmla="*/ 0 h 2742"/>
              <a:gd name="T2" fmla="*/ 15 w 354"/>
              <a:gd name="T3" fmla="*/ 27 h 2742"/>
              <a:gd name="T4" fmla="*/ 15 w 354"/>
              <a:gd name="T5" fmla="*/ 205 h 2742"/>
              <a:gd name="T6" fmla="*/ 0 w 354"/>
              <a:gd name="T7" fmla="*/ 215 h 2742"/>
              <a:gd name="T8" fmla="*/ 3 w 354"/>
              <a:gd name="T9" fmla="*/ 0 h 274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54"/>
              <a:gd name="T16" fmla="*/ 0 h 2742"/>
              <a:gd name="T17" fmla="*/ 354 w 354"/>
              <a:gd name="T18" fmla="*/ 2742 h 274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54" h="2742">
                <a:moveTo>
                  <a:pt x="63" y="0"/>
                </a:moveTo>
                <a:lnTo>
                  <a:pt x="354" y="339"/>
                </a:lnTo>
                <a:lnTo>
                  <a:pt x="346" y="2624"/>
                </a:lnTo>
                <a:lnTo>
                  <a:pt x="0" y="2742"/>
                </a:lnTo>
                <a:lnTo>
                  <a:pt x="63" y="0"/>
                </a:lnTo>
                <a:close/>
              </a:path>
            </a:pathLst>
          </a:custGeom>
          <a:gradFill rotWithShape="1">
            <a:gsLst>
              <a:gs pos="0">
                <a:srgbClr val="DDDDDD"/>
              </a:gs>
              <a:gs pos="100000">
                <a:srgbClr val="333333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7" name="Freeform 986"/>
          <p:cNvSpPr/>
          <p:nvPr/>
        </p:nvSpPr>
        <p:spPr bwMode="auto">
          <a:xfrm>
            <a:off x="10159970" y="5656923"/>
            <a:ext cx="20333" cy="308020"/>
          </a:xfrm>
          <a:custGeom>
            <a:avLst/>
            <a:gdLst>
              <a:gd name="T0" fmla="*/ 2 w 211"/>
              <a:gd name="T1" fmla="*/ 0 h 2537"/>
              <a:gd name="T2" fmla="*/ 9 w 211"/>
              <a:gd name="T3" fmla="*/ 18 h 2537"/>
              <a:gd name="T4" fmla="*/ 2 w 211"/>
              <a:gd name="T5" fmla="*/ 196 h 2537"/>
              <a:gd name="T6" fmla="*/ 2 w 211"/>
              <a:gd name="T7" fmla="*/ 0 h 2537"/>
              <a:gd name="T8" fmla="*/ 0 60000 65536"/>
              <a:gd name="T9" fmla="*/ 0 60000 65536"/>
              <a:gd name="T10" fmla="*/ 0 60000 65536"/>
              <a:gd name="T11" fmla="*/ 0 60000 65536"/>
              <a:gd name="T12" fmla="*/ 0 w 211"/>
              <a:gd name="T13" fmla="*/ 0 h 2537"/>
              <a:gd name="T14" fmla="*/ 211 w 211"/>
              <a:gd name="T15" fmla="*/ 2537 h 25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1" h="2537">
                <a:moveTo>
                  <a:pt x="7" y="0"/>
                </a:moveTo>
                <a:cubicBezTo>
                  <a:pt x="7" y="0"/>
                  <a:pt x="57" y="28"/>
                  <a:pt x="211" y="218"/>
                </a:cubicBezTo>
                <a:cubicBezTo>
                  <a:pt x="0" y="1229"/>
                  <a:pt x="41" y="2537"/>
                  <a:pt x="7" y="2501"/>
                </a:cubicBezTo>
                <a:lnTo>
                  <a:pt x="7" y="0"/>
                </a:lnTo>
                <a:close/>
              </a:path>
            </a:pathLst>
          </a:custGeom>
          <a:gradFill rotWithShape="1">
            <a:gsLst>
              <a:gs pos="0">
                <a:srgbClr val="808080"/>
              </a:gs>
              <a:gs pos="100000">
                <a:srgbClr val="F8F8F8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8" name="Freeform 987"/>
          <p:cNvSpPr/>
          <p:nvPr/>
        </p:nvSpPr>
        <p:spPr bwMode="auto">
          <a:xfrm>
            <a:off x="10155518" y="5812753"/>
            <a:ext cx="31643" cy="27525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1 h 226"/>
              <a:gd name="T4" fmla="*/ 14 w 328"/>
              <a:gd name="T5" fmla="*/ 19 h 226"/>
              <a:gd name="T6" fmla="*/ 0 w 328"/>
              <a:gd name="T7" fmla="*/ 8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9" name="Rectangle 988"/>
          <p:cNvSpPr>
            <a:spLocks noChangeArrowheads="1"/>
          </p:cNvSpPr>
          <p:nvPr/>
        </p:nvSpPr>
        <p:spPr bwMode="auto">
          <a:xfrm>
            <a:off x="10026299" y="5674399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0" name="Group 989"/>
          <p:cNvGrpSpPr/>
          <p:nvPr/>
        </p:nvGrpSpPr>
        <p:grpSpPr bwMode="auto">
          <a:xfrm>
            <a:off x="10091149" y="5671195"/>
            <a:ext cx="69903" cy="21117"/>
            <a:chOff x="614" y="2568"/>
            <a:chExt cx="725" cy="139"/>
          </a:xfrm>
        </p:grpSpPr>
        <p:sp>
          <p:nvSpPr>
            <p:cNvPr id="205" name="AutoShape 990"/>
            <p:cNvSpPr>
              <a:spLocks noChangeArrowheads="1"/>
            </p:cNvSpPr>
            <p:nvPr/>
          </p:nvSpPr>
          <p:spPr bwMode="auto">
            <a:xfrm>
              <a:off x="613" y="2566"/>
              <a:ext cx="721" cy="14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6" name="AutoShape 991"/>
            <p:cNvSpPr>
              <a:spLocks noChangeArrowheads="1"/>
            </p:cNvSpPr>
            <p:nvPr/>
          </p:nvSpPr>
          <p:spPr bwMode="auto">
            <a:xfrm>
              <a:off x="625" y="2581"/>
              <a:ext cx="696" cy="114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1" name="Rectangle 992"/>
          <p:cNvSpPr>
            <a:spLocks noChangeArrowheads="1"/>
          </p:cNvSpPr>
          <p:nvPr/>
        </p:nvSpPr>
        <p:spPr bwMode="auto">
          <a:xfrm>
            <a:off x="10027502" y="5722750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2" name="Group 993"/>
          <p:cNvGrpSpPr/>
          <p:nvPr/>
        </p:nvGrpSpPr>
        <p:grpSpPr bwMode="auto">
          <a:xfrm>
            <a:off x="10090909" y="5718672"/>
            <a:ext cx="69903" cy="19515"/>
            <a:chOff x="614" y="2568"/>
            <a:chExt cx="725" cy="139"/>
          </a:xfrm>
        </p:grpSpPr>
        <p:sp>
          <p:nvSpPr>
            <p:cNvPr id="203" name="AutoShape 994"/>
            <p:cNvSpPr>
              <a:spLocks noChangeArrowheads="1"/>
            </p:cNvSpPr>
            <p:nvPr/>
          </p:nvSpPr>
          <p:spPr bwMode="auto">
            <a:xfrm>
              <a:off x="615" y="2564"/>
              <a:ext cx="721" cy="139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4" name="AutoShape 995"/>
            <p:cNvSpPr>
              <a:spLocks noChangeArrowheads="1"/>
            </p:cNvSpPr>
            <p:nvPr/>
          </p:nvSpPr>
          <p:spPr bwMode="auto">
            <a:xfrm>
              <a:off x="628" y="2581"/>
              <a:ext cx="696" cy="107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3" name="Rectangle 996"/>
          <p:cNvSpPr>
            <a:spLocks noChangeArrowheads="1"/>
          </p:cNvSpPr>
          <p:nvPr/>
        </p:nvSpPr>
        <p:spPr bwMode="auto">
          <a:xfrm>
            <a:off x="10027502" y="5771101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84" name="Rectangle 997"/>
          <p:cNvSpPr>
            <a:spLocks noChangeArrowheads="1"/>
          </p:cNvSpPr>
          <p:nvPr/>
        </p:nvSpPr>
        <p:spPr bwMode="auto">
          <a:xfrm>
            <a:off x="10028705" y="5814938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5" name="Group 998"/>
          <p:cNvGrpSpPr/>
          <p:nvPr/>
        </p:nvGrpSpPr>
        <p:grpSpPr bwMode="auto">
          <a:xfrm>
            <a:off x="10089465" y="5810860"/>
            <a:ext cx="70024" cy="21991"/>
            <a:chOff x="614" y="2568"/>
            <a:chExt cx="725" cy="139"/>
          </a:xfrm>
        </p:grpSpPr>
        <p:sp>
          <p:nvSpPr>
            <p:cNvPr id="201" name="AutoShape 999"/>
            <p:cNvSpPr>
              <a:spLocks noChangeArrowheads="1"/>
            </p:cNvSpPr>
            <p:nvPr/>
          </p:nvSpPr>
          <p:spPr bwMode="auto">
            <a:xfrm>
              <a:off x="618" y="2586"/>
              <a:ext cx="720" cy="12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2" name="AutoShape 1000"/>
            <p:cNvSpPr>
              <a:spLocks noChangeArrowheads="1"/>
            </p:cNvSpPr>
            <p:nvPr/>
          </p:nvSpPr>
          <p:spPr bwMode="auto">
            <a:xfrm>
              <a:off x="630" y="2586"/>
              <a:ext cx="695" cy="10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6" name="Freeform 1001"/>
          <p:cNvSpPr/>
          <p:nvPr/>
        </p:nvSpPr>
        <p:spPr bwMode="auto">
          <a:xfrm>
            <a:off x="10156000" y="5771101"/>
            <a:ext cx="31643" cy="27380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0 h 226"/>
              <a:gd name="T4" fmla="*/ 14 w 328"/>
              <a:gd name="T5" fmla="*/ 17 h 226"/>
              <a:gd name="T6" fmla="*/ 0 w 328"/>
              <a:gd name="T7" fmla="*/ 7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7" name="Group 1002"/>
          <p:cNvGrpSpPr/>
          <p:nvPr/>
        </p:nvGrpSpPr>
        <p:grpSpPr bwMode="auto">
          <a:xfrm>
            <a:off x="10089946" y="5767169"/>
            <a:ext cx="70024" cy="20243"/>
            <a:chOff x="614" y="2568"/>
            <a:chExt cx="725" cy="139"/>
          </a:xfrm>
        </p:grpSpPr>
        <p:sp>
          <p:nvSpPr>
            <p:cNvPr id="199" name="AutoShape 1003"/>
            <p:cNvSpPr>
              <a:spLocks noChangeArrowheads="1"/>
            </p:cNvSpPr>
            <p:nvPr/>
          </p:nvSpPr>
          <p:spPr bwMode="auto">
            <a:xfrm>
              <a:off x="613" y="2571"/>
              <a:ext cx="732" cy="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0" name="AutoShape 1004"/>
            <p:cNvSpPr>
              <a:spLocks noChangeArrowheads="1"/>
            </p:cNvSpPr>
            <p:nvPr/>
          </p:nvSpPr>
          <p:spPr bwMode="auto">
            <a:xfrm>
              <a:off x="625" y="2587"/>
              <a:ext cx="720" cy="10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8" name="Rectangle 1005"/>
          <p:cNvSpPr>
            <a:spLocks noChangeArrowheads="1"/>
          </p:cNvSpPr>
          <p:nvPr/>
        </p:nvSpPr>
        <p:spPr bwMode="auto">
          <a:xfrm>
            <a:off x="10150946" y="5636388"/>
            <a:ext cx="8422" cy="332778"/>
          </a:xfrm>
          <a:prstGeom prst="rect">
            <a:avLst/>
          </a:prstGeom>
          <a:gradFill rotWithShape="1">
            <a:gsLst>
              <a:gs pos="0">
                <a:srgbClr val="333333"/>
              </a:gs>
              <a:gs pos="50000">
                <a:srgbClr val="DDDDDD"/>
              </a:gs>
              <a:gs pos="100000">
                <a:srgbClr val="333333"/>
              </a:gs>
            </a:gsLst>
            <a:lin ang="0" scaled="1"/>
          </a:gra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89" name="Freeform 1006"/>
          <p:cNvSpPr/>
          <p:nvPr/>
        </p:nvSpPr>
        <p:spPr bwMode="auto">
          <a:xfrm>
            <a:off x="10158887" y="5720566"/>
            <a:ext cx="28515" cy="31020"/>
          </a:xfrm>
          <a:custGeom>
            <a:avLst/>
            <a:gdLst>
              <a:gd name="T0" fmla="*/ 2 w 296"/>
              <a:gd name="T1" fmla="*/ 0 h 256"/>
              <a:gd name="T2" fmla="*/ 14 w 296"/>
              <a:gd name="T3" fmla="*/ 10 h 256"/>
              <a:gd name="T4" fmla="*/ 14 w 296"/>
              <a:gd name="T5" fmla="*/ 19 h 256"/>
              <a:gd name="T6" fmla="*/ 0 w 296"/>
              <a:gd name="T7" fmla="*/ 7 h 256"/>
              <a:gd name="T8" fmla="*/ 2 w 296"/>
              <a:gd name="T9" fmla="*/ 0 h 25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96"/>
              <a:gd name="T16" fmla="*/ 0 h 256"/>
              <a:gd name="T17" fmla="*/ 296 w 296"/>
              <a:gd name="T18" fmla="*/ 256 h 25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96" h="256">
                <a:moveTo>
                  <a:pt x="4" y="0"/>
                </a:moveTo>
                <a:cubicBezTo>
                  <a:pt x="55" y="10"/>
                  <a:pt x="144" y="68"/>
                  <a:pt x="292" y="144"/>
                </a:cubicBezTo>
                <a:cubicBezTo>
                  <a:pt x="290" y="178"/>
                  <a:pt x="296" y="188"/>
                  <a:pt x="296" y="256"/>
                </a:cubicBezTo>
                <a:cubicBezTo>
                  <a:pt x="296" y="256"/>
                  <a:pt x="160" y="176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0" name="Freeform 1007"/>
          <p:cNvSpPr/>
          <p:nvPr/>
        </p:nvSpPr>
        <p:spPr bwMode="auto">
          <a:xfrm>
            <a:off x="10159248" y="5672943"/>
            <a:ext cx="29357" cy="34953"/>
          </a:xfrm>
          <a:custGeom>
            <a:avLst/>
            <a:gdLst>
              <a:gd name="T0" fmla="*/ 0 w 304"/>
              <a:gd name="T1" fmla="*/ 0 h 288"/>
              <a:gd name="T2" fmla="*/ 14 w 304"/>
              <a:gd name="T3" fmla="*/ 13 h 288"/>
              <a:gd name="T4" fmla="*/ 13 w 304"/>
              <a:gd name="T5" fmla="*/ 23 h 288"/>
              <a:gd name="T6" fmla="*/ 2 w 304"/>
              <a:gd name="T7" fmla="*/ 10 h 288"/>
              <a:gd name="T8" fmla="*/ 0 w 304"/>
              <a:gd name="T9" fmla="*/ 0 h 28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4"/>
              <a:gd name="T16" fmla="*/ 0 h 288"/>
              <a:gd name="T17" fmla="*/ 304 w 304"/>
              <a:gd name="T18" fmla="*/ 288 h 28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4" h="288">
                <a:moveTo>
                  <a:pt x="0" y="0"/>
                </a:moveTo>
                <a:cubicBezTo>
                  <a:pt x="51" y="10"/>
                  <a:pt x="148" y="76"/>
                  <a:pt x="304" y="164"/>
                </a:cubicBezTo>
                <a:cubicBezTo>
                  <a:pt x="302" y="198"/>
                  <a:pt x="284" y="220"/>
                  <a:pt x="284" y="288"/>
                </a:cubicBezTo>
                <a:cubicBezTo>
                  <a:pt x="284" y="288"/>
                  <a:pt x="163" y="179"/>
                  <a:pt x="8" y="124"/>
                </a:cubicBezTo>
                <a:cubicBezTo>
                  <a:pt x="8" y="72"/>
                  <a:pt x="0" y="17"/>
                  <a:pt x="0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1" name="Oval 1008"/>
          <p:cNvSpPr>
            <a:spLocks noChangeArrowheads="1"/>
          </p:cNvSpPr>
          <p:nvPr/>
        </p:nvSpPr>
        <p:spPr bwMode="auto">
          <a:xfrm>
            <a:off x="10183311" y="5954166"/>
            <a:ext cx="6016" cy="13835"/>
          </a:xfrm>
          <a:prstGeom prst="ellipse">
            <a:avLst/>
          </a:pr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2" name="Freeform 1009"/>
          <p:cNvSpPr/>
          <p:nvPr/>
        </p:nvSpPr>
        <p:spPr bwMode="auto">
          <a:xfrm>
            <a:off x="10157684" y="5954603"/>
            <a:ext cx="29477" cy="29127"/>
          </a:xfrm>
          <a:custGeom>
            <a:avLst/>
            <a:gdLst>
              <a:gd name="T0" fmla="*/ 0 w 306"/>
              <a:gd name="T1" fmla="*/ 9 h 240"/>
              <a:gd name="T2" fmla="*/ 2 w 306"/>
              <a:gd name="T3" fmla="*/ 19 h 240"/>
              <a:gd name="T4" fmla="*/ 14 w 306"/>
              <a:gd name="T5" fmla="*/ 9 h 240"/>
              <a:gd name="T6" fmla="*/ 14 w 306"/>
              <a:gd name="T7" fmla="*/ 0 h 240"/>
              <a:gd name="T8" fmla="*/ 0 w 306"/>
              <a:gd name="T9" fmla="*/ 9 h 2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6"/>
              <a:gd name="T16" fmla="*/ 0 h 240"/>
              <a:gd name="T17" fmla="*/ 306 w 306"/>
              <a:gd name="T18" fmla="*/ 240 h 24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6" h="240">
                <a:moveTo>
                  <a:pt x="0" y="106"/>
                </a:moveTo>
                <a:lnTo>
                  <a:pt x="2" y="240"/>
                </a:lnTo>
                <a:lnTo>
                  <a:pt x="306" y="110"/>
                </a:lnTo>
                <a:lnTo>
                  <a:pt x="300" y="0"/>
                </a:lnTo>
                <a:lnTo>
                  <a:pt x="0" y="106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3" name="AutoShape 1010"/>
          <p:cNvSpPr>
            <a:spLocks noChangeArrowheads="1"/>
          </p:cNvSpPr>
          <p:nvPr/>
        </p:nvSpPr>
        <p:spPr bwMode="auto">
          <a:xfrm>
            <a:off x="10017877" y="5963487"/>
            <a:ext cx="143898" cy="21845"/>
          </a:xfrm>
          <a:prstGeom prst="roundRect">
            <a:avLst>
              <a:gd name="adj" fmla="val 50000"/>
            </a:avLst>
          </a:prstGeom>
          <a:solidFill>
            <a:srgbClr val="DDDDDD"/>
          </a:solidFill>
          <a:ln w="9525">
            <a:solidFill>
              <a:schemeClr val="tx1"/>
            </a:solidFill>
            <a:rou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4" name="AutoShape 1011"/>
          <p:cNvSpPr>
            <a:spLocks noChangeArrowheads="1"/>
          </p:cNvSpPr>
          <p:nvPr/>
        </p:nvSpPr>
        <p:spPr bwMode="auto">
          <a:xfrm>
            <a:off x="10026299" y="5969166"/>
            <a:ext cx="128257" cy="11505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tx2"/>
              </a:gs>
              <a:gs pos="100000">
                <a:schemeClr val="bg2"/>
              </a:gs>
            </a:gsLst>
            <a:lin ang="0" scaled="1"/>
          </a:gradFill>
          <a:ln w="9525">
            <a:solidFill>
              <a:schemeClr val="tx1"/>
            </a:solidFill>
            <a:rou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5" name="Oval 1012"/>
          <p:cNvSpPr>
            <a:spLocks noChangeArrowheads="1"/>
          </p:cNvSpPr>
          <p:nvPr/>
        </p:nvSpPr>
        <p:spPr bwMode="auto">
          <a:xfrm>
            <a:off x="10038210" y="5920815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6" name="Oval 1013"/>
          <p:cNvSpPr>
            <a:spLocks noChangeArrowheads="1"/>
          </p:cNvSpPr>
          <p:nvPr/>
        </p:nvSpPr>
        <p:spPr bwMode="auto">
          <a:xfrm>
            <a:off x="10059867" y="5920815"/>
            <a:ext cx="19130" cy="20680"/>
          </a:xfrm>
          <a:prstGeom prst="ellipse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7" name="Oval 1014"/>
          <p:cNvSpPr>
            <a:spLocks noChangeArrowheads="1"/>
          </p:cNvSpPr>
          <p:nvPr/>
        </p:nvSpPr>
        <p:spPr bwMode="auto">
          <a:xfrm>
            <a:off x="10080201" y="5920815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8" name="Rectangle 1015"/>
          <p:cNvSpPr>
            <a:spLocks noChangeArrowheads="1"/>
          </p:cNvSpPr>
          <p:nvPr/>
        </p:nvSpPr>
        <p:spPr bwMode="auto">
          <a:xfrm>
            <a:off x="10129410" y="5841444"/>
            <a:ext cx="9625" cy="110538"/>
          </a:xfrm>
          <a:prstGeom prst="rect">
            <a:avLst/>
          </a:prstGeom>
          <a:solidFill>
            <a:srgbClr val="292929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654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Peer-peer </a:t>
            </a:r>
            <a:r>
              <a:rPr lang="en-US" altLang="en-US" dirty="0">
                <a:ea typeface="MS PGothic" panose="020B0600070205080204" pitchFamily="34" charset="-128"/>
              </a:rPr>
              <a:t>a</a:t>
            </a:r>
            <a:r>
              <a:rPr lang="en-US" altLang="en-US" sz="4400" dirty="0">
                <a:ea typeface="MS PGothic" panose="020B0600070205080204" pitchFamily="34" charset="-128"/>
              </a:rPr>
              <a:t>rchitecture</a:t>
            </a:r>
            <a:endParaRPr lang="en-US" sz="4400" dirty="0"/>
          </a:p>
        </p:txBody>
      </p:sp>
      <p:sp>
        <p:nvSpPr>
          <p:cNvPr id="656" name="Content Placeholder 3"/>
          <p:cNvSpPr txBox="1"/>
          <p:nvPr/>
        </p:nvSpPr>
        <p:spPr>
          <a:xfrm>
            <a:off x="889178" y="1260346"/>
            <a:ext cx="5968498" cy="497469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no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always-on server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arbitrary end systems directly communicate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peers request service from other peers, provide service in return to other peers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self scalability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– new peers bring new service capacity, as well as new service demands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peers are intermittently connected and change IP addresses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complex management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example: P2P file sharing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61" name="Group 950"/>
          <p:cNvGrpSpPr/>
          <p:nvPr/>
        </p:nvGrpSpPr>
        <p:grpSpPr bwMode="auto">
          <a:xfrm>
            <a:off x="10002508" y="5616400"/>
            <a:ext cx="214974" cy="403920"/>
            <a:chOff x="4140" y="429"/>
            <a:chExt cx="1425" cy="2396"/>
          </a:xfrm>
        </p:grpSpPr>
        <p:sp>
          <p:nvSpPr>
            <p:cNvPr id="662" name="Freeform 951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3" name="Rectangle 952"/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64" name="Freeform 953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5" name="Freeform 954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6" name="Rectangle 955"/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67" name="Group 956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692" name="AutoShape 957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93" name="AutoShape 958"/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68" name="Rectangle 959"/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69" name="Group 960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690" name="AutoShape 961"/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91" name="AutoShape 962"/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0" name="Rectangle 963"/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1" name="Rectangle 964"/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72" name="Group 965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688" name="AutoShape 966"/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89" name="AutoShape 967"/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3" name="Freeform 968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74" name="Group 969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686" name="AutoShape 970"/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87" name="AutoShape 971"/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5" name="Rectangle 972"/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6" name="Freeform 973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7" name="Freeform 974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8" name="Oval 975"/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9" name="Freeform 976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0" name="AutoShape 977"/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1" name="AutoShape 978"/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2" name="Oval 979"/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3" name="Oval 980"/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4" name="Oval 981"/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5" name="Rectangle 982"/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575" name="Rectangle 574"/>
          <p:cNvSpPr/>
          <p:nvPr/>
        </p:nvSpPr>
        <p:spPr>
          <a:xfrm>
            <a:off x="6747501" y="1488461"/>
            <a:ext cx="5359400" cy="4954628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7680324" y="1814171"/>
            <a:ext cx="1991221" cy="4482411"/>
            <a:chOff x="7680324" y="1814171"/>
            <a:chExt cx="1991221" cy="4482411"/>
          </a:xfrm>
        </p:grpSpPr>
        <p:sp>
          <p:nvSpPr>
            <p:cNvPr id="612" name="Oval 611"/>
            <p:cNvSpPr/>
            <p:nvPr/>
          </p:nvSpPr>
          <p:spPr>
            <a:xfrm>
              <a:off x="7689254" y="5160841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5" name="Oval 634"/>
            <p:cNvSpPr/>
            <p:nvPr/>
          </p:nvSpPr>
          <p:spPr>
            <a:xfrm>
              <a:off x="7680324" y="1814171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1" name="Line 913"/>
            <p:cNvSpPr>
              <a:spLocks noChangeShapeType="1"/>
            </p:cNvSpPr>
            <p:nvPr/>
          </p:nvSpPr>
          <p:spPr bwMode="auto">
            <a:xfrm flipH="1">
              <a:off x="8353326" y="2438326"/>
              <a:ext cx="498897" cy="1114752"/>
            </a:xfrm>
            <a:prstGeom prst="line">
              <a:avLst/>
            </a:prstGeom>
            <a:noFill/>
            <a:ln w="76200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2" name="Line 911"/>
            <p:cNvSpPr>
              <a:spLocks noChangeShapeType="1"/>
            </p:cNvSpPr>
            <p:nvPr/>
          </p:nvSpPr>
          <p:spPr bwMode="auto">
            <a:xfrm>
              <a:off x="7971176" y="2321758"/>
              <a:ext cx="1187" cy="2793530"/>
            </a:xfrm>
            <a:prstGeom prst="line">
              <a:avLst/>
            </a:prstGeom>
            <a:noFill/>
            <a:ln w="76200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1" name="Oval 570"/>
            <p:cNvSpPr/>
            <p:nvPr/>
          </p:nvSpPr>
          <p:spPr>
            <a:xfrm>
              <a:off x="8703904" y="1943418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2" name="Oval 571"/>
            <p:cNvSpPr/>
            <p:nvPr/>
          </p:nvSpPr>
          <p:spPr>
            <a:xfrm>
              <a:off x="8013358" y="3440898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6" name="Oval 575"/>
            <p:cNvSpPr/>
            <p:nvPr/>
          </p:nvSpPr>
          <p:spPr>
            <a:xfrm>
              <a:off x="9059242" y="5786513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9" name="Line 913"/>
            <p:cNvSpPr>
              <a:spLocks noChangeShapeType="1"/>
            </p:cNvSpPr>
            <p:nvPr/>
          </p:nvSpPr>
          <p:spPr bwMode="auto">
            <a:xfrm>
              <a:off x="9143664" y="2462348"/>
              <a:ext cx="228982" cy="3299611"/>
            </a:xfrm>
            <a:prstGeom prst="line">
              <a:avLst/>
            </a:prstGeom>
            <a:noFill/>
            <a:ln w="76200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0" name="Line 913"/>
            <p:cNvSpPr>
              <a:spLocks noChangeShapeType="1"/>
            </p:cNvSpPr>
            <p:nvPr/>
          </p:nvSpPr>
          <p:spPr bwMode="auto">
            <a:xfrm>
              <a:off x="8485044" y="3911282"/>
              <a:ext cx="764880" cy="1866664"/>
            </a:xfrm>
            <a:prstGeom prst="line">
              <a:avLst/>
            </a:prstGeom>
            <a:noFill/>
            <a:ln w="76200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" name="Group 652"/>
          <p:cNvGrpSpPr/>
          <p:nvPr/>
        </p:nvGrpSpPr>
        <p:grpSpPr bwMode="auto">
          <a:xfrm>
            <a:off x="7750224" y="1859725"/>
            <a:ext cx="415925" cy="385763"/>
            <a:chOff x="2751" y="1851"/>
            <a:chExt cx="462" cy="478"/>
          </a:xfrm>
        </p:grpSpPr>
        <p:pic>
          <p:nvPicPr>
            <p:cNvPr id="359" name="Picture 653" descr="iphone_stylized_small"/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28" y="1922"/>
              <a:ext cx="152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60" name="Picture 654" descr="antenna_radiation_stylized"/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51" y="1851"/>
              <a:ext cx="462" cy="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86" name="Group 785"/>
          <p:cNvGrpSpPr/>
          <p:nvPr/>
        </p:nvGrpSpPr>
        <p:grpSpPr>
          <a:xfrm>
            <a:off x="8499539" y="2059124"/>
            <a:ext cx="849312" cy="226109"/>
            <a:chOff x="8493165" y="2029804"/>
            <a:chExt cx="849312" cy="226109"/>
          </a:xfrm>
        </p:grpSpPr>
        <p:pic>
          <p:nvPicPr>
            <p:cNvPr id="48" name="Picture 603" descr="car_icon_small"/>
            <p:cNvPicPr>
              <a:picLocks noChangeAspect="1" noChangeArrowheads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93165" y="2087638"/>
              <a:ext cx="849312" cy="168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2" name="Picture 1017" descr="antenna_stylized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04645" y="2029804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08" name="Group 1139"/>
          <p:cNvGrpSpPr/>
          <p:nvPr/>
        </p:nvGrpSpPr>
        <p:grpSpPr bwMode="auto">
          <a:xfrm flipH="1">
            <a:off x="7991996" y="3567143"/>
            <a:ext cx="359261" cy="342045"/>
            <a:chOff x="2839" y="3501"/>
            <a:chExt cx="755" cy="803"/>
          </a:xfrm>
        </p:grpSpPr>
        <p:pic>
          <p:nvPicPr>
            <p:cNvPr id="138" name="Picture 1140" descr="desktop_computer_stylized_medium"/>
            <p:cNvPicPr>
              <a:picLocks noChangeAspect="1" noChangeArrowheads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9" name="Freeform 1141"/>
            <p:cNvSpPr/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87" name="Group 590"/>
          <p:cNvGrpSpPr/>
          <p:nvPr/>
        </p:nvGrpSpPr>
        <p:grpSpPr bwMode="auto">
          <a:xfrm flipH="1">
            <a:off x="7773981" y="5281060"/>
            <a:ext cx="345630" cy="320302"/>
            <a:chOff x="2839" y="3501"/>
            <a:chExt cx="755" cy="803"/>
          </a:xfrm>
        </p:grpSpPr>
        <p:pic>
          <p:nvPicPr>
            <p:cNvPr id="488" name="Picture 591" descr="desktop_computer_stylized_medium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89" name="Freeform 592"/>
            <p:cNvSpPr/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0" name="Group 1064"/>
          <p:cNvGrpSpPr/>
          <p:nvPr/>
        </p:nvGrpSpPr>
        <p:grpSpPr bwMode="auto">
          <a:xfrm>
            <a:off x="9201681" y="5852809"/>
            <a:ext cx="310186" cy="307808"/>
            <a:chOff x="877" y="1008"/>
            <a:chExt cx="2747" cy="2591"/>
          </a:xfrm>
        </p:grpSpPr>
        <p:pic>
          <p:nvPicPr>
            <p:cNvPr id="146" name="Picture 1065" descr="antenna_stylized"/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7" name="Picture 1066" descr="laptop_keyboard"/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8" name="Freeform 1067"/>
            <p:cNvSpPr/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49" name="Picture 1068" descr="screen"/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0" name="Freeform 1069"/>
            <p:cNvSpPr/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Freeform 1070"/>
            <p:cNvSpPr/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Freeform 1071"/>
            <p:cNvSpPr/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Freeform 1072"/>
            <p:cNvSpPr/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Freeform 1073"/>
            <p:cNvSpPr/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Freeform 1074"/>
            <p:cNvSpPr/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6" name="Group 1075"/>
            <p:cNvGrpSpPr/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163" name="Freeform 1076"/>
              <p:cNvSpPr/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4" name="Freeform 1077"/>
              <p:cNvSpPr/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5" name="Freeform 1078"/>
              <p:cNvSpPr/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6" name="Freeform 1079"/>
              <p:cNvSpPr/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7" name="Freeform 1080"/>
              <p:cNvSpPr/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8" name="Freeform 1081"/>
              <p:cNvSpPr/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57" name="Freeform 1082"/>
            <p:cNvSpPr/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Freeform 1083"/>
            <p:cNvSpPr/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Freeform 1084"/>
            <p:cNvSpPr/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Freeform 1085"/>
            <p:cNvSpPr/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Freeform 1086"/>
            <p:cNvSpPr/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Freeform 1087"/>
            <p:cNvSpPr/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11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6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6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6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6272212" y="1937764"/>
            <a:ext cx="3671888" cy="4505326"/>
            <a:chOff x="6272212" y="1937764"/>
            <a:chExt cx="3671888" cy="4505326"/>
          </a:xfrm>
        </p:grpSpPr>
        <p:sp>
          <p:nvSpPr>
            <p:cNvPr id="20" name="Rectangle 12"/>
            <p:cNvSpPr>
              <a:spLocks noChangeArrowheads="1"/>
            </p:cNvSpPr>
            <p:nvPr/>
          </p:nvSpPr>
          <p:spPr bwMode="auto">
            <a:xfrm>
              <a:off x="6297612" y="2339402"/>
              <a:ext cx="3614738" cy="4103688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</a:ln>
            <a:effectLst>
              <a:outerShdw blurRad="50800" dist="38100" dir="18900000" sx="101000" sy="101000" algn="bl" rotWithShape="0">
                <a:srgbClr val="0000A3">
                  <a:alpha val="40000"/>
                </a:srgbClr>
              </a:outerShdw>
            </a:effec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1" name="Line 13"/>
            <p:cNvSpPr>
              <a:spLocks noChangeShapeType="1"/>
            </p:cNvSpPr>
            <p:nvPr/>
          </p:nvSpPr>
          <p:spPr bwMode="auto">
            <a:xfrm>
              <a:off x="6286500" y="5766814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Line 14"/>
            <p:cNvSpPr>
              <a:spLocks noChangeShapeType="1"/>
            </p:cNvSpPr>
            <p:nvPr/>
          </p:nvSpPr>
          <p:spPr bwMode="auto">
            <a:xfrm>
              <a:off x="6297612" y="5081014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Line 15"/>
            <p:cNvSpPr>
              <a:spLocks noChangeShapeType="1"/>
            </p:cNvSpPr>
            <p:nvPr/>
          </p:nvSpPr>
          <p:spPr bwMode="auto">
            <a:xfrm>
              <a:off x="6286500" y="4395214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Line 16"/>
            <p:cNvSpPr>
              <a:spLocks noChangeShapeType="1"/>
            </p:cNvSpPr>
            <p:nvPr/>
          </p:nvSpPr>
          <p:spPr bwMode="auto">
            <a:xfrm>
              <a:off x="6286500" y="3720527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Line 17"/>
            <p:cNvSpPr>
              <a:spLocks noChangeShapeType="1"/>
            </p:cNvSpPr>
            <p:nvPr/>
          </p:nvSpPr>
          <p:spPr bwMode="auto">
            <a:xfrm>
              <a:off x="6284912" y="3263327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Line 18"/>
            <p:cNvSpPr>
              <a:spLocks noChangeShapeType="1"/>
            </p:cNvSpPr>
            <p:nvPr/>
          </p:nvSpPr>
          <p:spPr bwMode="auto">
            <a:xfrm>
              <a:off x="6272212" y="2812477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Line 19"/>
            <p:cNvSpPr>
              <a:spLocks noChangeShapeType="1"/>
            </p:cNvSpPr>
            <p:nvPr/>
          </p:nvSpPr>
          <p:spPr bwMode="auto">
            <a:xfrm>
              <a:off x="8104187" y="2350514"/>
              <a:ext cx="3175" cy="136048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Text Box 20"/>
            <p:cNvSpPr txBox="1">
              <a:spLocks noChangeArrowheads="1"/>
            </p:cNvSpPr>
            <p:nvPr/>
          </p:nvSpPr>
          <p:spPr bwMode="auto">
            <a:xfrm>
              <a:off x="6542087" y="2410839"/>
              <a:ext cx="131127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identification</a:t>
              </a:r>
              <a:endPara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9" name="Text Box 21"/>
            <p:cNvSpPr txBox="1">
              <a:spLocks noChangeArrowheads="1"/>
            </p:cNvSpPr>
            <p:nvPr/>
          </p:nvSpPr>
          <p:spPr bwMode="auto">
            <a:xfrm>
              <a:off x="8666162" y="2410839"/>
              <a:ext cx="61277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flags</a:t>
              </a:r>
              <a:endPara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0" name="Text Box 22"/>
            <p:cNvSpPr txBox="1">
              <a:spLocks noChangeArrowheads="1"/>
            </p:cNvSpPr>
            <p:nvPr/>
          </p:nvSpPr>
          <p:spPr bwMode="auto">
            <a:xfrm>
              <a:off x="6573837" y="2868039"/>
              <a:ext cx="122237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# questions</a:t>
              </a:r>
              <a:endPara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1" name="Text Box 23"/>
            <p:cNvSpPr txBox="1">
              <a:spLocks noChangeArrowheads="1"/>
            </p:cNvSpPr>
            <p:nvPr/>
          </p:nvSpPr>
          <p:spPr bwMode="auto">
            <a:xfrm>
              <a:off x="6457950" y="3879277"/>
              <a:ext cx="3278188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questions (variable # of questions)</a:t>
              </a:r>
              <a:endPara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2" name="Text Box 26"/>
            <p:cNvSpPr txBox="1">
              <a:spLocks noChangeArrowheads="1"/>
            </p:cNvSpPr>
            <p:nvPr/>
          </p:nvSpPr>
          <p:spPr bwMode="auto">
            <a:xfrm>
              <a:off x="8167687" y="3323652"/>
              <a:ext cx="1671638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# additional RRs</a:t>
              </a:r>
              <a:endPara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3" name="Text Box 27"/>
            <p:cNvSpPr txBox="1">
              <a:spLocks noChangeArrowheads="1"/>
            </p:cNvSpPr>
            <p:nvPr/>
          </p:nvSpPr>
          <p:spPr bwMode="auto">
            <a:xfrm>
              <a:off x="6415087" y="3325239"/>
              <a:ext cx="158432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# authority RRs</a:t>
              </a:r>
              <a:endPara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4" name="Text Box 28"/>
            <p:cNvSpPr txBox="1">
              <a:spLocks noChangeArrowheads="1"/>
            </p:cNvSpPr>
            <p:nvPr/>
          </p:nvSpPr>
          <p:spPr bwMode="auto">
            <a:xfrm>
              <a:off x="8266112" y="2877564"/>
              <a:ext cx="1458913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# answer RRs</a:t>
              </a:r>
              <a:endPara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5" name="Text Box 30"/>
            <p:cNvSpPr txBox="1">
              <a:spLocks noChangeArrowheads="1"/>
            </p:cNvSpPr>
            <p:nvPr/>
          </p:nvSpPr>
          <p:spPr bwMode="auto">
            <a:xfrm>
              <a:off x="6765925" y="4563489"/>
              <a:ext cx="2690813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answers (variable # of RRs)</a:t>
              </a:r>
              <a:endPara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6" name="Text Box 31"/>
            <p:cNvSpPr txBox="1">
              <a:spLocks noChangeArrowheads="1"/>
            </p:cNvSpPr>
            <p:nvPr/>
          </p:nvSpPr>
          <p:spPr bwMode="auto">
            <a:xfrm>
              <a:off x="6796087" y="5249289"/>
              <a:ext cx="271462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authority (variable # of RRs)</a:t>
              </a:r>
              <a:endPara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37" name="Text Box 32"/>
            <p:cNvSpPr txBox="1">
              <a:spLocks noChangeArrowheads="1"/>
            </p:cNvSpPr>
            <p:nvPr/>
          </p:nvSpPr>
          <p:spPr bwMode="auto">
            <a:xfrm>
              <a:off x="6492875" y="5916039"/>
              <a:ext cx="3186113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additional info (variable # of RRs)</a:t>
              </a:r>
              <a:endPara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40" name="Group 60"/>
            <p:cNvGrpSpPr/>
            <p:nvPr/>
          </p:nvGrpSpPr>
          <p:grpSpPr bwMode="auto">
            <a:xfrm>
              <a:off x="6302375" y="1937764"/>
              <a:ext cx="1747837" cy="274638"/>
              <a:chOff x="2691" y="1194"/>
              <a:chExt cx="1101" cy="173"/>
            </a:xfrm>
          </p:grpSpPr>
          <p:sp>
            <p:nvSpPr>
              <p:cNvPr id="41" name="Text Box 57"/>
              <p:cNvSpPr txBox="1">
                <a:spLocks noChangeArrowheads="1"/>
              </p:cNvSpPr>
              <p:nvPr/>
            </p:nvSpPr>
            <p:spPr bwMode="auto">
              <a:xfrm>
                <a:off x="3032" y="1194"/>
                <a:ext cx="425" cy="1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marL="342900" indent="-3429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2 bytes</a:t>
                </a:r>
                <a:endParaRPr kumimoji="0" lang="en-US" alt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2" name="Line 58"/>
              <p:cNvSpPr>
                <a:spLocks noChangeShapeType="1"/>
              </p:cNvSpPr>
              <p:nvPr/>
            </p:nvSpPr>
            <p:spPr bwMode="auto">
              <a:xfrm>
                <a:off x="3465" y="1284"/>
                <a:ext cx="327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Line 59"/>
              <p:cNvSpPr>
                <a:spLocks noChangeShapeType="1"/>
              </p:cNvSpPr>
              <p:nvPr/>
            </p:nvSpPr>
            <p:spPr bwMode="auto">
              <a:xfrm flipH="1" flipV="1">
                <a:off x="2691" y="1284"/>
                <a:ext cx="327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4" name="Group 61"/>
            <p:cNvGrpSpPr/>
            <p:nvPr/>
          </p:nvGrpSpPr>
          <p:grpSpPr bwMode="auto">
            <a:xfrm>
              <a:off x="8077200" y="1937764"/>
              <a:ext cx="1747837" cy="274638"/>
              <a:chOff x="2691" y="1194"/>
              <a:chExt cx="1101" cy="173"/>
            </a:xfrm>
          </p:grpSpPr>
          <p:sp>
            <p:nvSpPr>
              <p:cNvPr id="45" name="Text Box 62"/>
              <p:cNvSpPr txBox="1">
                <a:spLocks noChangeArrowheads="1"/>
              </p:cNvSpPr>
              <p:nvPr/>
            </p:nvSpPr>
            <p:spPr bwMode="auto">
              <a:xfrm>
                <a:off x="3032" y="1194"/>
                <a:ext cx="425" cy="1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marL="342900" indent="-3429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2 bytes</a:t>
                </a:r>
                <a:endParaRPr kumimoji="0" lang="en-US" alt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46" name="Line 63"/>
              <p:cNvSpPr>
                <a:spLocks noChangeShapeType="1"/>
              </p:cNvSpPr>
              <p:nvPr/>
            </p:nvSpPr>
            <p:spPr bwMode="auto">
              <a:xfrm>
                <a:off x="3465" y="1284"/>
                <a:ext cx="327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Line 64"/>
              <p:cNvSpPr>
                <a:spLocks noChangeShapeType="1"/>
              </p:cNvSpPr>
              <p:nvPr/>
            </p:nvSpPr>
            <p:spPr bwMode="auto">
              <a:xfrm flipH="1" flipV="1">
                <a:off x="2691" y="1284"/>
                <a:ext cx="327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362678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DNS protocol messages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>
          <a:xfrm>
            <a:off x="693057" y="1391557"/>
            <a:ext cx="10393362" cy="51435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DNS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query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and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reply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messages, both have same 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format: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1407887" y="2394964"/>
            <a:ext cx="4688114" cy="383857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ZapfDingbats" charset="0"/>
              <a:buNone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message header: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227330" marR="0" lvl="0" indent="-22733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identification: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 16 bit # for query, reply to query uses same #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227330" marR="0" lvl="0" indent="-22733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flags: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460375" marR="0" lvl="1" indent="-23050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query or reply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460375" marR="0" lvl="1" indent="-23050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recursion desired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460375" marR="0" lvl="1" indent="-23050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recursion available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460375" marR="0" lvl="1" indent="-23050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MS PGothic" panose="020B0600070205080204" pitchFamily="34" charset="-128"/>
              </a:rPr>
              <a:t>reply is authoritative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sp>
        <p:nvSpPr>
          <p:cNvPr id="38" name="Line 34"/>
          <p:cNvSpPr>
            <a:spLocks noChangeShapeType="1"/>
          </p:cNvSpPr>
          <p:nvPr/>
        </p:nvSpPr>
        <p:spPr bwMode="auto">
          <a:xfrm flipV="1">
            <a:off x="3710672" y="2610864"/>
            <a:ext cx="2902854" cy="295274"/>
          </a:xfrm>
          <a:prstGeom prst="line">
            <a:avLst/>
          </a:prstGeom>
          <a:noFill/>
          <a:ln w="12700">
            <a:solidFill>
              <a:srgbClr val="CC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Line 35"/>
          <p:cNvSpPr>
            <a:spLocks noChangeShapeType="1"/>
          </p:cNvSpPr>
          <p:nvPr/>
        </p:nvSpPr>
        <p:spPr bwMode="auto">
          <a:xfrm flipV="1">
            <a:off x="2352675" y="2590227"/>
            <a:ext cx="6383337" cy="1208088"/>
          </a:xfrm>
          <a:prstGeom prst="line">
            <a:avLst/>
          </a:prstGeom>
          <a:noFill/>
          <a:ln w="12700">
            <a:solidFill>
              <a:srgbClr val="CC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/>
          <p:cNvGrpSpPr/>
          <p:nvPr/>
        </p:nvGrpSpPr>
        <p:grpSpPr>
          <a:xfrm>
            <a:off x="6272212" y="1937764"/>
            <a:ext cx="3671888" cy="4505326"/>
            <a:chOff x="6272212" y="1937764"/>
            <a:chExt cx="3671888" cy="4505326"/>
          </a:xfrm>
        </p:grpSpPr>
        <p:sp>
          <p:nvSpPr>
            <p:cNvPr id="58" name="Rectangle 12"/>
            <p:cNvSpPr>
              <a:spLocks noChangeArrowheads="1"/>
            </p:cNvSpPr>
            <p:nvPr/>
          </p:nvSpPr>
          <p:spPr bwMode="auto">
            <a:xfrm>
              <a:off x="6297612" y="2339402"/>
              <a:ext cx="3614738" cy="4103688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</a:ln>
            <a:effectLst>
              <a:outerShdw blurRad="50800" dist="38100" dir="18900000" sx="101000" sy="101000" algn="bl" rotWithShape="0">
                <a:srgbClr val="0000A3">
                  <a:alpha val="40000"/>
                </a:srgbClr>
              </a:outerShdw>
            </a:effec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59" name="Line 13"/>
            <p:cNvSpPr>
              <a:spLocks noChangeShapeType="1"/>
            </p:cNvSpPr>
            <p:nvPr/>
          </p:nvSpPr>
          <p:spPr bwMode="auto">
            <a:xfrm>
              <a:off x="6286500" y="5766814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Line 14"/>
            <p:cNvSpPr>
              <a:spLocks noChangeShapeType="1"/>
            </p:cNvSpPr>
            <p:nvPr/>
          </p:nvSpPr>
          <p:spPr bwMode="auto">
            <a:xfrm>
              <a:off x="6297612" y="5081014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Line 15"/>
            <p:cNvSpPr>
              <a:spLocks noChangeShapeType="1"/>
            </p:cNvSpPr>
            <p:nvPr/>
          </p:nvSpPr>
          <p:spPr bwMode="auto">
            <a:xfrm>
              <a:off x="6286500" y="4395214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Line 16"/>
            <p:cNvSpPr>
              <a:spLocks noChangeShapeType="1"/>
            </p:cNvSpPr>
            <p:nvPr/>
          </p:nvSpPr>
          <p:spPr bwMode="auto">
            <a:xfrm>
              <a:off x="6286500" y="3720527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Line 17"/>
            <p:cNvSpPr>
              <a:spLocks noChangeShapeType="1"/>
            </p:cNvSpPr>
            <p:nvPr/>
          </p:nvSpPr>
          <p:spPr bwMode="auto">
            <a:xfrm>
              <a:off x="6284912" y="3263327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Line 18"/>
            <p:cNvSpPr>
              <a:spLocks noChangeShapeType="1"/>
            </p:cNvSpPr>
            <p:nvPr/>
          </p:nvSpPr>
          <p:spPr bwMode="auto">
            <a:xfrm>
              <a:off x="6272212" y="2812477"/>
              <a:ext cx="36464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" name="Line 19"/>
            <p:cNvSpPr>
              <a:spLocks noChangeShapeType="1"/>
            </p:cNvSpPr>
            <p:nvPr/>
          </p:nvSpPr>
          <p:spPr bwMode="auto">
            <a:xfrm>
              <a:off x="8104187" y="2350514"/>
              <a:ext cx="3175" cy="136048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" name="Text Box 20"/>
            <p:cNvSpPr txBox="1">
              <a:spLocks noChangeArrowheads="1"/>
            </p:cNvSpPr>
            <p:nvPr/>
          </p:nvSpPr>
          <p:spPr bwMode="auto">
            <a:xfrm>
              <a:off x="6542087" y="2410839"/>
              <a:ext cx="131127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identification</a:t>
              </a:r>
              <a:endPara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7" name="Text Box 21"/>
            <p:cNvSpPr txBox="1">
              <a:spLocks noChangeArrowheads="1"/>
            </p:cNvSpPr>
            <p:nvPr/>
          </p:nvSpPr>
          <p:spPr bwMode="auto">
            <a:xfrm>
              <a:off x="8666162" y="2410839"/>
              <a:ext cx="61277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flags</a:t>
              </a:r>
              <a:endPara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8" name="Text Box 22"/>
            <p:cNvSpPr txBox="1">
              <a:spLocks noChangeArrowheads="1"/>
            </p:cNvSpPr>
            <p:nvPr/>
          </p:nvSpPr>
          <p:spPr bwMode="auto">
            <a:xfrm>
              <a:off x="6573837" y="2868039"/>
              <a:ext cx="122237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# questions</a:t>
              </a:r>
              <a:endPara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69" name="Text Box 23"/>
            <p:cNvSpPr txBox="1">
              <a:spLocks noChangeArrowheads="1"/>
            </p:cNvSpPr>
            <p:nvPr/>
          </p:nvSpPr>
          <p:spPr bwMode="auto">
            <a:xfrm>
              <a:off x="6457950" y="3879277"/>
              <a:ext cx="3278188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questions (variable # of questions)</a:t>
              </a:r>
              <a:endPara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70" name="Text Box 26"/>
            <p:cNvSpPr txBox="1">
              <a:spLocks noChangeArrowheads="1"/>
            </p:cNvSpPr>
            <p:nvPr/>
          </p:nvSpPr>
          <p:spPr bwMode="auto">
            <a:xfrm>
              <a:off x="8167687" y="3323652"/>
              <a:ext cx="1671638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# additional RRs</a:t>
              </a:r>
              <a:endPara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71" name="Text Box 27"/>
            <p:cNvSpPr txBox="1">
              <a:spLocks noChangeArrowheads="1"/>
            </p:cNvSpPr>
            <p:nvPr/>
          </p:nvSpPr>
          <p:spPr bwMode="auto">
            <a:xfrm>
              <a:off x="6415087" y="3325239"/>
              <a:ext cx="158432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# authority RRs</a:t>
              </a:r>
              <a:endPara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72" name="Text Box 28"/>
            <p:cNvSpPr txBox="1">
              <a:spLocks noChangeArrowheads="1"/>
            </p:cNvSpPr>
            <p:nvPr/>
          </p:nvSpPr>
          <p:spPr bwMode="auto">
            <a:xfrm>
              <a:off x="8266112" y="2877564"/>
              <a:ext cx="1458913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# answer RRs</a:t>
              </a:r>
              <a:endPara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73" name="Text Box 30"/>
            <p:cNvSpPr txBox="1">
              <a:spLocks noChangeArrowheads="1"/>
            </p:cNvSpPr>
            <p:nvPr/>
          </p:nvSpPr>
          <p:spPr bwMode="auto">
            <a:xfrm>
              <a:off x="6765925" y="4563489"/>
              <a:ext cx="2690813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answers (variable # of RRs)</a:t>
              </a:r>
              <a:endPara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74" name="Text Box 31"/>
            <p:cNvSpPr txBox="1">
              <a:spLocks noChangeArrowheads="1"/>
            </p:cNvSpPr>
            <p:nvPr/>
          </p:nvSpPr>
          <p:spPr bwMode="auto">
            <a:xfrm>
              <a:off x="6796087" y="5249289"/>
              <a:ext cx="271462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authority (variable # of RRs)</a:t>
              </a:r>
              <a:endPara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75" name="Text Box 32"/>
            <p:cNvSpPr txBox="1">
              <a:spLocks noChangeArrowheads="1"/>
            </p:cNvSpPr>
            <p:nvPr/>
          </p:nvSpPr>
          <p:spPr bwMode="auto">
            <a:xfrm>
              <a:off x="6492875" y="5916039"/>
              <a:ext cx="3186113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additional info (variable # of RRs)</a:t>
              </a:r>
              <a:endPara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76" name="Group 60"/>
            <p:cNvGrpSpPr/>
            <p:nvPr/>
          </p:nvGrpSpPr>
          <p:grpSpPr bwMode="auto">
            <a:xfrm>
              <a:off x="6302375" y="1937764"/>
              <a:ext cx="1747837" cy="274638"/>
              <a:chOff x="2691" y="1194"/>
              <a:chExt cx="1101" cy="173"/>
            </a:xfrm>
          </p:grpSpPr>
          <p:sp>
            <p:nvSpPr>
              <p:cNvPr id="81" name="Text Box 57"/>
              <p:cNvSpPr txBox="1">
                <a:spLocks noChangeArrowheads="1"/>
              </p:cNvSpPr>
              <p:nvPr/>
            </p:nvSpPr>
            <p:spPr bwMode="auto">
              <a:xfrm>
                <a:off x="3032" y="1194"/>
                <a:ext cx="425" cy="1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marL="342900" indent="-3429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2 bytes</a:t>
                </a:r>
                <a:endParaRPr kumimoji="0" lang="en-US" alt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82" name="Line 58"/>
              <p:cNvSpPr>
                <a:spLocks noChangeShapeType="1"/>
              </p:cNvSpPr>
              <p:nvPr/>
            </p:nvSpPr>
            <p:spPr bwMode="auto">
              <a:xfrm>
                <a:off x="3465" y="1284"/>
                <a:ext cx="327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Line 59"/>
              <p:cNvSpPr>
                <a:spLocks noChangeShapeType="1"/>
              </p:cNvSpPr>
              <p:nvPr/>
            </p:nvSpPr>
            <p:spPr bwMode="auto">
              <a:xfrm flipH="1" flipV="1">
                <a:off x="2691" y="1284"/>
                <a:ext cx="327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7" name="Group 61"/>
            <p:cNvGrpSpPr/>
            <p:nvPr/>
          </p:nvGrpSpPr>
          <p:grpSpPr bwMode="auto">
            <a:xfrm>
              <a:off x="8077200" y="1937764"/>
              <a:ext cx="1747837" cy="274638"/>
              <a:chOff x="2691" y="1194"/>
              <a:chExt cx="1101" cy="173"/>
            </a:xfrm>
          </p:grpSpPr>
          <p:sp>
            <p:nvSpPr>
              <p:cNvPr id="78" name="Text Box 62"/>
              <p:cNvSpPr txBox="1">
                <a:spLocks noChangeArrowheads="1"/>
              </p:cNvSpPr>
              <p:nvPr/>
            </p:nvSpPr>
            <p:spPr bwMode="auto">
              <a:xfrm>
                <a:off x="3032" y="1194"/>
                <a:ext cx="425" cy="1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marL="342900" indent="-3429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rPr>
                  <a:t>2 bytes</a:t>
                </a:r>
                <a:endParaRPr kumimoji="0" lang="en-US" alt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79" name="Line 63"/>
              <p:cNvSpPr>
                <a:spLocks noChangeShapeType="1"/>
              </p:cNvSpPr>
              <p:nvPr/>
            </p:nvSpPr>
            <p:spPr bwMode="auto">
              <a:xfrm>
                <a:off x="3465" y="1284"/>
                <a:ext cx="327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Line 64"/>
              <p:cNvSpPr>
                <a:spLocks noChangeShapeType="1"/>
              </p:cNvSpPr>
              <p:nvPr/>
            </p:nvSpPr>
            <p:spPr bwMode="auto">
              <a:xfrm flipH="1" flipV="1">
                <a:off x="2691" y="1284"/>
                <a:ext cx="327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0" name="Rectangle 3"/>
          <p:cNvSpPr txBox="1">
            <a:spLocks noChangeArrowheads="1"/>
          </p:cNvSpPr>
          <p:nvPr/>
        </p:nvSpPr>
        <p:spPr>
          <a:xfrm>
            <a:off x="693057" y="1391557"/>
            <a:ext cx="10393362" cy="51435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DNS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query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and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reply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messages, both have same 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format: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8" name="Text Box 4"/>
          <p:cNvSpPr txBox="1">
            <a:spLocks noChangeArrowheads="1"/>
          </p:cNvSpPr>
          <p:nvPr/>
        </p:nvSpPr>
        <p:spPr bwMode="auto">
          <a:xfrm>
            <a:off x="1027795" y="3882482"/>
            <a:ext cx="3970338" cy="4090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name, type fields for a query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9" name="Text Box 5"/>
          <p:cNvSpPr txBox="1">
            <a:spLocks noChangeArrowheads="1"/>
          </p:cNvSpPr>
          <p:nvPr/>
        </p:nvSpPr>
        <p:spPr bwMode="auto">
          <a:xfrm>
            <a:off x="998138" y="4604794"/>
            <a:ext cx="4003170" cy="4090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RRs in response to query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0" name="Text Box 6"/>
          <p:cNvSpPr txBox="1">
            <a:spLocks noChangeArrowheads="1"/>
          </p:cNvSpPr>
          <p:nvPr/>
        </p:nvSpPr>
        <p:spPr bwMode="auto">
          <a:xfrm>
            <a:off x="217715" y="5271771"/>
            <a:ext cx="4801281" cy="4090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records for authoritative servers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1" name="Text Box 7"/>
          <p:cNvSpPr txBox="1">
            <a:spLocks noChangeArrowheads="1"/>
          </p:cNvSpPr>
          <p:nvPr/>
        </p:nvSpPr>
        <p:spPr bwMode="auto">
          <a:xfrm>
            <a:off x="399371" y="5790401"/>
            <a:ext cx="4614409" cy="722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additional “ 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helpful”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info that may be used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2" name="Line 37"/>
          <p:cNvSpPr>
            <a:spLocks noChangeShapeType="1"/>
          </p:cNvSpPr>
          <p:nvPr/>
        </p:nvSpPr>
        <p:spPr bwMode="auto">
          <a:xfrm flipH="1">
            <a:off x="5070475" y="6126704"/>
            <a:ext cx="1371600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Line 38"/>
          <p:cNvSpPr>
            <a:spLocks noChangeShapeType="1"/>
          </p:cNvSpPr>
          <p:nvPr/>
        </p:nvSpPr>
        <p:spPr bwMode="auto">
          <a:xfrm flipH="1">
            <a:off x="5078413" y="5467891"/>
            <a:ext cx="1371600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Line 39"/>
          <p:cNvSpPr>
            <a:spLocks noChangeShapeType="1"/>
          </p:cNvSpPr>
          <p:nvPr/>
        </p:nvSpPr>
        <p:spPr bwMode="auto">
          <a:xfrm flipH="1">
            <a:off x="5086350" y="4809079"/>
            <a:ext cx="1371600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Line 40"/>
          <p:cNvSpPr>
            <a:spLocks noChangeShapeType="1"/>
          </p:cNvSpPr>
          <p:nvPr/>
        </p:nvSpPr>
        <p:spPr bwMode="auto">
          <a:xfrm flipH="1">
            <a:off x="5072063" y="4083591"/>
            <a:ext cx="1371600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Title 1"/>
          <p:cNvSpPr>
            <a:spLocks noGrp="1"/>
          </p:cNvSpPr>
          <p:nvPr>
            <p:ph type="title"/>
          </p:nvPr>
        </p:nvSpPr>
        <p:spPr>
          <a:xfrm>
            <a:off x="838200" y="362678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DNS protocol messages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39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/>
      <p:bldP spid="50" grpId="0"/>
      <p:bldP spid="51" grpId="0"/>
      <p:bldP spid="52" grpId="0" animBg="1"/>
      <p:bldP spid="53" grpId="0" animBg="1"/>
      <p:bldP spid="54" grpId="0" animBg="1"/>
      <p:bldP spid="55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362678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Getting your info into the DNS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56" name="Rectangle 4"/>
          <p:cNvSpPr txBox="1">
            <a:spLocks noChangeArrowheads="1"/>
          </p:cNvSpPr>
          <p:nvPr/>
        </p:nvSpPr>
        <p:spPr>
          <a:xfrm>
            <a:off x="838200" y="1404537"/>
            <a:ext cx="10253340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60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example: new startup “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Network Utopia”</a:t>
            </a:r>
            <a:endParaRPr kumimoji="0" lang="en-US" altLang="ja-JP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952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register name </a:t>
            </a:r>
            <a:r>
              <a:rPr kumimoji="0" lang="en-US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networkuptopia.com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at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DNS registrar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(e.g., Network Solutions)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provide names, IP addresses of authoritative name server (primary and secondary)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registrar inserts NS, A RRs into .com TLD server: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46355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None/>
              <a:defRPr/>
            </a:pPr>
            <a:r>
              <a:rPr kumimoji="0" lang="en-US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+mn-cs"/>
              </a:rPr>
              <a:t> (</a:t>
            </a:r>
            <a:r>
              <a:rPr kumimoji="0" lang="en-US" alt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+mn-cs"/>
              </a:rPr>
              <a:t>networkutopia.com</a:t>
            </a:r>
            <a:r>
              <a:rPr kumimoji="0" lang="en-US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+mn-cs"/>
              </a:rPr>
              <a:t>, dns1.networkutopia.com, NS)</a:t>
            </a:r>
            <a:endParaRPr kumimoji="0" lang="en-US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" pitchFamily="2" charset="0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+mn-cs"/>
              </a:rPr>
              <a:t> (dns1.networkutopia.com, 212.212.212.1, A)</a:t>
            </a:r>
            <a:endParaRPr kumimoji="0" lang="en-US" altLang="en-US" sz="2200" b="0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Courier" pitchFamily="2" charset="0"/>
              <a:ea typeface="MS PGothic" panose="020B0600070205080204" pitchFamily="34" charset="-128"/>
              <a:cs typeface="+mn-cs"/>
            </a:endParaRPr>
          </a:p>
          <a:p>
            <a:pPr marL="352425" marR="0" lvl="0" indent="-2952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create authoritative server locally with IP address 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MS PGothic" panose="020B0600070205080204" pitchFamily="34" charset="-128"/>
                <a:cs typeface="+mn-cs"/>
              </a:rPr>
              <a:t>212.212.212.1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952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type A record for www.networkuptopia.com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952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type MX record for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networkutopia.com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362678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DNS security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5" name="Content Placeholder 5"/>
          <p:cNvSpPr txBox="1"/>
          <p:nvPr/>
        </p:nvSpPr>
        <p:spPr>
          <a:xfrm>
            <a:off x="838200" y="1526094"/>
            <a:ext cx="5025571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60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2228B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DDoS attacks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22228B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bombard root servers with traffic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574675" marR="0" lvl="1" indent="-22733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not successful to date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574675" marR="0" lvl="1" indent="-22733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traffic filtering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574675" marR="0" lvl="1" indent="-22733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local DNS servers cache IPs of TLD servers, allowing root server bypass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bombard TLD servers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574675" marR="0" lvl="1" indent="-22733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potentially more dangerous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Comic Sans MS" panose="030F0702030302020204" pitchFamily="66" charset="0"/>
              <a:buAutoNum type="arabicPeriod"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77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" name="Content Placeholder 6"/>
          <p:cNvSpPr txBox="1"/>
          <p:nvPr/>
        </p:nvSpPr>
        <p:spPr bwMode="auto">
          <a:xfrm>
            <a:off x="6096000" y="1526094"/>
            <a:ext cx="4760686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14605" marR="0" lvl="0" indent="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None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2D2DB9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S</a:t>
            </a:r>
            <a:r>
              <a:rPr kumimoji="0" lang="en-US" sz="3200" b="0" i="0" u="none" strike="noStrike" kern="0" cap="none" spc="0" normalizeH="0" baseline="0" noProof="0" dirty="0" err="1">
                <a:ln>
                  <a:noFill/>
                </a:ln>
                <a:solidFill>
                  <a:srgbClr val="2D2DB9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poofing</a:t>
            </a: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2D2DB9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 attacks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srgbClr val="2D2DB9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intercept DNS queries, returning bogus replies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DNS cache poisoning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RFC 4033: DNSSEC authentication services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/>
          <a:lstStyle/>
          <a:p>
            <a:r>
              <a:rPr lang="en-US" altLang="en-US" dirty="0">
                <a:cs typeface="Calibri" panose="020F0502020204030204" pitchFamily="34" charset="0"/>
              </a:rPr>
              <a:t>Application Layer: Overview</a:t>
            </a:r>
            <a:endParaRPr lang="en-US" dirty="0"/>
          </a:p>
        </p:txBody>
      </p:sp>
      <p:sp>
        <p:nvSpPr>
          <p:cNvPr id="10" name="Content Placeholder 3"/>
          <p:cNvSpPr txBox="1"/>
          <p:nvPr/>
        </p:nvSpPr>
        <p:spPr>
          <a:xfrm>
            <a:off x="809242" y="1870563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1955" indent="-401955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Principles of network applications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1955" indent="-401955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 and HTTP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1955" indent="-401955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E-mail, SMTP, IMAP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1955" indent="-401955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Domain Name System DNS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  <p:sp>
        <p:nvSpPr>
          <p:cNvPr id="11" name="Rectangle 4"/>
          <p:cNvSpPr txBox="1">
            <a:spLocks noChangeArrowheads="1"/>
          </p:cNvSpPr>
          <p:nvPr/>
        </p:nvSpPr>
        <p:spPr>
          <a:xfrm>
            <a:off x="6557554" y="1422888"/>
            <a:ext cx="5405262" cy="4799013"/>
          </a:xfrm>
          <a:prstGeom prst="rect">
            <a:avLst/>
          </a:prstGeom>
        </p:spPr>
        <p:txBody>
          <a:bodyPr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9250" indent="-349250">
              <a:buClr>
                <a:srgbClr val="0000A8"/>
              </a:buClr>
            </a:pPr>
            <a:r>
              <a:rPr lang="en-US" altLang="en-US" sz="3200" dirty="0">
                <a:ea typeface="MS PGothic" panose="020B0600070205080204" pitchFamily="34" charset="-128"/>
              </a:rPr>
              <a:t>P2P applications</a:t>
            </a:r>
            <a:endParaRPr lang="en-US" altLang="en-US" sz="3200" dirty="0">
              <a:ea typeface="MS PGothic" panose="020B0600070205080204" pitchFamily="34" charset="-128"/>
            </a:endParaRPr>
          </a:p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</a:rPr>
              <a:t>video streaming and content distribution networks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</a:endParaRPr>
          </a:p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</a:rPr>
              <a:t>socket programming with UDP and TCP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</a:endParaRPr>
          </a:p>
          <a:p>
            <a:pPr>
              <a:buFont typeface="Wingdings" panose="05000000000000000000" pitchFamily="2" charset="2"/>
              <a:buNone/>
            </a:pPr>
            <a:endParaRPr lang="en-US" altLang="en-US" sz="2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pic>
        <p:nvPicPr>
          <p:cNvPr id="7" name="Picture 6" descr="Kurose&amp;Ross 8th edition phot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57391" y="4125913"/>
            <a:ext cx="3087757" cy="2315818"/>
          </a:xfrm>
          <a:prstGeom prst="rect">
            <a:avLst/>
          </a:prstGeom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Freeform 370"/>
          <p:cNvSpPr/>
          <p:nvPr/>
        </p:nvSpPr>
        <p:spPr>
          <a:xfrm>
            <a:off x="8985188" y="3065778"/>
            <a:ext cx="1124807" cy="133791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-1" fmla="*/ 434989 w 1537226"/>
              <a:gd name="connsiteY0-2" fmla="*/ 253346 h 1763594"/>
              <a:gd name="connsiteX1-3" fmla="*/ 488 w 1537226"/>
              <a:gd name="connsiteY1-4" fmla="*/ 921706 h 1763594"/>
              <a:gd name="connsiteX2-5" fmla="*/ 368142 w 1537226"/>
              <a:gd name="connsiteY2-6" fmla="*/ 1489812 h 1763594"/>
              <a:gd name="connsiteX3-7" fmla="*/ 1187008 w 1537226"/>
              <a:gd name="connsiteY3-8" fmla="*/ 1757156 h 1763594"/>
              <a:gd name="connsiteX4-9" fmla="*/ 1521239 w 1537226"/>
              <a:gd name="connsiteY4-10" fmla="*/ 1239177 h 1763594"/>
              <a:gd name="connsiteX5-11" fmla="*/ 1468998 w 1537226"/>
              <a:gd name="connsiteY5-12" fmla="*/ 654362 h 1763594"/>
              <a:gd name="connsiteX6-13" fmla="*/ 1337412 w 1537226"/>
              <a:gd name="connsiteY6-14" fmla="*/ 136383 h 1763594"/>
              <a:gd name="connsiteX7-15" fmla="*/ 1086739 w 1537226"/>
              <a:gd name="connsiteY7-16" fmla="*/ 2711 h 1763594"/>
              <a:gd name="connsiteX8-17" fmla="*/ 434989 w 1537226"/>
              <a:gd name="connsiteY8-18" fmla="*/ 253346 h 1763594"/>
              <a:gd name="connsiteX0-19" fmla="*/ 434989 w 1537226"/>
              <a:gd name="connsiteY0-20" fmla="*/ 253346 h 1763594"/>
              <a:gd name="connsiteX1-21" fmla="*/ 488 w 1537226"/>
              <a:gd name="connsiteY1-22" fmla="*/ 921706 h 1763594"/>
              <a:gd name="connsiteX2-23" fmla="*/ 368142 w 1537226"/>
              <a:gd name="connsiteY2-24" fmla="*/ 1489812 h 1763594"/>
              <a:gd name="connsiteX3-25" fmla="*/ 1187008 w 1537226"/>
              <a:gd name="connsiteY3-26" fmla="*/ 1757156 h 1763594"/>
              <a:gd name="connsiteX4-27" fmla="*/ 1521239 w 1537226"/>
              <a:gd name="connsiteY4-28" fmla="*/ 1239177 h 1763594"/>
              <a:gd name="connsiteX5-29" fmla="*/ 1468998 w 1537226"/>
              <a:gd name="connsiteY5-30" fmla="*/ 654362 h 1763594"/>
              <a:gd name="connsiteX6-31" fmla="*/ 1337412 w 1537226"/>
              <a:gd name="connsiteY6-32" fmla="*/ 136383 h 1763594"/>
              <a:gd name="connsiteX7-33" fmla="*/ 839572 w 1537226"/>
              <a:gd name="connsiteY7-34" fmla="*/ 2711 h 1763594"/>
              <a:gd name="connsiteX8-35" fmla="*/ 434989 w 1537226"/>
              <a:gd name="connsiteY8-36" fmla="*/ 253346 h 1763594"/>
              <a:gd name="connsiteX0-37" fmla="*/ 360357 w 1536743"/>
              <a:gd name="connsiteY0-38" fmla="*/ 534641 h 1782088"/>
              <a:gd name="connsiteX1-39" fmla="*/ 5 w 1536743"/>
              <a:gd name="connsiteY1-40" fmla="*/ 940200 h 1782088"/>
              <a:gd name="connsiteX2-41" fmla="*/ 367659 w 1536743"/>
              <a:gd name="connsiteY2-42" fmla="*/ 1508306 h 1782088"/>
              <a:gd name="connsiteX3-43" fmla="*/ 1186525 w 1536743"/>
              <a:gd name="connsiteY3-44" fmla="*/ 1775650 h 1782088"/>
              <a:gd name="connsiteX4-45" fmla="*/ 1520756 w 1536743"/>
              <a:gd name="connsiteY4-46" fmla="*/ 1257671 h 1782088"/>
              <a:gd name="connsiteX5-47" fmla="*/ 1468515 w 1536743"/>
              <a:gd name="connsiteY5-48" fmla="*/ 672856 h 1782088"/>
              <a:gd name="connsiteX6-49" fmla="*/ 1336929 w 1536743"/>
              <a:gd name="connsiteY6-50" fmla="*/ 154877 h 1782088"/>
              <a:gd name="connsiteX7-51" fmla="*/ 839089 w 1536743"/>
              <a:gd name="connsiteY7-52" fmla="*/ 21205 h 1782088"/>
              <a:gd name="connsiteX8-53" fmla="*/ 360357 w 1536743"/>
              <a:gd name="connsiteY8-54" fmla="*/ 534641 h 1782088"/>
              <a:gd name="connsiteX0-55" fmla="*/ 360355 w 1536741"/>
              <a:gd name="connsiteY0-56" fmla="*/ 534641 h 1782088"/>
              <a:gd name="connsiteX1-57" fmla="*/ 3 w 1536741"/>
              <a:gd name="connsiteY1-58" fmla="*/ 940200 h 1782088"/>
              <a:gd name="connsiteX2-59" fmla="*/ 367657 w 1536741"/>
              <a:gd name="connsiteY2-60" fmla="*/ 1508306 h 1782088"/>
              <a:gd name="connsiteX3-61" fmla="*/ 1186523 w 1536741"/>
              <a:gd name="connsiteY3-62" fmla="*/ 1775650 h 1782088"/>
              <a:gd name="connsiteX4-63" fmla="*/ 1520754 w 1536741"/>
              <a:gd name="connsiteY4-64" fmla="*/ 1257671 h 1782088"/>
              <a:gd name="connsiteX5-65" fmla="*/ 1468513 w 1536741"/>
              <a:gd name="connsiteY5-66" fmla="*/ 672856 h 1782088"/>
              <a:gd name="connsiteX6-67" fmla="*/ 1336927 w 1536741"/>
              <a:gd name="connsiteY6-68" fmla="*/ 154877 h 1782088"/>
              <a:gd name="connsiteX7-69" fmla="*/ 839087 w 1536741"/>
              <a:gd name="connsiteY7-70" fmla="*/ 21205 h 1782088"/>
              <a:gd name="connsiteX8-71" fmla="*/ 360355 w 1536741"/>
              <a:gd name="connsiteY8-72" fmla="*/ 534641 h 1782088"/>
              <a:gd name="connsiteX0-73" fmla="*/ 382604 w 1558990"/>
              <a:gd name="connsiteY0-74" fmla="*/ 534641 h 1810599"/>
              <a:gd name="connsiteX1-75" fmla="*/ 22252 w 1558990"/>
              <a:gd name="connsiteY1-76" fmla="*/ 940200 h 1810599"/>
              <a:gd name="connsiteX2-77" fmla="*/ 167457 w 1558990"/>
              <a:gd name="connsiteY2-78" fmla="*/ 1672556 h 1810599"/>
              <a:gd name="connsiteX3-79" fmla="*/ 1208772 w 1558990"/>
              <a:gd name="connsiteY3-80" fmla="*/ 1775650 h 1810599"/>
              <a:gd name="connsiteX4-81" fmla="*/ 1543003 w 1558990"/>
              <a:gd name="connsiteY4-82" fmla="*/ 1257671 h 1810599"/>
              <a:gd name="connsiteX5-83" fmla="*/ 1490762 w 1558990"/>
              <a:gd name="connsiteY5-84" fmla="*/ 672856 h 1810599"/>
              <a:gd name="connsiteX6-85" fmla="*/ 1359176 w 1558990"/>
              <a:gd name="connsiteY6-86" fmla="*/ 154877 h 1810599"/>
              <a:gd name="connsiteX7-87" fmla="*/ 861336 w 1558990"/>
              <a:gd name="connsiteY7-88" fmla="*/ 21205 h 1810599"/>
              <a:gd name="connsiteX8-89" fmla="*/ 382604 w 1558990"/>
              <a:gd name="connsiteY8-90" fmla="*/ 534641 h 1810599"/>
              <a:gd name="connsiteX0-91" fmla="*/ 393458 w 1593840"/>
              <a:gd name="connsiteY0-92" fmla="*/ 534641 h 1793264"/>
              <a:gd name="connsiteX1-93" fmla="*/ 33106 w 1593840"/>
              <a:gd name="connsiteY1-94" fmla="*/ 940200 h 1793264"/>
              <a:gd name="connsiteX2-95" fmla="*/ 178311 w 1593840"/>
              <a:gd name="connsiteY2-96" fmla="*/ 1672556 h 1793264"/>
              <a:gd name="connsiteX3-97" fmla="*/ 1464139 w 1593840"/>
              <a:gd name="connsiteY3-98" fmla="*/ 1752440 h 1793264"/>
              <a:gd name="connsiteX4-99" fmla="*/ 1553857 w 1593840"/>
              <a:gd name="connsiteY4-100" fmla="*/ 1257671 h 1793264"/>
              <a:gd name="connsiteX5-101" fmla="*/ 1501616 w 1593840"/>
              <a:gd name="connsiteY5-102" fmla="*/ 672856 h 1793264"/>
              <a:gd name="connsiteX6-103" fmla="*/ 1370030 w 1593840"/>
              <a:gd name="connsiteY6-104" fmla="*/ 154877 h 1793264"/>
              <a:gd name="connsiteX7-105" fmla="*/ 872190 w 1593840"/>
              <a:gd name="connsiteY7-106" fmla="*/ 21205 h 1793264"/>
              <a:gd name="connsiteX8-107" fmla="*/ 393458 w 1593840"/>
              <a:gd name="connsiteY8-108" fmla="*/ 534641 h 1793264"/>
              <a:gd name="connsiteX0-109" fmla="*/ 393458 w 1566550"/>
              <a:gd name="connsiteY0-110" fmla="*/ 534641 h 1840341"/>
              <a:gd name="connsiteX1-111" fmla="*/ 33106 w 1566550"/>
              <a:gd name="connsiteY1-112" fmla="*/ 940200 h 1840341"/>
              <a:gd name="connsiteX2-113" fmla="*/ 178311 w 1566550"/>
              <a:gd name="connsiteY2-114" fmla="*/ 1672556 h 1840341"/>
              <a:gd name="connsiteX3-115" fmla="*/ 1464139 w 1566550"/>
              <a:gd name="connsiteY3-116" fmla="*/ 1752440 h 1840341"/>
              <a:gd name="connsiteX4-117" fmla="*/ 1553857 w 1566550"/>
              <a:gd name="connsiteY4-118" fmla="*/ 1257671 h 1840341"/>
              <a:gd name="connsiteX5-119" fmla="*/ 1501616 w 1566550"/>
              <a:gd name="connsiteY5-120" fmla="*/ 672856 h 1840341"/>
              <a:gd name="connsiteX6-121" fmla="*/ 1370030 w 1566550"/>
              <a:gd name="connsiteY6-122" fmla="*/ 154877 h 1840341"/>
              <a:gd name="connsiteX7-123" fmla="*/ 872190 w 1566550"/>
              <a:gd name="connsiteY7-124" fmla="*/ 21205 h 1840341"/>
              <a:gd name="connsiteX8-125" fmla="*/ 393458 w 1566550"/>
              <a:gd name="connsiteY8-126" fmla="*/ 534641 h 1840341"/>
              <a:gd name="connsiteX0-127" fmla="*/ 393458 w 1555557"/>
              <a:gd name="connsiteY0-128" fmla="*/ 534641 h 1787187"/>
              <a:gd name="connsiteX1-129" fmla="*/ 33106 w 1555557"/>
              <a:gd name="connsiteY1-130" fmla="*/ 940200 h 1787187"/>
              <a:gd name="connsiteX2-131" fmla="*/ 178311 w 1555557"/>
              <a:gd name="connsiteY2-132" fmla="*/ 1672556 h 1787187"/>
              <a:gd name="connsiteX3-133" fmla="*/ 1464139 w 1555557"/>
              <a:gd name="connsiteY3-134" fmla="*/ 1752440 h 1787187"/>
              <a:gd name="connsiteX4-135" fmla="*/ 1553857 w 1555557"/>
              <a:gd name="connsiteY4-136" fmla="*/ 1257671 h 1787187"/>
              <a:gd name="connsiteX5-137" fmla="*/ 1501616 w 1555557"/>
              <a:gd name="connsiteY5-138" fmla="*/ 672856 h 1787187"/>
              <a:gd name="connsiteX6-139" fmla="*/ 1370030 w 1555557"/>
              <a:gd name="connsiteY6-140" fmla="*/ 154877 h 1787187"/>
              <a:gd name="connsiteX7-141" fmla="*/ 872190 w 1555557"/>
              <a:gd name="connsiteY7-142" fmla="*/ 21205 h 1787187"/>
              <a:gd name="connsiteX8-143" fmla="*/ 393458 w 1555557"/>
              <a:gd name="connsiteY8-144" fmla="*/ 534641 h 1787187"/>
              <a:gd name="connsiteX0-145" fmla="*/ 401126 w 1664928"/>
              <a:gd name="connsiteY0-146" fmla="*/ 534641 h 1783934"/>
              <a:gd name="connsiteX1-147" fmla="*/ 40774 w 1664928"/>
              <a:gd name="connsiteY1-148" fmla="*/ 940200 h 1783934"/>
              <a:gd name="connsiteX2-149" fmla="*/ 185979 w 1664928"/>
              <a:gd name="connsiteY2-150" fmla="*/ 1672556 h 1783934"/>
              <a:gd name="connsiteX3-151" fmla="*/ 1618513 w 1664928"/>
              <a:gd name="connsiteY3-152" fmla="*/ 1747798 h 1783934"/>
              <a:gd name="connsiteX4-153" fmla="*/ 1561525 w 1664928"/>
              <a:gd name="connsiteY4-154" fmla="*/ 1257671 h 1783934"/>
              <a:gd name="connsiteX5-155" fmla="*/ 1509284 w 1664928"/>
              <a:gd name="connsiteY5-156" fmla="*/ 672856 h 1783934"/>
              <a:gd name="connsiteX6-157" fmla="*/ 1377698 w 1664928"/>
              <a:gd name="connsiteY6-158" fmla="*/ 154877 h 1783934"/>
              <a:gd name="connsiteX7-159" fmla="*/ 879858 w 1664928"/>
              <a:gd name="connsiteY7-160" fmla="*/ 21205 h 1783934"/>
              <a:gd name="connsiteX8-161" fmla="*/ 401126 w 1664928"/>
              <a:gd name="connsiteY8-162" fmla="*/ 534641 h 1783934"/>
              <a:gd name="connsiteX0-163" fmla="*/ 408119 w 1718774"/>
              <a:gd name="connsiteY0-164" fmla="*/ 534641 h 1826522"/>
              <a:gd name="connsiteX1-165" fmla="*/ 47767 w 1718774"/>
              <a:gd name="connsiteY1-166" fmla="*/ 940200 h 1826522"/>
              <a:gd name="connsiteX2-167" fmla="*/ 179001 w 1718774"/>
              <a:gd name="connsiteY2-168" fmla="*/ 1742186 h 1826522"/>
              <a:gd name="connsiteX3-169" fmla="*/ 1625506 w 1718774"/>
              <a:gd name="connsiteY3-170" fmla="*/ 1747798 h 1826522"/>
              <a:gd name="connsiteX4-171" fmla="*/ 1568518 w 1718774"/>
              <a:gd name="connsiteY4-172" fmla="*/ 1257671 h 1826522"/>
              <a:gd name="connsiteX5-173" fmla="*/ 1516277 w 1718774"/>
              <a:gd name="connsiteY5-174" fmla="*/ 672856 h 1826522"/>
              <a:gd name="connsiteX6-175" fmla="*/ 1384691 w 1718774"/>
              <a:gd name="connsiteY6-176" fmla="*/ 154877 h 1826522"/>
              <a:gd name="connsiteX7-177" fmla="*/ 886851 w 1718774"/>
              <a:gd name="connsiteY7-178" fmla="*/ 21205 h 1826522"/>
              <a:gd name="connsiteX8-179" fmla="*/ 408119 w 1718774"/>
              <a:gd name="connsiteY8-180" fmla="*/ 534641 h 1826522"/>
              <a:gd name="connsiteX0-181" fmla="*/ 477759 w 1796623"/>
              <a:gd name="connsiteY0-182" fmla="*/ 534641 h 1818043"/>
              <a:gd name="connsiteX1-183" fmla="*/ 117407 w 1796623"/>
              <a:gd name="connsiteY1-184" fmla="*/ 940200 h 1818043"/>
              <a:gd name="connsiteX2-185" fmla="*/ 136864 w 1796623"/>
              <a:gd name="connsiteY2-186" fmla="*/ 1728260 h 1818043"/>
              <a:gd name="connsiteX3-187" fmla="*/ 1695146 w 1796623"/>
              <a:gd name="connsiteY3-188" fmla="*/ 1747798 h 1818043"/>
              <a:gd name="connsiteX4-189" fmla="*/ 1638158 w 1796623"/>
              <a:gd name="connsiteY4-190" fmla="*/ 1257671 h 1818043"/>
              <a:gd name="connsiteX5-191" fmla="*/ 1585917 w 1796623"/>
              <a:gd name="connsiteY5-192" fmla="*/ 672856 h 1818043"/>
              <a:gd name="connsiteX6-193" fmla="*/ 1454331 w 1796623"/>
              <a:gd name="connsiteY6-194" fmla="*/ 154877 h 1818043"/>
              <a:gd name="connsiteX7-195" fmla="*/ 956491 w 1796623"/>
              <a:gd name="connsiteY7-196" fmla="*/ 21205 h 1818043"/>
              <a:gd name="connsiteX8-197" fmla="*/ 477759 w 1796623"/>
              <a:gd name="connsiteY8-198" fmla="*/ 534641 h 1818043"/>
              <a:gd name="connsiteX0-199" fmla="*/ 396783 w 1688820"/>
              <a:gd name="connsiteY0-200" fmla="*/ 534641 h 1815615"/>
              <a:gd name="connsiteX1-201" fmla="*/ 36431 w 1688820"/>
              <a:gd name="connsiteY1-202" fmla="*/ 940200 h 1815615"/>
              <a:gd name="connsiteX2-203" fmla="*/ 55888 w 1688820"/>
              <a:gd name="connsiteY2-204" fmla="*/ 1728260 h 1815615"/>
              <a:gd name="connsiteX3-205" fmla="*/ 421834 w 1688820"/>
              <a:gd name="connsiteY3-206" fmla="*/ 1798118 h 1815615"/>
              <a:gd name="connsiteX4-207" fmla="*/ 1614170 w 1688820"/>
              <a:gd name="connsiteY4-208" fmla="*/ 1747798 h 1815615"/>
              <a:gd name="connsiteX5-209" fmla="*/ 1557182 w 1688820"/>
              <a:gd name="connsiteY5-210" fmla="*/ 1257671 h 1815615"/>
              <a:gd name="connsiteX6-211" fmla="*/ 1504941 w 1688820"/>
              <a:gd name="connsiteY6-212" fmla="*/ 672856 h 1815615"/>
              <a:gd name="connsiteX7-213" fmla="*/ 1373355 w 1688820"/>
              <a:gd name="connsiteY7-214" fmla="*/ 154877 h 1815615"/>
              <a:gd name="connsiteX8-215" fmla="*/ 875515 w 1688820"/>
              <a:gd name="connsiteY8-216" fmla="*/ 21205 h 1815615"/>
              <a:gd name="connsiteX9" fmla="*/ 396783 w 1688820"/>
              <a:gd name="connsiteY9" fmla="*/ 534641 h 1815615"/>
              <a:gd name="connsiteX0-217" fmla="*/ 394951 w 1689541"/>
              <a:gd name="connsiteY0-218" fmla="*/ 534641 h 1877271"/>
              <a:gd name="connsiteX1-219" fmla="*/ 34599 w 1689541"/>
              <a:gd name="connsiteY1-220" fmla="*/ 940200 h 1877271"/>
              <a:gd name="connsiteX2-221" fmla="*/ 54056 w 1689541"/>
              <a:gd name="connsiteY2-222" fmla="*/ 1728260 h 1877271"/>
              <a:gd name="connsiteX3-223" fmla="*/ 385071 w 1689541"/>
              <a:gd name="connsiteY3-224" fmla="*/ 1877032 h 1877271"/>
              <a:gd name="connsiteX4-225" fmla="*/ 1612338 w 1689541"/>
              <a:gd name="connsiteY4-226" fmla="*/ 1747798 h 1877271"/>
              <a:gd name="connsiteX5-227" fmla="*/ 1555350 w 1689541"/>
              <a:gd name="connsiteY5-228" fmla="*/ 1257671 h 1877271"/>
              <a:gd name="connsiteX6-229" fmla="*/ 1503109 w 1689541"/>
              <a:gd name="connsiteY6-230" fmla="*/ 672856 h 1877271"/>
              <a:gd name="connsiteX7-231" fmla="*/ 1371523 w 1689541"/>
              <a:gd name="connsiteY7-232" fmla="*/ 154877 h 1877271"/>
              <a:gd name="connsiteX8-233" fmla="*/ 873683 w 1689541"/>
              <a:gd name="connsiteY8-234" fmla="*/ 21205 h 1877271"/>
              <a:gd name="connsiteX9-235" fmla="*/ 394951 w 1689541"/>
              <a:gd name="connsiteY9-236" fmla="*/ 534641 h 1877271"/>
              <a:gd name="connsiteX0-237" fmla="*/ 394949 w 1689541"/>
              <a:gd name="connsiteY0-238" fmla="*/ 534641 h 1877032"/>
              <a:gd name="connsiteX1-239" fmla="*/ 34597 w 1689541"/>
              <a:gd name="connsiteY1-240" fmla="*/ 940200 h 1877032"/>
              <a:gd name="connsiteX2-241" fmla="*/ 54054 w 1689541"/>
              <a:gd name="connsiteY2-242" fmla="*/ 1728260 h 1877032"/>
              <a:gd name="connsiteX3-243" fmla="*/ 385069 w 1689541"/>
              <a:gd name="connsiteY3-244" fmla="*/ 1877032 h 1877032"/>
              <a:gd name="connsiteX4-245" fmla="*/ 1612336 w 1689541"/>
              <a:gd name="connsiteY4-246" fmla="*/ 1747798 h 1877032"/>
              <a:gd name="connsiteX5-247" fmla="*/ 1555348 w 1689541"/>
              <a:gd name="connsiteY5-248" fmla="*/ 1257671 h 1877032"/>
              <a:gd name="connsiteX6-249" fmla="*/ 1503107 w 1689541"/>
              <a:gd name="connsiteY6-250" fmla="*/ 672856 h 1877032"/>
              <a:gd name="connsiteX7-251" fmla="*/ 1371521 w 1689541"/>
              <a:gd name="connsiteY7-252" fmla="*/ 154877 h 1877032"/>
              <a:gd name="connsiteX8-253" fmla="*/ 873681 w 1689541"/>
              <a:gd name="connsiteY8-254" fmla="*/ 21205 h 1877032"/>
              <a:gd name="connsiteX9-255" fmla="*/ 394949 w 1689541"/>
              <a:gd name="connsiteY9-256" fmla="*/ 534641 h 1877032"/>
              <a:gd name="connsiteX0-257" fmla="*/ 394949 w 1683795"/>
              <a:gd name="connsiteY0-258" fmla="*/ 534641 h 1877032"/>
              <a:gd name="connsiteX1-259" fmla="*/ 34597 w 1683795"/>
              <a:gd name="connsiteY1-260" fmla="*/ 940200 h 1877032"/>
              <a:gd name="connsiteX2-261" fmla="*/ 54054 w 1683795"/>
              <a:gd name="connsiteY2-262" fmla="*/ 1728260 h 1877032"/>
              <a:gd name="connsiteX3-263" fmla="*/ 385069 w 1683795"/>
              <a:gd name="connsiteY3-264" fmla="*/ 1877032 h 1877032"/>
              <a:gd name="connsiteX4-265" fmla="*/ 1605349 w 1683795"/>
              <a:gd name="connsiteY4-266" fmla="*/ 1798860 h 1877032"/>
              <a:gd name="connsiteX5-267" fmla="*/ 1555348 w 1683795"/>
              <a:gd name="connsiteY5-268" fmla="*/ 1257671 h 1877032"/>
              <a:gd name="connsiteX6-269" fmla="*/ 1503107 w 1683795"/>
              <a:gd name="connsiteY6-270" fmla="*/ 672856 h 1877032"/>
              <a:gd name="connsiteX7-271" fmla="*/ 1371521 w 1683795"/>
              <a:gd name="connsiteY7-272" fmla="*/ 154877 h 1877032"/>
              <a:gd name="connsiteX8-273" fmla="*/ 873681 w 1683795"/>
              <a:gd name="connsiteY8-274" fmla="*/ 21205 h 1877032"/>
              <a:gd name="connsiteX9-275" fmla="*/ 394949 w 1683795"/>
              <a:gd name="connsiteY9-276" fmla="*/ 534641 h 1877032"/>
              <a:gd name="connsiteX0-277" fmla="*/ 394949 w 1720794"/>
              <a:gd name="connsiteY0-278" fmla="*/ 534641 h 1877032"/>
              <a:gd name="connsiteX1-279" fmla="*/ 34597 w 1720794"/>
              <a:gd name="connsiteY1-280" fmla="*/ 940200 h 1877032"/>
              <a:gd name="connsiteX2-281" fmla="*/ 54054 w 1720794"/>
              <a:gd name="connsiteY2-282" fmla="*/ 1728260 h 1877032"/>
              <a:gd name="connsiteX3-283" fmla="*/ 385069 w 1720794"/>
              <a:gd name="connsiteY3-284" fmla="*/ 1877032 h 1877032"/>
              <a:gd name="connsiteX4-285" fmla="*/ 1605349 w 1720794"/>
              <a:gd name="connsiteY4-286" fmla="*/ 1798860 h 1877032"/>
              <a:gd name="connsiteX5-287" fmla="*/ 1555348 w 1720794"/>
              <a:gd name="connsiteY5-288" fmla="*/ 1257671 h 1877032"/>
              <a:gd name="connsiteX6-289" fmla="*/ 1503107 w 1720794"/>
              <a:gd name="connsiteY6-290" fmla="*/ 672856 h 1877032"/>
              <a:gd name="connsiteX7-291" fmla="*/ 1371521 w 1720794"/>
              <a:gd name="connsiteY7-292" fmla="*/ 154877 h 1877032"/>
              <a:gd name="connsiteX8-293" fmla="*/ 873681 w 1720794"/>
              <a:gd name="connsiteY8-294" fmla="*/ 21205 h 1877032"/>
              <a:gd name="connsiteX9-295" fmla="*/ 394949 w 1720794"/>
              <a:gd name="connsiteY9-296" fmla="*/ 534641 h 1877032"/>
              <a:gd name="connsiteX0-297" fmla="*/ 394949 w 1720794"/>
              <a:gd name="connsiteY0-298" fmla="*/ 534641 h 1877032"/>
              <a:gd name="connsiteX1-299" fmla="*/ 34597 w 1720794"/>
              <a:gd name="connsiteY1-300" fmla="*/ 940200 h 1877032"/>
              <a:gd name="connsiteX2-301" fmla="*/ 54054 w 1720794"/>
              <a:gd name="connsiteY2-302" fmla="*/ 1728260 h 1877032"/>
              <a:gd name="connsiteX3-303" fmla="*/ 385069 w 1720794"/>
              <a:gd name="connsiteY3-304" fmla="*/ 1877032 h 1877032"/>
              <a:gd name="connsiteX4-305" fmla="*/ 1605349 w 1720794"/>
              <a:gd name="connsiteY4-306" fmla="*/ 1798860 h 1877032"/>
              <a:gd name="connsiteX5-307" fmla="*/ 1555348 w 1720794"/>
              <a:gd name="connsiteY5-308" fmla="*/ 1257671 h 1877032"/>
              <a:gd name="connsiteX6-309" fmla="*/ 1503107 w 1720794"/>
              <a:gd name="connsiteY6-310" fmla="*/ 672856 h 1877032"/>
              <a:gd name="connsiteX7-311" fmla="*/ 1371521 w 1720794"/>
              <a:gd name="connsiteY7-312" fmla="*/ 154877 h 1877032"/>
              <a:gd name="connsiteX8-313" fmla="*/ 873681 w 1720794"/>
              <a:gd name="connsiteY8-314" fmla="*/ 21205 h 1877032"/>
              <a:gd name="connsiteX9-315" fmla="*/ 394949 w 1720794"/>
              <a:gd name="connsiteY9-316" fmla="*/ 534641 h 1877032"/>
              <a:gd name="connsiteX0-317" fmla="*/ 394949 w 1671512"/>
              <a:gd name="connsiteY0-318" fmla="*/ 534641 h 1877032"/>
              <a:gd name="connsiteX1-319" fmla="*/ 34597 w 1671512"/>
              <a:gd name="connsiteY1-320" fmla="*/ 940200 h 1877032"/>
              <a:gd name="connsiteX2-321" fmla="*/ 54054 w 1671512"/>
              <a:gd name="connsiteY2-322" fmla="*/ 1728260 h 1877032"/>
              <a:gd name="connsiteX3-323" fmla="*/ 385069 w 1671512"/>
              <a:gd name="connsiteY3-324" fmla="*/ 1877032 h 1877032"/>
              <a:gd name="connsiteX4-325" fmla="*/ 1605349 w 1671512"/>
              <a:gd name="connsiteY4-326" fmla="*/ 1798860 h 1877032"/>
              <a:gd name="connsiteX5-327" fmla="*/ 1555348 w 1671512"/>
              <a:gd name="connsiteY5-328" fmla="*/ 1257671 h 1877032"/>
              <a:gd name="connsiteX6-329" fmla="*/ 1503107 w 1671512"/>
              <a:gd name="connsiteY6-330" fmla="*/ 672856 h 1877032"/>
              <a:gd name="connsiteX7-331" fmla="*/ 1371521 w 1671512"/>
              <a:gd name="connsiteY7-332" fmla="*/ 154877 h 1877032"/>
              <a:gd name="connsiteX8-333" fmla="*/ 873681 w 1671512"/>
              <a:gd name="connsiteY8-334" fmla="*/ 21205 h 1877032"/>
              <a:gd name="connsiteX9-335" fmla="*/ 394949 w 1671512"/>
              <a:gd name="connsiteY9-336" fmla="*/ 534641 h 1877032"/>
              <a:gd name="connsiteX0-337" fmla="*/ 394949 w 1677296"/>
              <a:gd name="connsiteY0-338" fmla="*/ 534641 h 1877032"/>
              <a:gd name="connsiteX1-339" fmla="*/ 34597 w 1677296"/>
              <a:gd name="connsiteY1-340" fmla="*/ 940200 h 1877032"/>
              <a:gd name="connsiteX2-341" fmla="*/ 54054 w 1677296"/>
              <a:gd name="connsiteY2-342" fmla="*/ 1728260 h 1877032"/>
              <a:gd name="connsiteX3-343" fmla="*/ 385069 w 1677296"/>
              <a:gd name="connsiteY3-344" fmla="*/ 1877032 h 1877032"/>
              <a:gd name="connsiteX4-345" fmla="*/ 1612334 w 1677296"/>
              <a:gd name="connsiteY4-346" fmla="*/ 1840637 h 1877032"/>
              <a:gd name="connsiteX5-347" fmla="*/ 1555348 w 1677296"/>
              <a:gd name="connsiteY5-348" fmla="*/ 1257671 h 1877032"/>
              <a:gd name="connsiteX6-349" fmla="*/ 1503107 w 1677296"/>
              <a:gd name="connsiteY6-350" fmla="*/ 672856 h 1877032"/>
              <a:gd name="connsiteX7-351" fmla="*/ 1371521 w 1677296"/>
              <a:gd name="connsiteY7-352" fmla="*/ 154877 h 1877032"/>
              <a:gd name="connsiteX8-353" fmla="*/ 873681 w 1677296"/>
              <a:gd name="connsiteY8-354" fmla="*/ 21205 h 1877032"/>
              <a:gd name="connsiteX9-355" fmla="*/ 394949 w 1677296"/>
              <a:gd name="connsiteY9-356" fmla="*/ 534641 h 1877032"/>
              <a:gd name="connsiteX0-357" fmla="*/ 394949 w 1677298"/>
              <a:gd name="connsiteY0-358" fmla="*/ 534641 h 1877032"/>
              <a:gd name="connsiteX1-359" fmla="*/ 34597 w 1677298"/>
              <a:gd name="connsiteY1-360" fmla="*/ 940200 h 1877032"/>
              <a:gd name="connsiteX2-361" fmla="*/ 54054 w 1677298"/>
              <a:gd name="connsiteY2-362" fmla="*/ 1728260 h 1877032"/>
              <a:gd name="connsiteX3-363" fmla="*/ 385069 w 1677298"/>
              <a:gd name="connsiteY3-364" fmla="*/ 1877032 h 1877032"/>
              <a:gd name="connsiteX4-365" fmla="*/ 1612334 w 1677298"/>
              <a:gd name="connsiteY4-366" fmla="*/ 1840637 h 1877032"/>
              <a:gd name="connsiteX5-367" fmla="*/ 1555348 w 1677298"/>
              <a:gd name="connsiteY5-368" fmla="*/ 1257671 h 1877032"/>
              <a:gd name="connsiteX6-369" fmla="*/ 1503107 w 1677298"/>
              <a:gd name="connsiteY6-370" fmla="*/ 672856 h 1877032"/>
              <a:gd name="connsiteX7-371" fmla="*/ 1371521 w 1677298"/>
              <a:gd name="connsiteY7-372" fmla="*/ 154877 h 1877032"/>
              <a:gd name="connsiteX8-373" fmla="*/ 873681 w 1677298"/>
              <a:gd name="connsiteY8-374" fmla="*/ 21205 h 1877032"/>
              <a:gd name="connsiteX9-375" fmla="*/ 394949 w 1677298"/>
              <a:gd name="connsiteY9-376" fmla="*/ 534641 h 1877032"/>
              <a:gd name="connsiteX0-377" fmla="*/ 394949 w 1677296"/>
              <a:gd name="connsiteY0-378" fmla="*/ 534641 h 1904936"/>
              <a:gd name="connsiteX1-379" fmla="*/ 34597 w 1677296"/>
              <a:gd name="connsiteY1-380" fmla="*/ 940200 h 1904936"/>
              <a:gd name="connsiteX2-381" fmla="*/ 54054 w 1677296"/>
              <a:gd name="connsiteY2-382" fmla="*/ 1728260 h 1904936"/>
              <a:gd name="connsiteX3-383" fmla="*/ 385069 w 1677296"/>
              <a:gd name="connsiteY3-384" fmla="*/ 1877032 h 1904936"/>
              <a:gd name="connsiteX4-385" fmla="*/ 1612334 w 1677296"/>
              <a:gd name="connsiteY4-386" fmla="*/ 1840637 h 1904936"/>
              <a:gd name="connsiteX5-387" fmla="*/ 1555348 w 1677296"/>
              <a:gd name="connsiteY5-388" fmla="*/ 1257671 h 1904936"/>
              <a:gd name="connsiteX6-389" fmla="*/ 1503107 w 1677296"/>
              <a:gd name="connsiteY6-390" fmla="*/ 672856 h 1904936"/>
              <a:gd name="connsiteX7-391" fmla="*/ 1371521 w 1677296"/>
              <a:gd name="connsiteY7-392" fmla="*/ 154877 h 1904936"/>
              <a:gd name="connsiteX8-393" fmla="*/ 873681 w 1677296"/>
              <a:gd name="connsiteY8-394" fmla="*/ 21205 h 1904936"/>
              <a:gd name="connsiteX9-395" fmla="*/ 394949 w 1677296"/>
              <a:gd name="connsiteY9-396" fmla="*/ 534641 h 1904936"/>
              <a:gd name="connsiteX0-397" fmla="*/ 461539 w 1743887"/>
              <a:gd name="connsiteY0-398" fmla="*/ 534641 h 1904936"/>
              <a:gd name="connsiteX1-399" fmla="*/ 101187 w 1743887"/>
              <a:gd name="connsiteY1-400" fmla="*/ 940200 h 1904936"/>
              <a:gd name="connsiteX2-401" fmla="*/ 22840 w 1743887"/>
              <a:gd name="connsiteY2-402" fmla="*/ 1737812 h 1904936"/>
              <a:gd name="connsiteX3-403" fmla="*/ 451659 w 1743887"/>
              <a:gd name="connsiteY3-404" fmla="*/ 1877032 h 1904936"/>
              <a:gd name="connsiteX4-405" fmla="*/ 1678924 w 1743887"/>
              <a:gd name="connsiteY4-406" fmla="*/ 1840637 h 1904936"/>
              <a:gd name="connsiteX5-407" fmla="*/ 1621938 w 1743887"/>
              <a:gd name="connsiteY5-408" fmla="*/ 1257671 h 1904936"/>
              <a:gd name="connsiteX6-409" fmla="*/ 1569697 w 1743887"/>
              <a:gd name="connsiteY6-410" fmla="*/ 672856 h 1904936"/>
              <a:gd name="connsiteX7-411" fmla="*/ 1438111 w 1743887"/>
              <a:gd name="connsiteY7-412" fmla="*/ 154877 h 1904936"/>
              <a:gd name="connsiteX8-413" fmla="*/ 940271 w 1743887"/>
              <a:gd name="connsiteY8-414" fmla="*/ 21205 h 1904936"/>
              <a:gd name="connsiteX9-415" fmla="*/ 461539 w 1743887"/>
              <a:gd name="connsiteY9-416" fmla="*/ 534641 h 1904936"/>
              <a:gd name="connsiteX0-417" fmla="*/ 452050 w 1756359"/>
              <a:gd name="connsiteY0-418" fmla="*/ 534641 h 1891359"/>
              <a:gd name="connsiteX1-419" fmla="*/ 91698 w 1756359"/>
              <a:gd name="connsiteY1-420" fmla="*/ 940200 h 1891359"/>
              <a:gd name="connsiteX2-421" fmla="*/ 13351 w 1756359"/>
              <a:gd name="connsiteY2-422" fmla="*/ 1737812 h 1891359"/>
              <a:gd name="connsiteX3-423" fmla="*/ 309435 w 1756359"/>
              <a:gd name="connsiteY3-424" fmla="*/ 1891359 h 1891359"/>
              <a:gd name="connsiteX4-425" fmla="*/ 1669435 w 1756359"/>
              <a:gd name="connsiteY4-426" fmla="*/ 1840637 h 1891359"/>
              <a:gd name="connsiteX5-427" fmla="*/ 1612449 w 1756359"/>
              <a:gd name="connsiteY5-428" fmla="*/ 1257671 h 1891359"/>
              <a:gd name="connsiteX6-429" fmla="*/ 1560208 w 1756359"/>
              <a:gd name="connsiteY6-430" fmla="*/ 672856 h 1891359"/>
              <a:gd name="connsiteX7-431" fmla="*/ 1428622 w 1756359"/>
              <a:gd name="connsiteY7-432" fmla="*/ 154877 h 1891359"/>
              <a:gd name="connsiteX8-433" fmla="*/ 930782 w 1756359"/>
              <a:gd name="connsiteY8-434" fmla="*/ 21205 h 1891359"/>
              <a:gd name="connsiteX9-435" fmla="*/ 452050 w 1756359"/>
              <a:gd name="connsiteY9-436" fmla="*/ 534641 h 1891359"/>
              <a:gd name="connsiteX0-437" fmla="*/ 452050 w 1756257"/>
              <a:gd name="connsiteY0-438" fmla="*/ 534641 h 1891359"/>
              <a:gd name="connsiteX1-439" fmla="*/ 91698 w 1756257"/>
              <a:gd name="connsiteY1-440" fmla="*/ 940200 h 1891359"/>
              <a:gd name="connsiteX2-441" fmla="*/ 13351 w 1756257"/>
              <a:gd name="connsiteY2-442" fmla="*/ 1737812 h 1891359"/>
              <a:gd name="connsiteX3-443" fmla="*/ 309435 w 1756257"/>
              <a:gd name="connsiteY3-444" fmla="*/ 1891359 h 1891359"/>
              <a:gd name="connsiteX4-445" fmla="*/ 1669435 w 1756257"/>
              <a:gd name="connsiteY4-446" fmla="*/ 1840637 h 1891359"/>
              <a:gd name="connsiteX5-447" fmla="*/ 1612449 w 1756257"/>
              <a:gd name="connsiteY5-448" fmla="*/ 1257671 h 1891359"/>
              <a:gd name="connsiteX6-449" fmla="*/ 1563496 w 1756257"/>
              <a:gd name="connsiteY6-450" fmla="*/ 959631 h 1891359"/>
              <a:gd name="connsiteX7-451" fmla="*/ 1560208 w 1756257"/>
              <a:gd name="connsiteY7-452" fmla="*/ 672856 h 1891359"/>
              <a:gd name="connsiteX8-453" fmla="*/ 1428622 w 1756257"/>
              <a:gd name="connsiteY8-454" fmla="*/ 154877 h 1891359"/>
              <a:gd name="connsiteX9-455" fmla="*/ 930782 w 1756257"/>
              <a:gd name="connsiteY9-456" fmla="*/ 21205 h 1891359"/>
              <a:gd name="connsiteX10" fmla="*/ 452050 w 1756257"/>
              <a:gd name="connsiteY10" fmla="*/ 534641 h 1891359"/>
              <a:gd name="connsiteX0-457" fmla="*/ 452050 w 1764590"/>
              <a:gd name="connsiteY0-458" fmla="*/ 534641 h 1891359"/>
              <a:gd name="connsiteX1-459" fmla="*/ 91698 w 1764590"/>
              <a:gd name="connsiteY1-460" fmla="*/ 940200 h 1891359"/>
              <a:gd name="connsiteX2-461" fmla="*/ 13351 w 1764590"/>
              <a:gd name="connsiteY2-462" fmla="*/ 1737812 h 1891359"/>
              <a:gd name="connsiteX3-463" fmla="*/ 309435 w 1764590"/>
              <a:gd name="connsiteY3-464" fmla="*/ 1891359 h 1891359"/>
              <a:gd name="connsiteX4-465" fmla="*/ 1669435 w 1764590"/>
              <a:gd name="connsiteY4-466" fmla="*/ 1840637 h 1891359"/>
              <a:gd name="connsiteX5-467" fmla="*/ 1612449 w 1764590"/>
              <a:gd name="connsiteY5-468" fmla="*/ 1257671 h 1891359"/>
              <a:gd name="connsiteX6-469" fmla="*/ 1309780 w 1764590"/>
              <a:gd name="connsiteY6-470" fmla="*/ 1046341 h 1891359"/>
              <a:gd name="connsiteX7-471" fmla="*/ 1560208 w 1764590"/>
              <a:gd name="connsiteY7-472" fmla="*/ 672856 h 1891359"/>
              <a:gd name="connsiteX8-473" fmla="*/ 1428622 w 1764590"/>
              <a:gd name="connsiteY8-474" fmla="*/ 154877 h 1891359"/>
              <a:gd name="connsiteX9-475" fmla="*/ 930782 w 1764590"/>
              <a:gd name="connsiteY9-476" fmla="*/ 21205 h 1891359"/>
              <a:gd name="connsiteX10-477" fmla="*/ 452050 w 1764590"/>
              <a:gd name="connsiteY10-478" fmla="*/ 534641 h 1891359"/>
              <a:gd name="connsiteX0-479" fmla="*/ 452050 w 1764592"/>
              <a:gd name="connsiteY0-480" fmla="*/ 534641 h 1891359"/>
              <a:gd name="connsiteX1-481" fmla="*/ 91698 w 1764592"/>
              <a:gd name="connsiteY1-482" fmla="*/ 940200 h 1891359"/>
              <a:gd name="connsiteX2-483" fmla="*/ 13351 w 1764592"/>
              <a:gd name="connsiteY2-484" fmla="*/ 1737812 h 1891359"/>
              <a:gd name="connsiteX3-485" fmla="*/ 309435 w 1764592"/>
              <a:gd name="connsiteY3-486" fmla="*/ 1891359 h 1891359"/>
              <a:gd name="connsiteX4-487" fmla="*/ 1669435 w 1764592"/>
              <a:gd name="connsiteY4-488" fmla="*/ 1840637 h 1891359"/>
              <a:gd name="connsiteX5-489" fmla="*/ 1612449 w 1764592"/>
              <a:gd name="connsiteY5-490" fmla="*/ 1257671 h 1891359"/>
              <a:gd name="connsiteX6-491" fmla="*/ 1309780 w 1764592"/>
              <a:gd name="connsiteY6-492" fmla="*/ 1046341 h 1891359"/>
              <a:gd name="connsiteX7-493" fmla="*/ 1560208 w 1764592"/>
              <a:gd name="connsiteY7-494" fmla="*/ 672856 h 1891359"/>
              <a:gd name="connsiteX8-495" fmla="*/ 1428622 w 1764592"/>
              <a:gd name="connsiteY8-496" fmla="*/ 154877 h 1891359"/>
              <a:gd name="connsiteX9-497" fmla="*/ 930782 w 1764592"/>
              <a:gd name="connsiteY9-498" fmla="*/ 21205 h 1891359"/>
              <a:gd name="connsiteX10-499" fmla="*/ 452050 w 1764592"/>
              <a:gd name="connsiteY10-500" fmla="*/ 534641 h 1891359"/>
              <a:gd name="connsiteX0-501" fmla="*/ 452050 w 1764590"/>
              <a:gd name="connsiteY0-502" fmla="*/ 534641 h 1891359"/>
              <a:gd name="connsiteX1-503" fmla="*/ 91698 w 1764590"/>
              <a:gd name="connsiteY1-504" fmla="*/ 940200 h 1891359"/>
              <a:gd name="connsiteX2-505" fmla="*/ 13351 w 1764590"/>
              <a:gd name="connsiteY2-506" fmla="*/ 1737812 h 1891359"/>
              <a:gd name="connsiteX3-507" fmla="*/ 309435 w 1764590"/>
              <a:gd name="connsiteY3-508" fmla="*/ 1891359 h 1891359"/>
              <a:gd name="connsiteX4-509" fmla="*/ 1669435 w 1764590"/>
              <a:gd name="connsiteY4-510" fmla="*/ 1840637 h 1891359"/>
              <a:gd name="connsiteX5-511" fmla="*/ 1612449 w 1764590"/>
              <a:gd name="connsiteY5-512" fmla="*/ 1257671 h 1891359"/>
              <a:gd name="connsiteX6-513" fmla="*/ 1309780 w 1764590"/>
              <a:gd name="connsiteY6-514" fmla="*/ 1046341 h 1891359"/>
              <a:gd name="connsiteX7-515" fmla="*/ 1560208 w 1764590"/>
              <a:gd name="connsiteY7-516" fmla="*/ 672856 h 1891359"/>
              <a:gd name="connsiteX8-517" fmla="*/ 1428622 w 1764590"/>
              <a:gd name="connsiteY8-518" fmla="*/ 154877 h 1891359"/>
              <a:gd name="connsiteX9-519" fmla="*/ 930782 w 1764590"/>
              <a:gd name="connsiteY9-520" fmla="*/ 21205 h 1891359"/>
              <a:gd name="connsiteX10-521" fmla="*/ 452050 w 1764590"/>
              <a:gd name="connsiteY10-522" fmla="*/ 534641 h 1891359"/>
              <a:gd name="connsiteX0-523" fmla="*/ 452050 w 1792731"/>
              <a:gd name="connsiteY0-524" fmla="*/ 534641 h 1891359"/>
              <a:gd name="connsiteX1-525" fmla="*/ 91698 w 1792731"/>
              <a:gd name="connsiteY1-526" fmla="*/ 940200 h 1891359"/>
              <a:gd name="connsiteX2-527" fmla="*/ 13351 w 1792731"/>
              <a:gd name="connsiteY2-528" fmla="*/ 1737812 h 1891359"/>
              <a:gd name="connsiteX3-529" fmla="*/ 309435 w 1792731"/>
              <a:gd name="connsiteY3-530" fmla="*/ 1891359 h 1891359"/>
              <a:gd name="connsiteX4-531" fmla="*/ 1669435 w 1792731"/>
              <a:gd name="connsiteY4-532" fmla="*/ 1840637 h 1891359"/>
              <a:gd name="connsiteX5-533" fmla="*/ 1688563 w 1792731"/>
              <a:gd name="connsiteY5-534" fmla="*/ 1292355 h 1891359"/>
              <a:gd name="connsiteX6-535" fmla="*/ 1309780 w 1792731"/>
              <a:gd name="connsiteY6-536" fmla="*/ 1046341 h 1891359"/>
              <a:gd name="connsiteX7-537" fmla="*/ 1560208 w 1792731"/>
              <a:gd name="connsiteY7-538" fmla="*/ 672856 h 1891359"/>
              <a:gd name="connsiteX8-539" fmla="*/ 1428622 w 1792731"/>
              <a:gd name="connsiteY8-540" fmla="*/ 154877 h 1891359"/>
              <a:gd name="connsiteX9-541" fmla="*/ 930782 w 1792731"/>
              <a:gd name="connsiteY9-542" fmla="*/ 21205 h 1891359"/>
              <a:gd name="connsiteX10-543" fmla="*/ 452050 w 1792731"/>
              <a:gd name="connsiteY10-544" fmla="*/ 534641 h 1891359"/>
              <a:gd name="connsiteX0-545" fmla="*/ 452050 w 1814809"/>
              <a:gd name="connsiteY0-546" fmla="*/ 534641 h 1891359"/>
              <a:gd name="connsiteX1-547" fmla="*/ 91698 w 1814809"/>
              <a:gd name="connsiteY1-548" fmla="*/ 940200 h 1891359"/>
              <a:gd name="connsiteX2-549" fmla="*/ 13351 w 1814809"/>
              <a:gd name="connsiteY2-550" fmla="*/ 1737812 h 1891359"/>
              <a:gd name="connsiteX3-551" fmla="*/ 309435 w 1814809"/>
              <a:gd name="connsiteY3-552" fmla="*/ 1891359 h 1891359"/>
              <a:gd name="connsiteX4-553" fmla="*/ 1669435 w 1814809"/>
              <a:gd name="connsiteY4-554" fmla="*/ 1840637 h 1891359"/>
              <a:gd name="connsiteX5-555" fmla="*/ 1688563 w 1814809"/>
              <a:gd name="connsiteY5-556" fmla="*/ 1292355 h 1891359"/>
              <a:gd name="connsiteX6-557" fmla="*/ 1309780 w 1814809"/>
              <a:gd name="connsiteY6-558" fmla="*/ 1046341 h 1891359"/>
              <a:gd name="connsiteX7-559" fmla="*/ 1560208 w 1814809"/>
              <a:gd name="connsiteY7-560" fmla="*/ 672856 h 1891359"/>
              <a:gd name="connsiteX8-561" fmla="*/ 1428622 w 1814809"/>
              <a:gd name="connsiteY8-562" fmla="*/ 154877 h 1891359"/>
              <a:gd name="connsiteX9-563" fmla="*/ 930782 w 1814809"/>
              <a:gd name="connsiteY9-564" fmla="*/ 21205 h 1891359"/>
              <a:gd name="connsiteX10-565" fmla="*/ 452050 w 1814809"/>
              <a:gd name="connsiteY10-566" fmla="*/ 534641 h 1891359"/>
              <a:gd name="connsiteX0-567" fmla="*/ 452050 w 1814809"/>
              <a:gd name="connsiteY0-568" fmla="*/ 534641 h 1891359"/>
              <a:gd name="connsiteX1-569" fmla="*/ 91698 w 1814809"/>
              <a:gd name="connsiteY1-570" fmla="*/ 940200 h 1891359"/>
              <a:gd name="connsiteX2-571" fmla="*/ 13351 w 1814809"/>
              <a:gd name="connsiteY2-572" fmla="*/ 1737812 h 1891359"/>
              <a:gd name="connsiteX3-573" fmla="*/ 309435 w 1814809"/>
              <a:gd name="connsiteY3-574" fmla="*/ 1891359 h 1891359"/>
              <a:gd name="connsiteX4-575" fmla="*/ 1669435 w 1814809"/>
              <a:gd name="connsiteY4-576" fmla="*/ 1840637 h 1891359"/>
              <a:gd name="connsiteX5-577" fmla="*/ 1688563 w 1814809"/>
              <a:gd name="connsiteY5-578" fmla="*/ 1292355 h 1891359"/>
              <a:gd name="connsiteX6-579" fmla="*/ 1309780 w 1814809"/>
              <a:gd name="connsiteY6-580" fmla="*/ 1046341 h 1891359"/>
              <a:gd name="connsiteX7-581" fmla="*/ 1619996 w 1814809"/>
              <a:gd name="connsiteY7-582" fmla="*/ 526399 h 1891359"/>
              <a:gd name="connsiteX8-583" fmla="*/ 1428622 w 1814809"/>
              <a:gd name="connsiteY8-584" fmla="*/ 154877 h 1891359"/>
              <a:gd name="connsiteX9-585" fmla="*/ 930782 w 1814809"/>
              <a:gd name="connsiteY9-586" fmla="*/ 21205 h 1891359"/>
              <a:gd name="connsiteX10-587" fmla="*/ 452050 w 1814809"/>
              <a:gd name="connsiteY10-588" fmla="*/ 534641 h 1891359"/>
              <a:gd name="connsiteX0-589" fmla="*/ 452050 w 1814809"/>
              <a:gd name="connsiteY0-590" fmla="*/ 542872 h 1899590"/>
              <a:gd name="connsiteX1-591" fmla="*/ 91698 w 1814809"/>
              <a:gd name="connsiteY1-592" fmla="*/ 948431 h 1899590"/>
              <a:gd name="connsiteX2-593" fmla="*/ 13351 w 1814809"/>
              <a:gd name="connsiteY2-594" fmla="*/ 1746043 h 1899590"/>
              <a:gd name="connsiteX3-595" fmla="*/ 309435 w 1814809"/>
              <a:gd name="connsiteY3-596" fmla="*/ 1899590 h 1899590"/>
              <a:gd name="connsiteX4-597" fmla="*/ 1669435 w 1814809"/>
              <a:gd name="connsiteY4-598" fmla="*/ 1848868 h 1899590"/>
              <a:gd name="connsiteX5-599" fmla="*/ 1688563 w 1814809"/>
              <a:gd name="connsiteY5-600" fmla="*/ 1300586 h 1899590"/>
              <a:gd name="connsiteX6-601" fmla="*/ 1309780 w 1814809"/>
              <a:gd name="connsiteY6-602" fmla="*/ 1054572 h 1899590"/>
              <a:gd name="connsiteX7-603" fmla="*/ 1619996 w 1814809"/>
              <a:gd name="connsiteY7-604" fmla="*/ 534630 h 1899590"/>
              <a:gd name="connsiteX8-605" fmla="*/ 1488411 w 1814809"/>
              <a:gd name="connsiteY8-606" fmla="*/ 129049 h 1899590"/>
              <a:gd name="connsiteX9-607" fmla="*/ 930782 w 1814809"/>
              <a:gd name="connsiteY9-608" fmla="*/ 29436 h 1899590"/>
              <a:gd name="connsiteX10-609" fmla="*/ 452050 w 1814809"/>
              <a:gd name="connsiteY10-610" fmla="*/ 542872 h 1899590"/>
              <a:gd name="connsiteX0-611" fmla="*/ 452050 w 1814809"/>
              <a:gd name="connsiteY0-612" fmla="*/ 540513 h 1897231"/>
              <a:gd name="connsiteX1-613" fmla="*/ 91698 w 1814809"/>
              <a:gd name="connsiteY1-614" fmla="*/ 946072 h 1897231"/>
              <a:gd name="connsiteX2-615" fmla="*/ 13351 w 1814809"/>
              <a:gd name="connsiteY2-616" fmla="*/ 1743684 h 1897231"/>
              <a:gd name="connsiteX3-617" fmla="*/ 309435 w 1814809"/>
              <a:gd name="connsiteY3-618" fmla="*/ 1897231 h 1897231"/>
              <a:gd name="connsiteX4-619" fmla="*/ 1669435 w 1814809"/>
              <a:gd name="connsiteY4-620" fmla="*/ 1846509 h 1897231"/>
              <a:gd name="connsiteX5-621" fmla="*/ 1688563 w 1814809"/>
              <a:gd name="connsiteY5-622" fmla="*/ 1298227 h 1897231"/>
              <a:gd name="connsiteX6-623" fmla="*/ 1309780 w 1814809"/>
              <a:gd name="connsiteY6-624" fmla="*/ 1052213 h 1897231"/>
              <a:gd name="connsiteX7-625" fmla="*/ 1619996 w 1814809"/>
              <a:gd name="connsiteY7-626" fmla="*/ 532271 h 1897231"/>
              <a:gd name="connsiteX8-627" fmla="*/ 1488411 w 1814809"/>
              <a:gd name="connsiteY8-628" fmla="*/ 126690 h 1897231"/>
              <a:gd name="connsiteX9-629" fmla="*/ 930782 w 1814809"/>
              <a:gd name="connsiteY9-630" fmla="*/ 27077 h 1897231"/>
              <a:gd name="connsiteX10-631" fmla="*/ 452050 w 1814809"/>
              <a:gd name="connsiteY10-632" fmla="*/ 540513 h 1897231"/>
              <a:gd name="connsiteX0-633" fmla="*/ 452050 w 1814809"/>
              <a:gd name="connsiteY0-634" fmla="*/ 540513 h 1897231"/>
              <a:gd name="connsiteX1-635" fmla="*/ 91698 w 1814809"/>
              <a:gd name="connsiteY1-636" fmla="*/ 946072 h 1897231"/>
              <a:gd name="connsiteX2-637" fmla="*/ 13351 w 1814809"/>
              <a:gd name="connsiteY2-638" fmla="*/ 1743684 h 1897231"/>
              <a:gd name="connsiteX3-639" fmla="*/ 309435 w 1814809"/>
              <a:gd name="connsiteY3-640" fmla="*/ 1897231 h 1897231"/>
              <a:gd name="connsiteX4-641" fmla="*/ 1669435 w 1814809"/>
              <a:gd name="connsiteY4-642" fmla="*/ 1846509 h 1897231"/>
              <a:gd name="connsiteX5-643" fmla="*/ 1688563 w 1814809"/>
              <a:gd name="connsiteY5-644" fmla="*/ 1298227 h 1897231"/>
              <a:gd name="connsiteX6-645" fmla="*/ 1309780 w 1814809"/>
              <a:gd name="connsiteY6-646" fmla="*/ 1052213 h 1897231"/>
              <a:gd name="connsiteX7-647" fmla="*/ 1619996 w 1814809"/>
              <a:gd name="connsiteY7-648" fmla="*/ 532271 h 1897231"/>
              <a:gd name="connsiteX8-649" fmla="*/ 1488411 w 1814809"/>
              <a:gd name="connsiteY8-650" fmla="*/ 126690 h 1897231"/>
              <a:gd name="connsiteX9-651" fmla="*/ 930782 w 1814809"/>
              <a:gd name="connsiteY9-652" fmla="*/ 27077 h 1897231"/>
              <a:gd name="connsiteX10-653" fmla="*/ 452050 w 1814809"/>
              <a:gd name="connsiteY10-654" fmla="*/ 540513 h 1897231"/>
              <a:gd name="connsiteX0-655" fmla="*/ 288567 w 1811701"/>
              <a:gd name="connsiteY0-656" fmla="*/ 555674 h 1898251"/>
              <a:gd name="connsiteX1-657" fmla="*/ 88590 w 1811701"/>
              <a:gd name="connsiteY1-658" fmla="*/ 947092 h 1898251"/>
              <a:gd name="connsiteX2-659" fmla="*/ 10243 w 1811701"/>
              <a:gd name="connsiteY2-660" fmla="*/ 1744704 h 1898251"/>
              <a:gd name="connsiteX3-661" fmla="*/ 306327 w 1811701"/>
              <a:gd name="connsiteY3-662" fmla="*/ 1898251 h 1898251"/>
              <a:gd name="connsiteX4-663" fmla="*/ 1666327 w 1811701"/>
              <a:gd name="connsiteY4-664" fmla="*/ 1847529 h 1898251"/>
              <a:gd name="connsiteX5-665" fmla="*/ 1685455 w 1811701"/>
              <a:gd name="connsiteY5-666" fmla="*/ 1299247 h 1898251"/>
              <a:gd name="connsiteX6-667" fmla="*/ 1306672 w 1811701"/>
              <a:gd name="connsiteY6-668" fmla="*/ 1053233 h 1898251"/>
              <a:gd name="connsiteX7-669" fmla="*/ 1616888 w 1811701"/>
              <a:gd name="connsiteY7-670" fmla="*/ 533291 h 1898251"/>
              <a:gd name="connsiteX8-671" fmla="*/ 1485303 w 1811701"/>
              <a:gd name="connsiteY8-672" fmla="*/ 127710 h 1898251"/>
              <a:gd name="connsiteX9-673" fmla="*/ 927674 w 1811701"/>
              <a:gd name="connsiteY9-674" fmla="*/ 28097 h 1898251"/>
              <a:gd name="connsiteX10-675" fmla="*/ 288567 w 1811701"/>
              <a:gd name="connsiteY10-676" fmla="*/ 555674 h 1898251"/>
              <a:gd name="connsiteX0-677" fmla="*/ 288567 w 1811701"/>
              <a:gd name="connsiteY0-678" fmla="*/ 479828 h 1822405"/>
              <a:gd name="connsiteX1-679" fmla="*/ 88590 w 1811701"/>
              <a:gd name="connsiteY1-680" fmla="*/ 871246 h 1822405"/>
              <a:gd name="connsiteX2-681" fmla="*/ 10243 w 1811701"/>
              <a:gd name="connsiteY2-682" fmla="*/ 1668858 h 1822405"/>
              <a:gd name="connsiteX3-683" fmla="*/ 306327 w 1811701"/>
              <a:gd name="connsiteY3-684" fmla="*/ 1822405 h 1822405"/>
              <a:gd name="connsiteX4-685" fmla="*/ 1666327 w 1811701"/>
              <a:gd name="connsiteY4-686" fmla="*/ 1771683 h 1822405"/>
              <a:gd name="connsiteX5-687" fmla="*/ 1685455 w 1811701"/>
              <a:gd name="connsiteY5-688" fmla="*/ 1223401 h 1822405"/>
              <a:gd name="connsiteX6-689" fmla="*/ 1306672 w 1811701"/>
              <a:gd name="connsiteY6-690" fmla="*/ 977387 h 1822405"/>
              <a:gd name="connsiteX7-691" fmla="*/ 1616888 w 1811701"/>
              <a:gd name="connsiteY7-692" fmla="*/ 457445 h 1822405"/>
              <a:gd name="connsiteX8-693" fmla="*/ 1485303 w 1811701"/>
              <a:gd name="connsiteY8-694" fmla="*/ 51864 h 1822405"/>
              <a:gd name="connsiteX9-695" fmla="*/ 895599 w 1811701"/>
              <a:gd name="connsiteY9-696" fmla="*/ 79530 h 1822405"/>
              <a:gd name="connsiteX10-697" fmla="*/ 288567 w 1811701"/>
              <a:gd name="connsiteY10-698" fmla="*/ 479828 h 1822405"/>
              <a:gd name="connsiteX0-699" fmla="*/ 288567 w 1811701"/>
              <a:gd name="connsiteY0-700" fmla="*/ 419258 h 1761835"/>
              <a:gd name="connsiteX1-701" fmla="*/ 88590 w 1811701"/>
              <a:gd name="connsiteY1-702" fmla="*/ 810676 h 1761835"/>
              <a:gd name="connsiteX2-703" fmla="*/ 10243 w 1811701"/>
              <a:gd name="connsiteY2-704" fmla="*/ 1608288 h 1761835"/>
              <a:gd name="connsiteX3-705" fmla="*/ 306327 w 1811701"/>
              <a:gd name="connsiteY3-706" fmla="*/ 1761835 h 1761835"/>
              <a:gd name="connsiteX4-707" fmla="*/ 1666327 w 1811701"/>
              <a:gd name="connsiteY4-708" fmla="*/ 1711113 h 1761835"/>
              <a:gd name="connsiteX5-709" fmla="*/ 1685455 w 1811701"/>
              <a:gd name="connsiteY5-710" fmla="*/ 1162831 h 1761835"/>
              <a:gd name="connsiteX6-711" fmla="*/ 1306672 w 1811701"/>
              <a:gd name="connsiteY6-712" fmla="*/ 916817 h 1761835"/>
              <a:gd name="connsiteX7-713" fmla="*/ 1616888 w 1811701"/>
              <a:gd name="connsiteY7-714" fmla="*/ 396875 h 1761835"/>
              <a:gd name="connsiteX8-715" fmla="*/ 1373040 w 1811701"/>
              <a:gd name="connsiteY8-716" fmla="*/ 118574 h 1761835"/>
              <a:gd name="connsiteX9-717" fmla="*/ 895599 w 1811701"/>
              <a:gd name="connsiteY9-718" fmla="*/ 18960 h 1761835"/>
              <a:gd name="connsiteX10-719" fmla="*/ 288567 w 1811701"/>
              <a:gd name="connsiteY10-720" fmla="*/ 419258 h 1761835"/>
              <a:gd name="connsiteX0-721" fmla="*/ 288567 w 1811701"/>
              <a:gd name="connsiteY0-722" fmla="*/ 419258 h 1761835"/>
              <a:gd name="connsiteX1-723" fmla="*/ 88590 w 1811701"/>
              <a:gd name="connsiteY1-724" fmla="*/ 810676 h 1761835"/>
              <a:gd name="connsiteX2-725" fmla="*/ 10243 w 1811701"/>
              <a:gd name="connsiteY2-726" fmla="*/ 1608288 h 1761835"/>
              <a:gd name="connsiteX3-727" fmla="*/ 306327 w 1811701"/>
              <a:gd name="connsiteY3-728" fmla="*/ 1761835 h 1761835"/>
              <a:gd name="connsiteX4-729" fmla="*/ 1666327 w 1811701"/>
              <a:gd name="connsiteY4-730" fmla="*/ 1711113 h 1761835"/>
              <a:gd name="connsiteX5-731" fmla="*/ 1685455 w 1811701"/>
              <a:gd name="connsiteY5-732" fmla="*/ 1162831 h 1761835"/>
              <a:gd name="connsiteX6-733" fmla="*/ 1306672 w 1811701"/>
              <a:gd name="connsiteY6-734" fmla="*/ 916817 h 1761835"/>
              <a:gd name="connsiteX7-735" fmla="*/ 1584814 w 1811701"/>
              <a:gd name="connsiteY7-736" fmla="*/ 510012 h 1761835"/>
              <a:gd name="connsiteX8-737" fmla="*/ 1373040 w 1811701"/>
              <a:gd name="connsiteY8-738" fmla="*/ 118574 h 1761835"/>
              <a:gd name="connsiteX9-739" fmla="*/ 895599 w 1811701"/>
              <a:gd name="connsiteY9-740" fmla="*/ 18960 h 1761835"/>
              <a:gd name="connsiteX10-741" fmla="*/ 288567 w 1811701"/>
              <a:gd name="connsiteY10-742" fmla="*/ 419258 h 1761835"/>
              <a:gd name="connsiteX0-743" fmla="*/ 288567 w 1770444"/>
              <a:gd name="connsiteY0-744" fmla="*/ 419258 h 1761835"/>
              <a:gd name="connsiteX1-745" fmla="*/ 88590 w 1770444"/>
              <a:gd name="connsiteY1-746" fmla="*/ 810676 h 1761835"/>
              <a:gd name="connsiteX2-747" fmla="*/ 10243 w 1770444"/>
              <a:gd name="connsiteY2-748" fmla="*/ 1608288 h 1761835"/>
              <a:gd name="connsiteX3-749" fmla="*/ 306327 w 1770444"/>
              <a:gd name="connsiteY3-750" fmla="*/ 1761835 h 1761835"/>
              <a:gd name="connsiteX4-751" fmla="*/ 1666327 w 1770444"/>
              <a:gd name="connsiteY4-752" fmla="*/ 1711113 h 1761835"/>
              <a:gd name="connsiteX5-753" fmla="*/ 1589229 w 1770444"/>
              <a:gd name="connsiteY5-754" fmla="*/ 1176973 h 1761835"/>
              <a:gd name="connsiteX6-755" fmla="*/ 1306672 w 1770444"/>
              <a:gd name="connsiteY6-756" fmla="*/ 916817 h 1761835"/>
              <a:gd name="connsiteX7-757" fmla="*/ 1584814 w 1770444"/>
              <a:gd name="connsiteY7-758" fmla="*/ 510012 h 1761835"/>
              <a:gd name="connsiteX8-759" fmla="*/ 1373040 w 1770444"/>
              <a:gd name="connsiteY8-760" fmla="*/ 118574 h 1761835"/>
              <a:gd name="connsiteX9-761" fmla="*/ 895599 w 1770444"/>
              <a:gd name="connsiteY9-762" fmla="*/ 18960 h 1761835"/>
              <a:gd name="connsiteX10-763" fmla="*/ 288567 w 1770444"/>
              <a:gd name="connsiteY10-764" fmla="*/ 419258 h 1761835"/>
              <a:gd name="connsiteX0-765" fmla="*/ 288567 w 1592514"/>
              <a:gd name="connsiteY0-766" fmla="*/ 419258 h 1863058"/>
              <a:gd name="connsiteX1-767" fmla="*/ 88590 w 1592514"/>
              <a:gd name="connsiteY1-768" fmla="*/ 810676 h 1863058"/>
              <a:gd name="connsiteX2-769" fmla="*/ 10243 w 1592514"/>
              <a:gd name="connsiteY2-770" fmla="*/ 1608288 h 1863058"/>
              <a:gd name="connsiteX3-771" fmla="*/ 306327 w 1592514"/>
              <a:gd name="connsiteY3-772" fmla="*/ 1761835 h 1863058"/>
              <a:gd name="connsiteX4-773" fmla="*/ 1377650 w 1592514"/>
              <a:gd name="connsiteY4-774" fmla="*/ 1838393 h 1863058"/>
              <a:gd name="connsiteX5-775" fmla="*/ 1589229 w 1592514"/>
              <a:gd name="connsiteY5-776" fmla="*/ 1176973 h 1863058"/>
              <a:gd name="connsiteX6-777" fmla="*/ 1306672 w 1592514"/>
              <a:gd name="connsiteY6-778" fmla="*/ 916817 h 1863058"/>
              <a:gd name="connsiteX7-779" fmla="*/ 1584814 w 1592514"/>
              <a:gd name="connsiteY7-780" fmla="*/ 510012 h 1863058"/>
              <a:gd name="connsiteX8-781" fmla="*/ 1373040 w 1592514"/>
              <a:gd name="connsiteY8-782" fmla="*/ 118574 h 1863058"/>
              <a:gd name="connsiteX9-783" fmla="*/ 895599 w 1592514"/>
              <a:gd name="connsiteY9-784" fmla="*/ 18960 h 1863058"/>
              <a:gd name="connsiteX10-785" fmla="*/ 288567 w 1592514"/>
              <a:gd name="connsiteY10-786" fmla="*/ 419258 h 1863058"/>
              <a:gd name="connsiteX0-787" fmla="*/ 421322 w 1594935"/>
              <a:gd name="connsiteY0-788" fmla="*/ 616342 h 1876292"/>
              <a:gd name="connsiteX1-789" fmla="*/ 91011 w 1594935"/>
              <a:gd name="connsiteY1-790" fmla="*/ 823910 h 1876292"/>
              <a:gd name="connsiteX2-791" fmla="*/ 12664 w 1594935"/>
              <a:gd name="connsiteY2-792" fmla="*/ 1621522 h 1876292"/>
              <a:gd name="connsiteX3-793" fmla="*/ 308748 w 1594935"/>
              <a:gd name="connsiteY3-794" fmla="*/ 1775069 h 1876292"/>
              <a:gd name="connsiteX4-795" fmla="*/ 1380071 w 1594935"/>
              <a:gd name="connsiteY4-796" fmla="*/ 1851627 h 1876292"/>
              <a:gd name="connsiteX5-797" fmla="*/ 1591650 w 1594935"/>
              <a:gd name="connsiteY5-798" fmla="*/ 1190207 h 1876292"/>
              <a:gd name="connsiteX6-799" fmla="*/ 1309093 w 1594935"/>
              <a:gd name="connsiteY6-800" fmla="*/ 930051 h 1876292"/>
              <a:gd name="connsiteX7-801" fmla="*/ 1587235 w 1594935"/>
              <a:gd name="connsiteY7-802" fmla="*/ 523246 h 1876292"/>
              <a:gd name="connsiteX8-803" fmla="*/ 1375461 w 1594935"/>
              <a:gd name="connsiteY8-804" fmla="*/ 131808 h 1876292"/>
              <a:gd name="connsiteX9-805" fmla="*/ 898020 w 1594935"/>
              <a:gd name="connsiteY9-806" fmla="*/ 32194 h 1876292"/>
              <a:gd name="connsiteX10-807" fmla="*/ 421322 w 1594935"/>
              <a:gd name="connsiteY10-808" fmla="*/ 616342 h 1876292"/>
              <a:gd name="connsiteX0-809" fmla="*/ 413257 w 1586870"/>
              <a:gd name="connsiteY0-810" fmla="*/ 616342 h 1876292"/>
              <a:gd name="connsiteX1-811" fmla="*/ 140873 w 1586870"/>
              <a:gd name="connsiteY1-812" fmla="*/ 993617 h 1876292"/>
              <a:gd name="connsiteX2-813" fmla="*/ 4599 w 1586870"/>
              <a:gd name="connsiteY2-814" fmla="*/ 1621522 h 1876292"/>
              <a:gd name="connsiteX3-815" fmla="*/ 300683 w 1586870"/>
              <a:gd name="connsiteY3-816" fmla="*/ 1775069 h 1876292"/>
              <a:gd name="connsiteX4-817" fmla="*/ 1372006 w 1586870"/>
              <a:gd name="connsiteY4-818" fmla="*/ 1851627 h 1876292"/>
              <a:gd name="connsiteX5-819" fmla="*/ 1583585 w 1586870"/>
              <a:gd name="connsiteY5-820" fmla="*/ 1190207 h 1876292"/>
              <a:gd name="connsiteX6-821" fmla="*/ 1301028 w 1586870"/>
              <a:gd name="connsiteY6-822" fmla="*/ 930051 h 1876292"/>
              <a:gd name="connsiteX7-823" fmla="*/ 1579170 w 1586870"/>
              <a:gd name="connsiteY7-824" fmla="*/ 523246 h 1876292"/>
              <a:gd name="connsiteX8-825" fmla="*/ 1367396 w 1586870"/>
              <a:gd name="connsiteY8-826" fmla="*/ 131808 h 1876292"/>
              <a:gd name="connsiteX9-827" fmla="*/ 889955 w 1586870"/>
              <a:gd name="connsiteY9-828" fmla="*/ 32194 h 1876292"/>
              <a:gd name="connsiteX10-829" fmla="*/ 413257 w 1586870"/>
              <a:gd name="connsiteY10-830" fmla="*/ 616342 h 1876292"/>
              <a:gd name="connsiteX0-831" fmla="*/ 284962 w 1458575"/>
              <a:gd name="connsiteY0-832" fmla="*/ 616342 h 1908017"/>
              <a:gd name="connsiteX1-833" fmla="*/ 12578 w 1458575"/>
              <a:gd name="connsiteY1-834" fmla="*/ 993617 h 1908017"/>
              <a:gd name="connsiteX2-835" fmla="*/ 172388 w 1458575"/>
              <a:gd name="connsiteY2-836" fmla="*/ 1775069 h 1908017"/>
              <a:gd name="connsiteX3-837" fmla="*/ 1243711 w 1458575"/>
              <a:gd name="connsiteY3-838" fmla="*/ 1851627 h 1908017"/>
              <a:gd name="connsiteX4-839" fmla="*/ 1455290 w 1458575"/>
              <a:gd name="connsiteY4-840" fmla="*/ 1190207 h 1908017"/>
              <a:gd name="connsiteX5-841" fmla="*/ 1172733 w 1458575"/>
              <a:gd name="connsiteY5-842" fmla="*/ 930051 h 1908017"/>
              <a:gd name="connsiteX6-843" fmla="*/ 1450875 w 1458575"/>
              <a:gd name="connsiteY6-844" fmla="*/ 523246 h 1908017"/>
              <a:gd name="connsiteX7-845" fmla="*/ 1239101 w 1458575"/>
              <a:gd name="connsiteY7-846" fmla="*/ 131808 h 1908017"/>
              <a:gd name="connsiteX8-847" fmla="*/ 761660 w 1458575"/>
              <a:gd name="connsiteY8-848" fmla="*/ 32194 h 1908017"/>
              <a:gd name="connsiteX9-849" fmla="*/ 284962 w 1458575"/>
              <a:gd name="connsiteY9-850" fmla="*/ 616342 h 1908017"/>
              <a:gd name="connsiteX0-851" fmla="*/ 343858 w 1519131"/>
              <a:gd name="connsiteY0-852" fmla="*/ 616342 h 1885036"/>
              <a:gd name="connsiteX1-853" fmla="*/ 71474 w 1519131"/>
              <a:gd name="connsiteY1-854" fmla="*/ 993617 h 1885036"/>
              <a:gd name="connsiteX2-855" fmla="*/ 115432 w 1519131"/>
              <a:gd name="connsiteY2-856" fmla="*/ 1704358 h 1885036"/>
              <a:gd name="connsiteX3-857" fmla="*/ 1302607 w 1519131"/>
              <a:gd name="connsiteY3-858" fmla="*/ 1851627 h 1885036"/>
              <a:gd name="connsiteX4-859" fmla="*/ 1514186 w 1519131"/>
              <a:gd name="connsiteY4-860" fmla="*/ 1190207 h 1885036"/>
              <a:gd name="connsiteX5-861" fmla="*/ 1231629 w 1519131"/>
              <a:gd name="connsiteY5-862" fmla="*/ 930051 h 1885036"/>
              <a:gd name="connsiteX6-863" fmla="*/ 1509771 w 1519131"/>
              <a:gd name="connsiteY6-864" fmla="*/ 523246 h 1885036"/>
              <a:gd name="connsiteX7-865" fmla="*/ 1297997 w 1519131"/>
              <a:gd name="connsiteY7-866" fmla="*/ 131808 h 1885036"/>
              <a:gd name="connsiteX8-867" fmla="*/ 820556 w 1519131"/>
              <a:gd name="connsiteY8-868" fmla="*/ 32194 h 1885036"/>
              <a:gd name="connsiteX9-869" fmla="*/ 343858 w 1519131"/>
              <a:gd name="connsiteY9-870" fmla="*/ 616342 h 1885036"/>
              <a:gd name="connsiteX0-871" fmla="*/ 343858 w 1549812"/>
              <a:gd name="connsiteY0-872" fmla="*/ 616342 h 1800235"/>
              <a:gd name="connsiteX1-873" fmla="*/ 71474 w 1549812"/>
              <a:gd name="connsiteY1-874" fmla="*/ 993617 h 1800235"/>
              <a:gd name="connsiteX2-875" fmla="*/ 115432 w 1549812"/>
              <a:gd name="connsiteY2-876" fmla="*/ 1704358 h 1800235"/>
              <a:gd name="connsiteX3-877" fmla="*/ 1389496 w 1549812"/>
              <a:gd name="connsiteY3-878" fmla="*/ 1724347 h 1800235"/>
              <a:gd name="connsiteX4-879" fmla="*/ 1514186 w 1549812"/>
              <a:gd name="connsiteY4-880" fmla="*/ 1190207 h 1800235"/>
              <a:gd name="connsiteX5-881" fmla="*/ 1231629 w 1549812"/>
              <a:gd name="connsiteY5-882" fmla="*/ 930051 h 1800235"/>
              <a:gd name="connsiteX6-883" fmla="*/ 1509771 w 1549812"/>
              <a:gd name="connsiteY6-884" fmla="*/ 523246 h 1800235"/>
              <a:gd name="connsiteX7-885" fmla="*/ 1297997 w 1549812"/>
              <a:gd name="connsiteY7-886" fmla="*/ 131808 h 1800235"/>
              <a:gd name="connsiteX8-887" fmla="*/ 820556 w 1549812"/>
              <a:gd name="connsiteY8-888" fmla="*/ 32194 h 1800235"/>
              <a:gd name="connsiteX9-889" fmla="*/ 343858 w 1549812"/>
              <a:gd name="connsiteY9-890" fmla="*/ 616342 h 18002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235" y="connsiteY9-236"/>
              </a:cxn>
            </a:cxnLst>
            <a:rect l="l" t="t" r="r" b="b"/>
            <a:pathLst>
              <a:path w="1549812" h="1800235">
                <a:moveTo>
                  <a:pt x="343858" y="616342"/>
                </a:moveTo>
                <a:cubicBezTo>
                  <a:pt x="219011" y="776579"/>
                  <a:pt x="109545" y="812281"/>
                  <a:pt x="71474" y="993617"/>
                </a:cubicBezTo>
                <a:cubicBezTo>
                  <a:pt x="33403" y="1174953"/>
                  <a:pt x="-89757" y="1561356"/>
                  <a:pt x="115432" y="1704358"/>
                </a:cubicBezTo>
                <a:cubicBezTo>
                  <a:pt x="320621" y="1847360"/>
                  <a:pt x="1156371" y="1810039"/>
                  <a:pt x="1389496" y="1724347"/>
                </a:cubicBezTo>
                <a:cubicBezTo>
                  <a:pt x="1622621" y="1638655"/>
                  <a:pt x="1540497" y="1322590"/>
                  <a:pt x="1514186" y="1190207"/>
                </a:cubicBezTo>
                <a:cubicBezTo>
                  <a:pt x="1487875" y="1057824"/>
                  <a:pt x="1240336" y="1148914"/>
                  <a:pt x="1231629" y="930051"/>
                </a:cubicBezTo>
                <a:cubicBezTo>
                  <a:pt x="1248292" y="693847"/>
                  <a:pt x="1498710" y="656286"/>
                  <a:pt x="1509771" y="523246"/>
                </a:cubicBezTo>
                <a:cubicBezTo>
                  <a:pt x="1520832" y="390206"/>
                  <a:pt x="1431655" y="305130"/>
                  <a:pt x="1297997" y="131808"/>
                </a:cubicBezTo>
                <a:cubicBezTo>
                  <a:pt x="1189251" y="36824"/>
                  <a:pt x="979579" y="-48562"/>
                  <a:pt x="820556" y="32194"/>
                </a:cubicBezTo>
                <a:cubicBezTo>
                  <a:pt x="661533" y="112950"/>
                  <a:pt x="468705" y="456105"/>
                  <a:pt x="343858" y="61634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 417"/>
          <p:cNvSpPr/>
          <p:nvPr/>
        </p:nvSpPr>
        <p:spPr bwMode="auto">
          <a:xfrm>
            <a:off x="7274076" y="1826035"/>
            <a:ext cx="1736725" cy="1317704"/>
          </a:xfrm>
          <a:custGeom>
            <a:avLst/>
            <a:gdLst>
              <a:gd name="T0" fmla="*/ 2147483646 w 1036"/>
              <a:gd name="T1" fmla="*/ 2147483646 h 675"/>
              <a:gd name="T2" fmla="*/ 2147483646 w 1036"/>
              <a:gd name="T3" fmla="*/ 2147483646 h 675"/>
              <a:gd name="T4" fmla="*/ 2147483646 w 1036"/>
              <a:gd name="T5" fmla="*/ 2147483646 h 675"/>
              <a:gd name="T6" fmla="*/ 2147483646 w 1036"/>
              <a:gd name="T7" fmla="*/ 2147483646 h 675"/>
              <a:gd name="T8" fmla="*/ 2147483646 w 1036"/>
              <a:gd name="T9" fmla="*/ 2147483646 h 675"/>
              <a:gd name="T10" fmla="*/ 2147483646 w 1036"/>
              <a:gd name="T11" fmla="*/ 2147483646 h 675"/>
              <a:gd name="T12" fmla="*/ 2147483646 w 1036"/>
              <a:gd name="T13" fmla="*/ 2147483646 h 675"/>
              <a:gd name="T14" fmla="*/ 2147483646 w 1036"/>
              <a:gd name="T15" fmla="*/ 2147483646 h 675"/>
              <a:gd name="T16" fmla="*/ 2147483646 w 1036"/>
              <a:gd name="T17" fmla="*/ 2147483646 h 675"/>
              <a:gd name="T18" fmla="*/ 2147483646 w 1036"/>
              <a:gd name="T19" fmla="*/ 2147483646 h 675"/>
              <a:gd name="T20" fmla="*/ 2147483646 w 1036"/>
              <a:gd name="T21" fmla="*/ 2147483646 h 675"/>
              <a:gd name="T22" fmla="*/ 2147483646 w 1036"/>
              <a:gd name="T23" fmla="*/ 2147483646 h 675"/>
              <a:gd name="T24" fmla="*/ 2147483646 w 1036"/>
              <a:gd name="T25" fmla="*/ 2147483646 h 675"/>
              <a:gd name="T26" fmla="*/ 2147483646 w 1036"/>
              <a:gd name="T27" fmla="*/ 2147483646 h 675"/>
              <a:gd name="T28" fmla="*/ 2147483646 w 1036"/>
              <a:gd name="T29" fmla="*/ 2147483646 h 675"/>
              <a:gd name="T30" fmla="*/ 2147483646 w 1036"/>
              <a:gd name="T31" fmla="*/ 2147483646 h 675"/>
              <a:gd name="T32" fmla="*/ 2147483646 w 1036"/>
              <a:gd name="T33" fmla="*/ 2147483646 h 675"/>
              <a:gd name="T34" fmla="*/ 2147483646 w 1036"/>
              <a:gd name="T35" fmla="*/ 2147483646 h 675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w 1036"/>
              <a:gd name="T55" fmla="*/ 0 h 675"/>
              <a:gd name="T56" fmla="*/ 1036 w 1036"/>
              <a:gd name="T57" fmla="*/ 675 h 675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T54" t="T55" r="T56" b="T57"/>
            <a:pathLst>
              <a:path w="1036" h="675">
                <a:moveTo>
                  <a:pt x="648" y="11"/>
                </a:moveTo>
                <a:cubicBezTo>
                  <a:pt x="584" y="19"/>
                  <a:pt x="464" y="33"/>
                  <a:pt x="390" y="53"/>
                </a:cubicBezTo>
                <a:cubicBezTo>
                  <a:pt x="316" y="73"/>
                  <a:pt x="246" y="100"/>
                  <a:pt x="206" y="129"/>
                </a:cubicBezTo>
                <a:cubicBezTo>
                  <a:pt x="166" y="158"/>
                  <a:pt x="183" y="201"/>
                  <a:pt x="152" y="229"/>
                </a:cubicBezTo>
                <a:cubicBezTo>
                  <a:pt x="121" y="257"/>
                  <a:pt x="44" y="259"/>
                  <a:pt x="22" y="297"/>
                </a:cubicBezTo>
                <a:cubicBezTo>
                  <a:pt x="0" y="335"/>
                  <a:pt x="0" y="427"/>
                  <a:pt x="18" y="459"/>
                </a:cubicBezTo>
                <a:cubicBezTo>
                  <a:pt x="36" y="491"/>
                  <a:pt x="59" y="484"/>
                  <a:pt x="132" y="489"/>
                </a:cubicBezTo>
                <a:cubicBezTo>
                  <a:pt x="205" y="494"/>
                  <a:pt x="380" y="478"/>
                  <a:pt x="458" y="489"/>
                </a:cubicBezTo>
                <a:cubicBezTo>
                  <a:pt x="536" y="500"/>
                  <a:pt x="549" y="527"/>
                  <a:pt x="598" y="555"/>
                </a:cubicBezTo>
                <a:cubicBezTo>
                  <a:pt x="647" y="583"/>
                  <a:pt x="707" y="639"/>
                  <a:pt x="752" y="657"/>
                </a:cubicBezTo>
                <a:cubicBezTo>
                  <a:pt x="797" y="675"/>
                  <a:pt x="837" y="670"/>
                  <a:pt x="870" y="661"/>
                </a:cubicBezTo>
                <a:cubicBezTo>
                  <a:pt x="903" y="652"/>
                  <a:pt x="932" y="639"/>
                  <a:pt x="952" y="603"/>
                </a:cubicBezTo>
                <a:cubicBezTo>
                  <a:pt x="972" y="567"/>
                  <a:pt x="981" y="497"/>
                  <a:pt x="992" y="445"/>
                </a:cubicBezTo>
                <a:cubicBezTo>
                  <a:pt x="1003" y="393"/>
                  <a:pt x="1013" y="347"/>
                  <a:pt x="1018" y="291"/>
                </a:cubicBezTo>
                <a:cubicBezTo>
                  <a:pt x="1023" y="235"/>
                  <a:pt x="1036" y="153"/>
                  <a:pt x="1022" y="107"/>
                </a:cubicBezTo>
                <a:cubicBezTo>
                  <a:pt x="1008" y="61"/>
                  <a:pt x="975" y="34"/>
                  <a:pt x="934" y="17"/>
                </a:cubicBezTo>
                <a:cubicBezTo>
                  <a:pt x="893" y="0"/>
                  <a:pt x="824" y="4"/>
                  <a:pt x="776" y="3"/>
                </a:cubicBezTo>
                <a:cubicBezTo>
                  <a:pt x="728" y="2"/>
                  <a:pt x="712" y="3"/>
                  <a:pt x="648" y="11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69" name="Rectangle 419"/>
          <p:cNvSpPr>
            <a:spLocks noChangeArrowheads="1"/>
          </p:cNvSpPr>
          <p:nvPr/>
        </p:nvSpPr>
        <p:spPr bwMode="auto">
          <a:xfrm>
            <a:off x="7439074" y="3553079"/>
            <a:ext cx="986999" cy="669622"/>
          </a:xfrm>
          <a:prstGeom prst="rect">
            <a:avLst/>
          </a:prstGeom>
          <a:solidFill>
            <a:srgbClr val="9CDFF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370" name="AutoShape 420"/>
          <p:cNvSpPr>
            <a:spLocks noChangeArrowheads="1"/>
          </p:cNvSpPr>
          <p:nvPr/>
        </p:nvSpPr>
        <p:spPr bwMode="auto">
          <a:xfrm>
            <a:off x="7205350" y="3289251"/>
            <a:ext cx="1458912" cy="317850"/>
          </a:xfrm>
          <a:prstGeom prst="triangle">
            <a:avLst>
              <a:gd name="adj" fmla="val 50000"/>
            </a:avLst>
          </a:prstGeom>
          <a:solidFill>
            <a:srgbClr val="9CDFF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CCFF"/>
              </a:solidFill>
              <a:latin typeface="Arial" panose="020B0604020202020204" pitchFamily="34" charset="0"/>
            </a:endParaRPr>
          </a:p>
        </p:txBody>
      </p:sp>
      <p:sp>
        <p:nvSpPr>
          <p:cNvPr id="21" name="Freeform 427"/>
          <p:cNvSpPr/>
          <p:nvPr/>
        </p:nvSpPr>
        <p:spPr bwMode="auto">
          <a:xfrm>
            <a:off x="7712401" y="4683134"/>
            <a:ext cx="3079750" cy="1665288"/>
          </a:xfrm>
          <a:custGeom>
            <a:avLst/>
            <a:gdLst>
              <a:gd name="T0" fmla="*/ 2147483646 w 1940"/>
              <a:gd name="T1" fmla="*/ 2147483646 h 1049"/>
              <a:gd name="T2" fmla="*/ 2147483646 w 1940"/>
              <a:gd name="T3" fmla="*/ 2147483646 h 1049"/>
              <a:gd name="T4" fmla="*/ 2147483646 w 1940"/>
              <a:gd name="T5" fmla="*/ 2147483646 h 1049"/>
              <a:gd name="T6" fmla="*/ 2147483646 w 1940"/>
              <a:gd name="T7" fmla="*/ 2147483646 h 1049"/>
              <a:gd name="T8" fmla="*/ 2147483646 w 1940"/>
              <a:gd name="T9" fmla="*/ 2147483646 h 1049"/>
              <a:gd name="T10" fmla="*/ 2147483646 w 1940"/>
              <a:gd name="T11" fmla="*/ 2147483646 h 1049"/>
              <a:gd name="T12" fmla="*/ 2147483646 w 1940"/>
              <a:gd name="T13" fmla="*/ 2147483646 h 1049"/>
              <a:gd name="T14" fmla="*/ 2147483646 w 1940"/>
              <a:gd name="T15" fmla="*/ 2147483646 h 1049"/>
              <a:gd name="T16" fmla="*/ 2147483646 w 1940"/>
              <a:gd name="T17" fmla="*/ 2147483646 h 1049"/>
              <a:gd name="T18" fmla="*/ 2147483646 w 1940"/>
              <a:gd name="T19" fmla="*/ 2147483646 h 1049"/>
              <a:gd name="T20" fmla="*/ 2147483646 w 1940"/>
              <a:gd name="T21" fmla="*/ 2147483646 h 1049"/>
              <a:gd name="T22" fmla="*/ 2147483646 w 1940"/>
              <a:gd name="T23" fmla="*/ 2147483646 h 1049"/>
              <a:gd name="T24" fmla="*/ 2147483646 w 1940"/>
              <a:gd name="T25" fmla="*/ 2147483646 h 1049"/>
              <a:gd name="T26" fmla="*/ 2147483646 w 1940"/>
              <a:gd name="T27" fmla="*/ 2147483646 h 1049"/>
              <a:gd name="T28" fmla="*/ 2147483646 w 1940"/>
              <a:gd name="T29" fmla="*/ 2147483646 h 1049"/>
              <a:gd name="T30" fmla="*/ 2147483646 w 1940"/>
              <a:gd name="T31" fmla="*/ 2147483646 h 1049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940"/>
              <a:gd name="T49" fmla="*/ 0 h 1049"/>
              <a:gd name="T50" fmla="*/ 1940 w 1940"/>
              <a:gd name="T51" fmla="*/ 1049 h 1049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940" h="1049">
                <a:moveTo>
                  <a:pt x="952" y="26"/>
                </a:moveTo>
                <a:cubicBezTo>
                  <a:pt x="867" y="45"/>
                  <a:pt x="832" y="118"/>
                  <a:pt x="755" y="125"/>
                </a:cubicBezTo>
                <a:cubicBezTo>
                  <a:pt x="678" y="132"/>
                  <a:pt x="587" y="72"/>
                  <a:pt x="488" y="68"/>
                </a:cubicBezTo>
                <a:cubicBezTo>
                  <a:pt x="389" y="64"/>
                  <a:pt x="237" y="48"/>
                  <a:pt x="158" y="101"/>
                </a:cubicBezTo>
                <a:cubicBezTo>
                  <a:pt x="79" y="154"/>
                  <a:pt x="28" y="298"/>
                  <a:pt x="14" y="389"/>
                </a:cubicBezTo>
                <a:cubicBezTo>
                  <a:pt x="0" y="480"/>
                  <a:pt x="25" y="595"/>
                  <a:pt x="71" y="648"/>
                </a:cubicBezTo>
                <a:cubicBezTo>
                  <a:pt x="117" y="701"/>
                  <a:pt x="205" y="665"/>
                  <a:pt x="288" y="706"/>
                </a:cubicBezTo>
                <a:cubicBezTo>
                  <a:pt x="371" y="747"/>
                  <a:pt x="450" y="842"/>
                  <a:pt x="568" y="893"/>
                </a:cubicBezTo>
                <a:cubicBezTo>
                  <a:pt x="686" y="944"/>
                  <a:pt x="852" y="991"/>
                  <a:pt x="996" y="1014"/>
                </a:cubicBezTo>
                <a:cubicBezTo>
                  <a:pt x="1140" y="1036"/>
                  <a:pt x="1309" y="1049"/>
                  <a:pt x="1433" y="1031"/>
                </a:cubicBezTo>
                <a:cubicBezTo>
                  <a:pt x="1557" y="1012"/>
                  <a:pt x="1657" y="960"/>
                  <a:pt x="1739" y="907"/>
                </a:cubicBezTo>
                <a:cubicBezTo>
                  <a:pt x="1821" y="855"/>
                  <a:pt x="1906" y="824"/>
                  <a:pt x="1923" y="714"/>
                </a:cubicBezTo>
                <a:cubicBezTo>
                  <a:pt x="1940" y="604"/>
                  <a:pt x="1898" y="350"/>
                  <a:pt x="1839" y="251"/>
                </a:cubicBezTo>
                <a:cubicBezTo>
                  <a:pt x="1780" y="151"/>
                  <a:pt x="1662" y="153"/>
                  <a:pt x="1566" y="114"/>
                </a:cubicBezTo>
                <a:cubicBezTo>
                  <a:pt x="1470" y="76"/>
                  <a:pt x="1365" y="30"/>
                  <a:pt x="1263" y="15"/>
                </a:cubicBezTo>
                <a:cubicBezTo>
                  <a:pt x="1161" y="0"/>
                  <a:pt x="1037" y="8"/>
                  <a:pt x="952" y="26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66" name="Text Box 580"/>
          <p:cNvSpPr txBox="1">
            <a:spLocks noChangeArrowheads="1"/>
          </p:cNvSpPr>
          <p:nvPr/>
        </p:nvSpPr>
        <p:spPr bwMode="auto">
          <a:xfrm>
            <a:off x="7679274" y="1488461"/>
            <a:ext cx="133940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>
                <a:latin typeface="+mn-lt"/>
              </a:rPr>
              <a:t>mobile network</a:t>
            </a:r>
            <a:endParaRPr lang="en-US" altLang="en-US" sz="1400" dirty="0">
              <a:latin typeface="+mn-lt"/>
            </a:endParaRPr>
          </a:p>
        </p:txBody>
      </p:sp>
      <p:sp>
        <p:nvSpPr>
          <p:cNvPr id="69" name="Text Box 580"/>
          <p:cNvSpPr txBox="1">
            <a:spLocks noChangeArrowheads="1"/>
          </p:cNvSpPr>
          <p:nvPr/>
        </p:nvSpPr>
        <p:spPr bwMode="auto">
          <a:xfrm>
            <a:off x="7330835" y="4191922"/>
            <a:ext cx="1955646" cy="268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8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>
                <a:latin typeface="+mn-lt"/>
              </a:rPr>
              <a:t>home network</a:t>
            </a:r>
            <a:endParaRPr lang="en-US" altLang="en-US" sz="1400" dirty="0">
              <a:latin typeface="+mn-lt"/>
            </a:endParaRPr>
          </a:p>
        </p:txBody>
      </p:sp>
      <p:sp>
        <p:nvSpPr>
          <p:cNvPr id="70" name="Text Box 580"/>
          <p:cNvSpPr txBox="1">
            <a:spLocks noChangeArrowheads="1"/>
          </p:cNvSpPr>
          <p:nvPr/>
        </p:nvSpPr>
        <p:spPr bwMode="auto">
          <a:xfrm>
            <a:off x="7306908" y="5779775"/>
            <a:ext cx="1195135" cy="44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8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>
                <a:latin typeface="+mn-lt"/>
              </a:rPr>
              <a:t>enterprise</a:t>
            </a:r>
            <a:endParaRPr lang="en-US" altLang="en-US" sz="1400" dirty="0">
              <a:latin typeface="+mn-lt"/>
            </a:endParaRPr>
          </a:p>
          <a:p>
            <a:pPr>
              <a:lnSpc>
                <a:spcPct val="8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>
                <a:latin typeface="+mn-lt"/>
              </a:rPr>
              <a:t>          network</a:t>
            </a:r>
            <a:endParaRPr lang="en-US" altLang="en-US" sz="1400" dirty="0">
              <a:latin typeface="+mn-lt"/>
            </a:endParaRPr>
          </a:p>
        </p:txBody>
      </p:sp>
      <p:sp>
        <p:nvSpPr>
          <p:cNvPr id="372" name="Freeform 371"/>
          <p:cNvSpPr/>
          <p:nvPr/>
        </p:nvSpPr>
        <p:spPr>
          <a:xfrm>
            <a:off x="10222146" y="3179540"/>
            <a:ext cx="1273167" cy="1935748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-1" fmla="*/ 434989 w 1537226"/>
              <a:gd name="connsiteY0-2" fmla="*/ 253346 h 1763594"/>
              <a:gd name="connsiteX1-3" fmla="*/ 488 w 1537226"/>
              <a:gd name="connsiteY1-4" fmla="*/ 921706 h 1763594"/>
              <a:gd name="connsiteX2-5" fmla="*/ 368142 w 1537226"/>
              <a:gd name="connsiteY2-6" fmla="*/ 1489812 h 1763594"/>
              <a:gd name="connsiteX3-7" fmla="*/ 1187008 w 1537226"/>
              <a:gd name="connsiteY3-8" fmla="*/ 1757156 h 1763594"/>
              <a:gd name="connsiteX4-9" fmla="*/ 1521239 w 1537226"/>
              <a:gd name="connsiteY4-10" fmla="*/ 1239177 h 1763594"/>
              <a:gd name="connsiteX5-11" fmla="*/ 1468998 w 1537226"/>
              <a:gd name="connsiteY5-12" fmla="*/ 654362 h 1763594"/>
              <a:gd name="connsiteX6-13" fmla="*/ 1337412 w 1537226"/>
              <a:gd name="connsiteY6-14" fmla="*/ 136383 h 1763594"/>
              <a:gd name="connsiteX7-15" fmla="*/ 1086739 w 1537226"/>
              <a:gd name="connsiteY7-16" fmla="*/ 2711 h 1763594"/>
              <a:gd name="connsiteX8-17" fmla="*/ 434989 w 1537226"/>
              <a:gd name="connsiteY8-18" fmla="*/ 253346 h 1763594"/>
              <a:gd name="connsiteX0-19" fmla="*/ 434989 w 1537226"/>
              <a:gd name="connsiteY0-20" fmla="*/ 253346 h 1763594"/>
              <a:gd name="connsiteX1-21" fmla="*/ 488 w 1537226"/>
              <a:gd name="connsiteY1-22" fmla="*/ 921706 h 1763594"/>
              <a:gd name="connsiteX2-23" fmla="*/ 368142 w 1537226"/>
              <a:gd name="connsiteY2-24" fmla="*/ 1489812 h 1763594"/>
              <a:gd name="connsiteX3-25" fmla="*/ 1187008 w 1537226"/>
              <a:gd name="connsiteY3-26" fmla="*/ 1757156 h 1763594"/>
              <a:gd name="connsiteX4-27" fmla="*/ 1521239 w 1537226"/>
              <a:gd name="connsiteY4-28" fmla="*/ 1239177 h 1763594"/>
              <a:gd name="connsiteX5-29" fmla="*/ 1468998 w 1537226"/>
              <a:gd name="connsiteY5-30" fmla="*/ 654362 h 1763594"/>
              <a:gd name="connsiteX6-31" fmla="*/ 1337412 w 1537226"/>
              <a:gd name="connsiteY6-32" fmla="*/ 136383 h 1763594"/>
              <a:gd name="connsiteX7-33" fmla="*/ 839572 w 1537226"/>
              <a:gd name="connsiteY7-34" fmla="*/ 2711 h 1763594"/>
              <a:gd name="connsiteX8-35" fmla="*/ 434989 w 1537226"/>
              <a:gd name="connsiteY8-36" fmla="*/ 253346 h 1763594"/>
              <a:gd name="connsiteX0-37" fmla="*/ 360357 w 1536743"/>
              <a:gd name="connsiteY0-38" fmla="*/ 534641 h 1782088"/>
              <a:gd name="connsiteX1-39" fmla="*/ 5 w 1536743"/>
              <a:gd name="connsiteY1-40" fmla="*/ 940200 h 1782088"/>
              <a:gd name="connsiteX2-41" fmla="*/ 367659 w 1536743"/>
              <a:gd name="connsiteY2-42" fmla="*/ 1508306 h 1782088"/>
              <a:gd name="connsiteX3-43" fmla="*/ 1186525 w 1536743"/>
              <a:gd name="connsiteY3-44" fmla="*/ 1775650 h 1782088"/>
              <a:gd name="connsiteX4-45" fmla="*/ 1520756 w 1536743"/>
              <a:gd name="connsiteY4-46" fmla="*/ 1257671 h 1782088"/>
              <a:gd name="connsiteX5-47" fmla="*/ 1468515 w 1536743"/>
              <a:gd name="connsiteY5-48" fmla="*/ 672856 h 1782088"/>
              <a:gd name="connsiteX6-49" fmla="*/ 1336929 w 1536743"/>
              <a:gd name="connsiteY6-50" fmla="*/ 154877 h 1782088"/>
              <a:gd name="connsiteX7-51" fmla="*/ 839089 w 1536743"/>
              <a:gd name="connsiteY7-52" fmla="*/ 21205 h 1782088"/>
              <a:gd name="connsiteX8-53" fmla="*/ 360357 w 1536743"/>
              <a:gd name="connsiteY8-54" fmla="*/ 534641 h 1782088"/>
              <a:gd name="connsiteX0-55" fmla="*/ 360355 w 1536741"/>
              <a:gd name="connsiteY0-56" fmla="*/ 534641 h 1782088"/>
              <a:gd name="connsiteX1-57" fmla="*/ 3 w 1536741"/>
              <a:gd name="connsiteY1-58" fmla="*/ 940200 h 1782088"/>
              <a:gd name="connsiteX2-59" fmla="*/ 367657 w 1536741"/>
              <a:gd name="connsiteY2-60" fmla="*/ 1508306 h 1782088"/>
              <a:gd name="connsiteX3-61" fmla="*/ 1186523 w 1536741"/>
              <a:gd name="connsiteY3-62" fmla="*/ 1775650 h 1782088"/>
              <a:gd name="connsiteX4-63" fmla="*/ 1520754 w 1536741"/>
              <a:gd name="connsiteY4-64" fmla="*/ 1257671 h 1782088"/>
              <a:gd name="connsiteX5-65" fmla="*/ 1468513 w 1536741"/>
              <a:gd name="connsiteY5-66" fmla="*/ 672856 h 1782088"/>
              <a:gd name="connsiteX6-67" fmla="*/ 1336927 w 1536741"/>
              <a:gd name="connsiteY6-68" fmla="*/ 154877 h 1782088"/>
              <a:gd name="connsiteX7-69" fmla="*/ 839087 w 1536741"/>
              <a:gd name="connsiteY7-70" fmla="*/ 21205 h 1782088"/>
              <a:gd name="connsiteX8-71" fmla="*/ 360355 w 1536741"/>
              <a:gd name="connsiteY8-72" fmla="*/ 534641 h 1782088"/>
              <a:gd name="connsiteX0-73" fmla="*/ 360355 w 1534770"/>
              <a:gd name="connsiteY0-74" fmla="*/ 553225 h 1800672"/>
              <a:gd name="connsiteX1-75" fmla="*/ 3 w 1534770"/>
              <a:gd name="connsiteY1-76" fmla="*/ 958784 h 1800672"/>
              <a:gd name="connsiteX2-77" fmla="*/ 367657 w 1534770"/>
              <a:gd name="connsiteY2-78" fmla="*/ 1526890 h 1800672"/>
              <a:gd name="connsiteX3-79" fmla="*/ 1186523 w 1534770"/>
              <a:gd name="connsiteY3-80" fmla="*/ 1794234 h 1800672"/>
              <a:gd name="connsiteX4-81" fmla="*/ 1520754 w 1534770"/>
              <a:gd name="connsiteY4-82" fmla="*/ 1276255 h 1800672"/>
              <a:gd name="connsiteX5-83" fmla="*/ 1468513 w 1534770"/>
              <a:gd name="connsiteY5-84" fmla="*/ 691440 h 1800672"/>
              <a:gd name="connsiteX6-85" fmla="*/ 1435794 w 1534770"/>
              <a:gd name="connsiteY6-86" fmla="*/ 107761 h 1800672"/>
              <a:gd name="connsiteX7-87" fmla="*/ 839087 w 1534770"/>
              <a:gd name="connsiteY7-88" fmla="*/ 39789 h 1800672"/>
              <a:gd name="connsiteX8-89" fmla="*/ 360355 w 1534770"/>
              <a:gd name="connsiteY8-90" fmla="*/ 553225 h 1800672"/>
              <a:gd name="connsiteX0-91" fmla="*/ 360355 w 1580585"/>
              <a:gd name="connsiteY0-92" fmla="*/ 553225 h 1880420"/>
              <a:gd name="connsiteX1-93" fmla="*/ 3 w 1580585"/>
              <a:gd name="connsiteY1-94" fmla="*/ 958784 h 1880420"/>
              <a:gd name="connsiteX2-95" fmla="*/ 367657 w 1580585"/>
              <a:gd name="connsiteY2-96" fmla="*/ 1526890 h 1880420"/>
              <a:gd name="connsiteX3-97" fmla="*/ 1186523 w 1580585"/>
              <a:gd name="connsiteY3-98" fmla="*/ 1794234 h 1880420"/>
              <a:gd name="connsiteX4-99" fmla="*/ 1570188 w 1580585"/>
              <a:gd name="connsiteY4-100" fmla="*/ 1785433 h 1880420"/>
              <a:gd name="connsiteX5-101" fmla="*/ 1468513 w 1580585"/>
              <a:gd name="connsiteY5-102" fmla="*/ 691440 h 1880420"/>
              <a:gd name="connsiteX6-103" fmla="*/ 1435794 w 1580585"/>
              <a:gd name="connsiteY6-104" fmla="*/ 107761 h 1880420"/>
              <a:gd name="connsiteX7-105" fmla="*/ 839087 w 1580585"/>
              <a:gd name="connsiteY7-106" fmla="*/ 39789 h 1880420"/>
              <a:gd name="connsiteX8-107" fmla="*/ 360355 w 1580585"/>
              <a:gd name="connsiteY8-108" fmla="*/ 553225 h 1880420"/>
              <a:gd name="connsiteX0-109" fmla="*/ 316588 w 1580732"/>
              <a:gd name="connsiteY0-110" fmla="*/ 359285 h 1867156"/>
              <a:gd name="connsiteX1-111" fmla="*/ 150 w 1580732"/>
              <a:gd name="connsiteY1-112" fmla="*/ 945520 h 1867156"/>
              <a:gd name="connsiteX2-113" fmla="*/ 367804 w 1580732"/>
              <a:gd name="connsiteY2-114" fmla="*/ 1513626 h 1867156"/>
              <a:gd name="connsiteX3-115" fmla="*/ 1186670 w 1580732"/>
              <a:gd name="connsiteY3-116" fmla="*/ 1780970 h 1867156"/>
              <a:gd name="connsiteX4-117" fmla="*/ 1570335 w 1580732"/>
              <a:gd name="connsiteY4-118" fmla="*/ 1772169 h 1867156"/>
              <a:gd name="connsiteX5-119" fmla="*/ 1468660 w 1580732"/>
              <a:gd name="connsiteY5-120" fmla="*/ 678176 h 1867156"/>
              <a:gd name="connsiteX6-121" fmla="*/ 1435941 w 1580732"/>
              <a:gd name="connsiteY6-122" fmla="*/ 94497 h 1867156"/>
              <a:gd name="connsiteX7-123" fmla="*/ 839234 w 1580732"/>
              <a:gd name="connsiteY7-124" fmla="*/ 26525 h 1867156"/>
              <a:gd name="connsiteX8-125" fmla="*/ 316588 w 1580732"/>
              <a:gd name="connsiteY8-126" fmla="*/ 359285 h 1867156"/>
              <a:gd name="connsiteX0-127" fmla="*/ 163575 w 1427719"/>
              <a:gd name="connsiteY0-128" fmla="*/ 359285 h 1867156"/>
              <a:gd name="connsiteX1-129" fmla="*/ 836 w 1427719"/>
              <a:gd name="connsiteY1-130" fmla="*/ 1076921 h 1867156"/>
              <a:gd name="connsiteX2-131" fmla="*/ 214791 w 1427719"/>
              <a:gd name="connsiteY2-132" fmla="*/ 1513626 h 1867156"/>
              <a:gd name="connsiteX3-133" fmla="*/ 1033657 w 1427719"/>
              <a:gd name="connsiteY3-134" fmla="*/ 1780970 h 1867156"/>
              <a:gd name="connsiteX4-135" fmla="*/ 1417322 w 1427719"/>
              <a:gd name="connsiteY4-136" fmla="*/ 1772169 h 1867156"/>
              <a:gd name="connsiteX5-137" fmla="*/ 1315647 w 1427719"/>
              <a:gd name="connsiteY5-138" fmla="*/ 678176 h 1867156"/>
              <a:gd name="connsiteX6-139" fmla="*/ 1282928 w 1427719"/>
              <a:gd name="connsiteY6-140" fmla="*/ 94497 h 1867156"/>
              <a:gd name="connsiteX7-141" fmla="*/ 686221 w 1427719"/>
              <a:gd name="connsiteY7-142" fmla="*/ 26525 h 1867156"/>
              <a:gd name="connsiteX8-143" fmla="*/ 163575 w 1427719"/>
              <a:gd name="connsiteY8-144" fmla="*/ 359285 h 1867156"/>
              <a:gd name="connsiteX0-145" fmla="*/ 163575 w 1426632"/>
              <a:gd name="connsiteY0-146" fmla="*/ 394322 h 1902193"/>
              <a:gd name="connsiteX1-147" fmla="*/ 836 w 1426632"/>
              <a:gd name="connsiteY1-148" fmla="*/ 1111958 h 1902193"/>
              <a:gd name="connsiteX2-149" fmla="*/ 214791 w 1426632"/>
              <a:gd name="connsiteY2-150" fmla="*/ 1548663 h 1902193"/>
              <a:gd name="connsiteX3-151" fmla="*/ 1033657 w 1426632"/>
              <a:gd name="connsiteY3-152" fmla="*/ 1816007 h 1902193"/>
              <a:gd name="connsiteX4-153" fmla="*/ 1417322 w 1426632"/>
              <a:gd name="connsiteY4-154" fmla="*/ 1807206 h 1902193"/>
              <a:gd name="connsiteX5-155" fmla="*/ 1315647 w 1426632"/>
              <a:gd name="connsiteY5-156" fmla="*/ 713213 h 1902193"/>
              <a:gd name="connsiteX6-157" fmla="*/ 1401843 w 1426632"/>
              <a:gd name="connsiteY6-158" fmla="*/ 63834 h 1902193"/>
              <a:gd name="connsiteX7-159" fmla="*/ 686221 w 1426632"/>
              <a:gd name="connsiteY7-160" fmla="*/ 61562 h 1902193"/>
              <a:gd name="connsiteX8-161" fmla="*/ 163575 w 1426632"/>
              <a:gd name="connsiteY8-162" fmla="*/ 394322 h 1902193"/>
              <a:gd name="connsiteX0-163" fmla="*/ 163575 w 1435249"/>
              <a:gd name="connsiteY0-164" fmla="*/ 394322 h 1885560"/>
              <a:gd name="connsiteX1-165" fmla="*/ 836 w 1435249"/>
              <a:gd name="connsiteY1-166" fmla="*/ 1111958 h 1885560"/>
              <a:gd name="connsiteX2-167" fmla="*/ 214791 w 1435249"/>
              <a:gd name="connsiteY2-168" fmla="*/ 1548663 h 1885560"/>
              <a:gd name="connsiteX3-169" fmla="*/ 1033657 w 1435249"/>
              <a:gd name="connsiteY3-170" fmla="*/ 1816007 h 1885560"/>
              <a:gd name="connsiteX4-171" fmla="*/ 1417322 w 1435249"/>
              <a:gd name="connsiteY4-172" fmla="*/ 1807206 h 1885560"/>
              <a:gd name="connsiteX5-173" fmla="*/ 1375103 w 1435249"/>
              <a:gd name="connsiteY5-174" fmla="*/ 943164 h 1885560"/>
              <a:gd name="connsiteX6-175" fmla="*/ 1401843 w 1435249"/>
              <a:gd name="connsiteY6-176" fmla="*/ 63834 h 1885560"/>
              <a:gd name="connsiteX7-177" fmla="*/ 686221 w 1435249"/>
              <a:gd name="connsiteY7-178" fmla="*/ 61562 h 1885560"/>
              <a:gd name="connsiteX8-179" fmla="*/ 163575 w 1435249"/>
              <a:gd name="connsiteY8-180" fmla="*/ 394322 h 1885560"/>
              <a:gd name="connsiteX0-181" fmla="*/ 128947 w 1438213"/>
              <a:gd name="connsiteY0-182" fmla="*/ 345176 h 1883146"/>
              <a:gd name="connsiteX1-183" fmla="*/ 3802 w 1438213"/>
              <a:gd name="connsiteY1-184" fmla="*/ 1109544 h 1883146"/>
              <a:gd name="connsiteX2-185" fmla="*/ 217757 w 1438213"/>
              <a:gd name="connsiteY2-186" fmla="*/ 1546249 h 1883146"/>
              <a:gd name="connsiteX3-187" fmla="*/ 1036623 w 1438213"/>
              <a:gd name="connsiteY3-188" fmla="*/ 1813593 h 1883146"/>
              <a:gd name="connsiteX4-189" fmla="*/ 1420288 w 1438213"/>
              <a:gd name="connsiteY4-190" fmla="*/ 1804792 h 1883146"/>
              <a:gd name="connsiteX5-191" fmla="*/ 1378069 w 1438213"/>
              <a:gd name="connsiteY5-192" fmla="*/ 940750 h 1883146"/>
              <a:gd name="connsiteX6-193" fmla="*/ 1404809 w 1438213"/>
              <a:gd name="connsiteY6-194" fmla="*/ 61420 h 1883146"/>
              <a:gd name="connsiteX7-195" fmla="*/ 689187 w 1438213"/>
              <a:gd name="connsiteY7-196" fmla="*/ 59148 h 1883146"/>
              <a:gd name="connsiteX8-197" fmla="*/ 128947 w 1438213"/>
              <a:gd name="connsiteY8-198" fmla="*/ 345176 h 1883146"/>
              <a:gd name="connsiteX0-199" fmla="*/ 126587 w 1435854"/>
              <a:gd name="connsiteY0-200" fmla="*/ 353278 h 1891248"/>
              <a:gd name="connsiteX1-201" fmla="*/ 1442 w 1435854"/>
              <a:gd name="connsiteY1-202" fmla="*/ 1117646 h 1891248"/>
              <a:gd name="connsiteX2-203" fmla="*/ 215397 w 1435854"/>
              <a:gd name="connsiteY2-204" fmla="*/ 1554351 h 1891248"/>
              <a:gd name="connsiteX3-205" fmla="*/ 1034263 w 1435854"/>
              <a:gd name="connsiteY3-206" fmla="*/ 1821695 h 1891248"/>
              <a:gd name="connsiteX4-207" fmla="*/ 1417928 w 1435854"/>
              <a:gd name="connsiteY4-208" fmla="*/ 1812894 h 1891248"/>
              <a:gd name="connsiteX5-209" fmla="*/ 1375709 w 1435854"/>
              <a:gd name="connsiteY5-210" fmla="*/ 948852 h 1891248"/>
              <a:gd name="connsiteX6-211" fmla="*/ 1402449 w 1435854"/>
              <a:gd name="connsiteY6-212" fmla="*/ 69522 h 1891248"/>
              <a:gd name="connsiteX7-213" fmla="*/ 221605 w 1435854"/>
              <a:gd name="connsiteY7-214" fmla="*/ 47778 h 1891248"/>
              <a:gd name="connsiteX8-215" fmla="*/ 126587 w 1435854"/>
              <a:gd name="connsiteY8-216" fmla="*/ 353278 h 1891248"/>
              <a:gd name="connsiteX0-217" fmla="*/ 35803 w 1453152"/>
              <a:gd name="connsiteY0-218" fmla="*/ 439993 h 1896181"/>
              <a:gd name="connsiteX1-219" fmla="*/ 18740 w 1453152"/>
              <a:gd name="connsiteY1-220" fmla="*/ 1122579 h 1896181"/>
              <a:gd name="connsiteX2-221" fmla="*/ 232695 w 1453152"/>
              <a:gd name="connsiteY2-222" fmla="*/ 1559284 h 1896181"/>
              <a:gd name="connsiteX3-223" fmla="*/ 1051561 w 1453152"/>
              <a:gd name="connsiteY3-224" fmla="*/ 1826628 h 1896181"/>
              <a:gd name="connsiteX4-225" fmla="*/ 1435226 w 1453152"/>
              <a:gd name="connsiteY4-226" fmla="*/ 1817827 h 1896181"/>
              <a:gd name="connsiteX5-227" fmla="*/ 1393007 w 1453152"/>
              <a:gd name="connsiteY5-228" fmla="*/ 953785 h 1896181"/>
              <a:gd name="connsiteX6-229" fmla="*/ 1419747 w 1453152"/>
              <a:gd name="connsiteY6-230" fmla="*/ 74455 h 1896181"/>
              <a:gd name="connsiteX7-231" fmla="*/ 238903 w 1453152"/>
              <a:gd name="connsiteY7-232" fmla="*/ 52711 h 1896181"/>
              <a:gd name="connsiteX8-233" fmla="*/ 35803 w 1453152"/>
              <a:gd name="connsiteY8-234" fmla="*/ 439993 h 1896181"/>
              <a:gd name="connsiteX0-235" fmla="*/ 35803 w 1447873"/>
              <a:gd name="connsiteY0-236" fmla="*/ 439993 h 1952840"/>
              <a:gd name="connsiteX1-237" fmla="*/ 18740 w 1447873"/>
              <a:gd name="connsiteY1-238" fmla="*/ 1122579 h 1952840"/>
              <a:gd name="connsiteX2-239" fmla="*/ 232695 w 1447873"/>
              <a:gd name="connsiteY2-240" fmla="*/ 1559284 h 1952840"/>
              <a:gd name="connsiteX3-241" fmla="*/ 1130848 w 1447873"/>
              <a:gd name="connsiteY3-242" fmla="*/ 1925181 h 1952840"/>
              <a:gd name="connsiteX4-243" fmla="*/ 1435226 w 1447873"/>
              <a:gd name="connsiteY4-244" fmla="*/ 1817827 h 1952840"/>
              <a:gd name="connsiteX5-245" fmla="*/ 1393007 w 1447873"/>
              <a:gd name="connsiteY5-246" fmla="*/ 953785 h 1952840"/>
              <a:gd name="connsiteX6-247" fmla="*/ 1419747 w 1447873"/>
              <a:gd name="connsiteY6-248" fmla="*/ 74455 h 1952840"/>
              <a:gd name="connsiteX7-249" fmla="*/ 238903 w 1447873"/>
              <a:gd name="connsiteY7-250" fmla="*/ 52711 h 1952840"/>
              <a:gd name="connsiteX8-251" fmla="*/ 35803 w 1447873"/>
              <a:gd name="connsiteY8-252" fmla="*/ 439993 h 19528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447873" h="1952840">
                <a:moveTo>
                  <a:pt x="35803" y="439993"/>
                </a:moveTo>
                <a:cubicBezTo>
                  <a:pt x="-891" y="618304"/>
                  <a:pt x="-14075" y="936031"/>
                  <a:pt x="18740" y="1122579"/>
                </a:cubicBezTo>
                <a:cubicBezTo>
                  <a:pt x="51555" y="1309127"/>
                  <a:pt x="47344" y="1425517"/>
                  <a:pt x="232695" y="1559284"/>
                </a:cubicBezTo>
                <a:cubicBezTo>
                  <a:pt x="418046" y="1693051"/>
                  <a:pt x="930426" y="1882091"/>
                  <a:pt x="1130848" y="1925181"/>
                </a:cubicBezTo>
                <a:cubicBezTo>
                  <a:pt x="1331270" y="1968271"/>
                  <a:pt x="1391533" y="1979726"/>
                  <a:pt x="1435226" y="1817827"/>
                </a:cubicBezTo>
                <a:cubicBezTo>
                  <a:pt x="1478919" y="1655928"/>
                  <a:pt x="1395587" y="1244347"/>
                  <a:pt x="1393007" y="953785"/>
                </a:cubicBezTo>
                <a:cubicBezTo>
                  <a:pt x="1390427" y="663223"/>
                  <a:pt x="1458740" y="183063"/>
                  <a:pt x="1419747" y="74455"/>
                </a:cubicBezTo>
                <a:cubicBezTo>
                  <a:pt x="1380754" y="-34153"/>
                  <a:pt x="469560" y="-8212"/>
                  <a:pt x="238903" y="52711"/>
                </a:cubicBezTo>
                <a:cubicBezTo>
                  <a:pt x="8246" y="113634"/>
                  <a:pt x="72497" y="261682"/>
                  <a:pt x="35803" y="439993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9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grpSp>
        <p:nvGrpSpPr>
          <p:cNvPr id="374" name="Group 373"/>
          <p:cNvGrpSpPr/>
          <p:nvPr/>
        </p:nvGrpSpPr>
        <p:grpSpPr>
          <a:xfrm>
            <a:off x="10837700" y="3928050"/>
            <a:ext cx="687393" cy="721548"/>
            <a:chOff x="5203089" y="1751190"/>
            <a:chExt cx="858331" cy="662414"/>
          </a:xfrm>
        </p:grpSpPr>
        <p:sp>
          <p:nvSpPr>
            <p:cNvPr id="382" name="Freeform 381"/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-1" fmla="*/ 3618 w 651290"/>
                <a:gd name="connsiteY0-2" fmla="*/ 593378 h 593378"/>
                <a:gd name="connsiteX1-3" fmla="*/ 0 w 651290"/>
                <a:gd name="connsiteY1-4" fmla="*/ 242416 h 593378"/>
                <a:gd name="connsiteX2-5" fmla="*/ 423338 w 651290"/>
                <a:gd name="connsiteY2-6" fmla="*/ 101308 h 593378"/>
                <a:gd name="connsiteX3-7" fmla="*/ 647672 w 651290"/>
                <a:gd name="connsiteY3-8" fmla="*/ 0 h 593378"/>
                <a:gd name="connsiteX4-9" fmla="*/ 651290 w 651290"/>
                <a:gd name="connsiteY4-10" fmla="*/ 593378 h 593378"/>
                <a:gd name="connsiteX5-11" fmla="*/ 3618 w 651290"/>
                <a:gd name="connsiteY5-12" fmla="*/ 593378 h 593378"/>
                <a:gd name="connsiteX0-13" fmla="*/ 3618 w 651290"/>
                <a:gd name="connsiteY0-14" fmla="*/ 662124 h 662124"/>
                <a:gd name="connsiteX1-15" fmla="*/ 0 w 651290"/>
                <a:gd name="connsiteY1-16" fmla="*/ 311162 h 662124"/>
                <a:gd name="connsiteX2-17" fmla="*/ 376300 w 651290"/>
                <a:gd name="connsiteY2-18" fmla="*/ 0 h 662124"/>
                <a:gd name="connsiteX3-19" fmla="*/ 647672 w 651290"/>
                <a:gd name="connsiteY3-20" fmla="*/ 68746 h 662124"/>
                <a:gd name="connsiteX4-21" fmla="*/ 651290 w 651290"/>
                <a:gd name="connsiteY4-22" fmla="*/ 662124 h 662124"/>
                <a:gd name="connsiteX5-23" fmla="*/ 3618 w 651290"/>
                <a:gd name="connsiteY5-24" fmla="*/ 662124 h 662124"/>
                <a:gd name="connsiteX0-25" fmla="*/ 0 w 647672"/>
                <a:gd name="connsiteY0-26" fmla="*/ 662124 h 662124"/>
                <a:gd name="connsiteX1-27" fmla="*/ 123021 w 647672"/>
                <a:gd name="connsiteY1-28" fmla="*/ 83217 h 662124"/>
                <a:gd name="connsiteX2-29" fmla="*/ 372682 w 647672"/>
                <a:gd name="connsiteY2-30" fmla="*/ 0 h 662124"/>
                <a:gd name="connsiteX3-31" fmla="*/ 644054 w 647672"/>
                <a:gd name="connsiteY3-32" fmla="*/ 68746 h 662124"/>
                <a:gd name="connsiteX4-33" fmla="*/ 647672 w 647672"/>
                <a:gd name="connsiteY4-34" fmla="*/ 662124 h 662124"/>
                <a:gd name="connsiteX5-35" fmla="*/ 0 w 647672"/>
                <a:gd name="connsiteY5-36" fmla="*/ 662124 h 662124"/>
                <a:gd name="connsiteX0-37" fmla="*/ 7238 w 524651"/>
                <a:gd name="connsiteY0-38" fmla="*/ 669360 h 669360"/>
                <a:gd name="connsiteX1-39" fmla="*/ 0 w 524651"/>
                <a:gd name="connsiteY1-40" fmla="*/ 83217 h 669360"/>
                <a:gd name="connsiteX2-41" fmla="*/ 249661 w 524651"/>
                <a:gd name="connsiteY2-42" fmla="*/ 0 h 669360"/>
                <a:gd name="connsiteX3-43" fmla="*/ 521033 w 524651"/>
                <a:gd name="connsiteY3-44" fmla="*/ 68746 h 669360"/>
                <a:gd name="connsiteX4-45" fmla="*/ 524651 w 524651"/>
                <a:gd name="connsiteY4-46" fmla="*/ 662124 h 669360"/>
                <a:gd name="connsiteX5-47" fmla="*/ 7238 w 524651"/>
                <a:gd name="connsiteY5-48" fmla="*/ 669360 h 669360"/>
                <a:gd name="connsiteX0-49" fmla="*/ 438 w 528706"/>
                <a:gd name="connsiteY0-50" fmla="*/ 665742 h 665742"/>
                <a:gd name="connsiteX1-51" fmla="*/ 4055 w 528706"/>
                <a:gd name="connsiteY1-52" fmla="*/ 83217 h 665742"/>
                <a:gd name="connsiteX2-53" fmla="*/ 253716 w 528706"/>
                <a:gd name="connsiteY2-54" fmla="*/ 0 h 665742"/>
                <a:gd name="connsiteX3-55" fmla="*/ 525088 w 528706"/>
                <a:gd name="connsiteY3-56" fmla="*/ 68746 h 665742"/>
                <a:gd name="connsiteX4-57" fmla="*/ 528706 w 528706"/>
                <a:gd name="connsiteY4-58" fmla="*/ 662124 h 665742"/>
                <a:gd name="connsiteX5-59" fmla="*/ 438 w 528706"/>
                <a:gd name="connsiteY5-60" fmla="*/ 665742 h 665742"/>
                <a:gd name="connsiteX0-61" fmla="*/ 155 w 546514"/>
                <a:gd name="connsiteY0-62" fmla="*/ 662124 h 662124"/>
                <a:gd name="connsiteX1-63" fmla="*/ 21863 w 546514"/>
                <a:gd name="connsiteY1-64" fmla="*/ 83217 h 662124"/>
                <a:gd name="connsiteX2-65" fmla="*/ 271524 w 546514"/>
                <a:gd name="connsiteY2-66" fmla="*/ 0 h 662124"/>
                <a:gd name="connsiteX3-67" fmla="*/ 542896 w 546514"/>
                <a:gd name="connsiteY3-68" fmla="*/ 68746 h 662124"/>
                <a:gd name="connsiteX4-69" fmla="*/ 546514 w 546514"/>
                <a:gd name="connsiteY4-70" fmla="*/ 662124 h 662124"/>
                <a:gd name="connsiteX5-71" fmla="*/ 155 w 546514"/>
                <a:gd name="connsiteY5-72" fmla="*/ 662124 h 662124"/>
                <a:gd name="connsiteX0-73" fmla="*/ 10856 w 524651"/>
                <a:gd name="connsiteY0-74" fmla="*/ 658506 h 662124"/>
                <a:gd name="connsiteX1-75" fmla="*/ 0 w 524651"/>
                <a:gd name="connsiteY1-76" fmla="*/ 83217 h 662124"/>
                <a:gd name="connsiteX2-77" fmla="*/ 249661 w 524651"/>
                <a:gd name="connsiteY2-78" fmla="*/ 0 h 662124"/>
                <a:gd name="connsiteX3-79" fmla="*/ 521033 w 524651"/>
                <a:gd name="connsiteY3-80" fmla="*/ 68746 h 662124"/>
                <a:gd name="connsiteX4-81" fmla="*/ 524651 w 524651"/>
                <a:gd name="connsiteY4-82" fmla="*/ 662124 h 662124"/>
                <a:gd name="connsiteX5-83" fmla="*/ 10856 w 524651"/>
                <a:gd name="connsiteY5-84" fmla="*/ 658506 h 66212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3" name="Freeform 382"/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cxnSp>
          <p:nvCxnSpPr>
            <p:cNvPr id="384" name="Straight Connector 383"/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/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/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/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/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/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1" name="Group 390"/>
          <p:cNvGrpSpPr/>
          <p:nvPr/>
        </p:nvGrpSpPr>
        <p:grpSpPr>
          <a:xfrm>
            <a:off x="10771171" y="3194171"/>
            <a:ext cx="594613" cy="648336"/>
            <a:chOff x="5203089" y="1751190"/>
            <a:chExt cx="858331" cy="662414"/>
          </a:xfrm>
        </p:grpSpPr>
        <p:sp>
          <p:nvSpPr>
            <p:cNvPr id="399" name="Freeform 398"/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-1" fmla="*/ 3618 w 651290"/>
                <a:gd name="connsiteY0-2" fmla="*/ 593378 h 593378"/>
                <a:gd name="connsiteX1-3" fmla="*/ 0 w 651290"/>
                <a:gd name="connsiteY1-4" fmla="*/ 242416 h 593378"/>
                <a:gd name="connsiteX2-5" fmla="*/ 423338 w 651290"/>
                <a:gd name="connsiteY2-6" fmla="*/ 101308 h 593378"/>
                <a:gd name="connsiteX3-7" fmla="*/ 647672 w 651290"/>
                <a:gd name="connsiteY3-8" fmla="*/ 0 h 593378"/>
                <a:gd name="connsiteX4-9" fmla="*/ 651290 w 651290"/>
                <a:gd name="connsiteY4-10" fmla="*/ 593378 h 593378"/>
                <a:gd name="connsiteX5-11" fmla="*/ 3618 w 651290"/>
                <a:gd name="connsiteY5-12" fmla="*/ 593378 h 593378"/>
                <a:gd name="connsiteX0-13" fmla="*/ 3618 w 651290"/>
                <a:gd name="connsiteY0-14" fmla="*/ 662124 h 662124"/>
                <a:gd name="connsiteX1-15" fmla="*/ 0 w 651290"/>
                <a:gd name="connsiteY1-16" fmla="*/ 311162 h 662124"/>
                <a:gd name="connsiteX2-17" fmla="*/ 376300 w 651290"/>
                <a:gd name="connsiteY2-18" fmla="*/ 0 h 662124"/>
                <a:gd name="connsiteX3-19" fmla="*/ 647672 w 651290"/>
                <a:gd name="connsiteY3-20" fmla="*/ 68746 h 662124"/>
                <a:gd name="connsiteX4-21" fmla="*/ 651290 w 651290"/>
                <a:gd name="connsiteY4-22" fmla="*/ 662124 h 662124"/>
                <a:gd name="connsiteX5-23" fmla="*/ 3618 w 651290"/>
                <a:gd name="connsiteY5-24" fmla="*/ 662124 h 662124"/>
                <a:gd name="connsiteX0-25" fmla="*/ 0 w 647672"/>
                <a:gd name="connsiteY0-26" fmla="*/ 662124 h 662124"/>
                <a:gd name="connsiteX1-27" fmla="*/ 123021 w 647672"/>
                <a:gd name="connsiteY1-28" fmla="*/ 83217 h 662124"/>
                <a:gd name="connsiteX2-29" fmla="*/ 372682 w 647672"/>
                <a:gd name="connsiteY2-30" fmla="*/ 0 h 662124"/>
                <a:gd name="connsiteX3-31" fmla="*/ 644054 w 647672"/>
                <a:gd name="connsiteY3-32" fmla="*/ 68746 h 662124"/>
                <a:gd name="connsiteX4-33" fmla="*/ 647672 w 647672"/>
                <a:gd name="connsiteY4-34" fmla="*/ 662124 h 662124"/>
                <a:gd name="connsiteX5-35" fmla="*/ 0 w 647672"/>
                <a:gd name="connsiteY5-36" fmla="*/ 662124 h 662124"/>
                <a:gd name="connsiteX0-37" fmla="*/ 7238 w 524651"/>
                <a:gd name="connsiteY0-38" fmla="*/ 669360 h 669360"/>
                <a:gd name="connsiteX1-39" fmla="*/ 0 w 524651"/>
                <a:gd name="connsiteY1-40" fmla="*/ 83217 h 669360"/>
                <a:gd name="connsiteX2-41" fmla="*/ 249661 w 524651"/>
                <a:gd name="connsiteY2-42" fmla="*/ 0 h 669360"/>
                <a:gd name="connsiteX3-43" fmla="*/ 521033 w 524651"/>
                <a:gd name="connsiteY3-44" fmla="*/ 68746 h 669360"/>
                <a:gd name="connsiteX4-45" fmla="*/ 524651 w 524651"/>
                <a:gd name="connsiteY4-46" fmla="*/ 662124 h 669360"/>
                <a:gd name="connsiteX5-47" fmla="*/ 7238 w 524651"/>
                <a:gd name="connsiteY5-48" fmla="*/ 669360 h 669360"/>
                <a:gd name="connsiteX0-49" fmla="*/ 438 w 528706"/>
                <a:gd name="connsiteY0-50" fmla="*/ 665742 h 665742"/>
                <a:gd name="connsiteX1-51" fmla="*/ 4055 w 528706"/>
                <a:gd name="connsiteY1-52" fmla="*/ 83217 h 665742"/>
                <a:gd name="connsiteX2-53" fmla="*/ 253716 w 528706"/>
                <a:gd name="connsiteY2-54" fmla="*/ 0 h 665742"/>
                <a:gd name="connsiteX3-55" fmla="*/ 525088 w 528706"/>
                <a:gd name="connsiteY3-56" fmla="*/ 68746 h 665742"/>
                <a:gd name="connsiteX4-57" fmla="*/ 528706 w 528706"/>
                <a:gd name="connsiteY4-58" fmla="*/ 662124 h 665742"/>
                <a:gd name="connsiteX5-59" fmla="*/ 438 w 528706"/>
                <a:gd name="connsiteY5-60" fmla="*/ 665742 h 665742"/>
                <a:gd name="connsiteX0-61" fmla="*/ 155 w 546514"/>
                <a:gd name="connsiteY0-62" fmla="*/ 662124 h 662124"/>
                <a:gd name="connsiteX1-63" fmla="*/ 21863 w 546514"/>
                <a:gd name="connsiteY1-64" fmla="*/ 83217 h 662124"/>
                <a:gd name="connsiteX2-65" fmla="*/ 271524 w 546514"/>
                <a:gd name="connsiteY2-66" fmla="*/ 0 h 662124"/>
                <a:gd name="connsiteX3-67" fmla="*/ 542896 w 546514"/>
                <a:gd name="connsiteY3-68" fmla="*/ 68746 h 662124"/>
                <a:gd name="connsiteX4-69" fmla="*/ 546514 w 546514"/>
                <a:gd name="connsiteY4-70" fmla="*/ 662124 h 662124"/>
                <a:gd name="connsiteX5-71" fmla="*/ 155 w 546514"/>
                <a:gd name="connsiteY5-72" fmla="*/ 662124 h 662124"/>
                <a:gd name="connsiteX0-73" fmla="*/ 10856 w 524651"/>
                <a:gd name="connsiteY0-74" fmla="*/ 658506 h 662124"/>
                <a:gd name="connsiteX1-75" fmla="*/ 0 w 524651"/>
                <a:gd name="connsiteY1-76" fmla="*/ 83217 h 662124"/>
                <a:gd name="connsiteX2-77" fmla="*/ 249661 w 524651"/>
                <a:gd name="connsiteY2-78" fmla="*/ 0 h 662124"/>
                <a:gd name="connsiteX3-79" fmla="*/ 521033 w 524651"/>
                <a:gd name="connsiteY3-80" fmla="*/ 68746 h 662124"/>
                <a:gd name="connsiteX4-81" fmla="*/ 524651 w 524651"/>
                <a:gd name="connsiteY4-82" fmla="*/ 662124 h 662124"/>
                <a:gd name="connsiteX5-83" fmla="*/ 10856 w 524651"/>
                <a:gd name="connsiteY5-84" fmla="*/ 658506 h 66212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0" name="Freeform 399"/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/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/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/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/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/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/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2" name="Freeform 561"/>
          <p:cNvSpPr/>
          <p:nvPr/>
        </p:nvSpPr>
        <p:spPr>
          <a:xfrm>
            <a:off x="9540813" y="1782042"/>
            <a:ext cx="1497864" cy="138645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-1" fmla="*/ 434989 w 1537226"/>
              <a:gd name="connsiteY0-2" fmla="*/ 253346 h 1763594"/>
              <a:gd name="connsiteX1-3" fmla="*/ 488 w 1537226"/>
              <a:gd name="connsiteY1-4" fmla="*/ 921706 h 1763594"/>
              <a:gd name="connsiteX2-5" fmla="*/ 368142 w 1537226"/>
              <a:gd name="connsiteY2-6" fmla="*/ 1489812 h 1763594"/>
              <a:gd name="connsiteX3-7" fmla="*/ 1187008 w 1537226"/>
              <a:gd name="connsiteY3-8" fmla="*/ 1757156 h 1763594"/>
              <a:gd name="connsiteX4-9" fmla="*/ 1521239 w 1537226"/>
              <a:gd name="connsiteY4-10" fmla="*/ 1239177 h 1763594"/>
              <a:gd name="connsiteX5-11" fmla="*/ 1468998 w 1537226"/>
              <a:gd name="connsiteY5-12" fmla="*/ 654362 h 1763594"/>
              <a:gd name="connsiteX6-13" fmla="*/ 1337412 w 1537226"/>
              <a:gd name="connsiteY6-14" fmla="*/ 136383 h 1763594"/>
              <a:gd name="connsiteX7-15" fmla="*/ 1086739 w 1537226"/>
              <a:gd name="connsiteY7-16" fmla="*/ 2711 h 1763594"/>
              <a:gd name="connsiteX8-17" fmla="*/ 434989 w 1537226"/>
              <a:gd name="connsiteY8-18" fmla="*/ 253346 h 1763594"/>
              <a:gd name="connsiteX0-19" fmla="*/ 434989 w 1537226"/>
              <a:gd name="connsiteY0-20" fmla="*/ 253346 h 1763594"/>
              <a:gd name="connsiteX1-21" fmla="*/ 488 w 1537226"/>
              <a:gd name="connsiteY1-22" fmla="*/ 921706 h 1763594"/>
              <a:gd name="connsiteX2-23" fmla="*/ 368142 w 1537226"/>
              <a:gd name="connsiteY2-24" fmla="*/ 1489812 h 1763594"/>
              <a:gd name="connsiteX3-25" fmla="*/ 1187008 w 1537226"/>
              <a:gd name="connsiteY3-26" fmla="*/ 1757156 h 1763594"/>
              <a:gd name="connsiteX4-27" fmla="*/ 1521239 w 1537226"/>
              <a:gd name="connsiteY4-28" fmla="*/ 1239177 h 1763594"/>
              <a:gd name="connsiteX5-29" fmla="*/ 1468998 w 1537226"/>
              <a:gd name="connsiteY5-30" fmla="*/ 654362 h 1763594"/>
              <a:gd name="connsiteX6-31" fmla="*/ 1337412 w 1537226"/>
              <a:gd name="connsiteY6-32" fmla="*/ 136383 h 1763594"/>
              <a:gd name="connsiteX7-33" fmla="*/ 839572 w 1537226"/>
              <a:gd name="connsiteY7-34" fmla="*/ 2711 h 1763594"/>
              <a:gd name="connsiteX8-35" fmla="*/ 434989 w 1537226"/>
              <a:gd name="connsiteY8-36" fmla="*/ 253346 h 1763594"/>
              <a:gd name="connsiteX0-37" fmla="*/ 360357 w 1536743"/>
              <a:gd name="connsiteY0-38" fmla="*/ 534641 h 1782088"/>
              <a:gd name="connsiteX1-39" fmla="*/ 5 w 1536743"/>
              <a:gd name="connsiteY1-40" fmla="*/ 940200 h 1782088"/>
              <a:gd name="connsiteX2-41" fmla="*/ 367659 w 1536743"/>
              <a:gd name="connsiteY2-42" fmla="*/ 1508306 h 1782088"/>
              <a:gd name="connsiteX3-43" fmla="*/ 1186525 w 1536743"/>
              <a:gd name="connsiteY3-44" fmla="*/ 1775650 h 1782088"/>
              <a:gd name="connsiteX4-45" fmla="*/ 1520756 w 1536743"/>
              <a:gd name="connsiteY4-46" fmla="*/ 1257671 h 1782088"/>
              <a:gd name="connsiteX5-47" fmla="*/ 1468515 w 1536743"/>
              <a:gd name="connsiteY5-48" fmla="*/ 672856 h 1782088"/>
              <a:gd name="connsiteX6-49" fmla="*/ 1336929 w 1536743"/>
              <a:gd name="connsiteY6-50" fmla="*/ 154877 h 1782088"/>
              <a:gd name="connsiteX7-51" fmla="*/ 839089 w 1536743"/>
              <a:gd name="connsiteY7-52" fmla="*/ 21205 h 1782088"/>
              <a:gd name="connsiteX8-53" fmla="*/ 360357 w 1536743"/>
              <a:gd name="connsiteY8-54" fmla="*/ 534641 h 1782088"/>
              <a:gd name="connsiteX0-55" fmla="*/ 360355 w 1536741"/>
              <a:gd name="connsiteY0-56" fmla="*/ 534641 h 1782088"/>
              <a:gd name="connsiteX1-57" fmla="*/ 3 w 1536741"/>
              <a:gd name="connsiteY1-58" fmla="*/ 940200 h 1782088"/>
              <a:gd name="connsiteX2-59" fmla="*/ 367657 w 1536741"/>
              <a:gd name="connsiteY2-60" fmla="*/ 1508306 h 1782088"/>
              <a:gd name="connsiteX3-61" fmla="*/ 1186523 w 1536741"/>
              <a:gd name="connsiteY3-62" fmla="*/ 1775650 h 1782088"/>
              <a:gd name="connsiteX4-63" fmla="*/ 1520754 w 1536741"/>
              <a:gd name="connsiteY4-64" fmla="*/ 1257671 h 1782088"/>
              <a:gd name="connsiteX5-65" fmla="*/ 1468513 w 1536741"/>
              <a:gd name="connsiteY5-66" fmla="*/ 672856 h 1782088"/>
              <a:gd name="connsiteX6-67" fmla="*/ 1336927 w 1536741"/>
              <a:gd name="connsiteY6-68" fmla="*/ 154877 h 1782088"/>
              <a:gd name="connsiteX7-69" fmla="*/ 839087 w 1536741"/>
              <a:gd name="connsiteY7-70" fmla="*/ 21205 h 1782088"/>
              <a:gd name="connsiteX8-71" fmla="*/ 360355 w 1536741"/>
              <a:gd name="connsiteY8-72" fmla="*/ 534641 h 1782088"/>
              <a:gd name="connsiteX0-73" fmla="*/ 360355 w 1494463"/>
              <a:gd name="connsiteY0-74" fmla="*/ 534641 h 1775651"/>
              <a:gd name="connsiteX1-75" fmla="*/ 3 w 1494463"/>
              <a:gd name="connsiteY1-76" fmla="*/ 940200 h 1775651"/>
              <a:gd name="connsiteX2-77" fmla="*/ 367657 w 1494463"/>
              <a:gd name="connsiteY2-78" fmla="*/ 1508306 h 1775651"/>
              <a:gd name="connsiteX3-79" fmla="*/ 1186523 w 1494463"/>
              <a:gd name="connsiteY3-80" fmla="*/ 1775650 h 1775651"/>
              <a:gd name="connsiteX4-81" fmla="*/ 1467465 w 1494463"/>
              <a:gd name="connsiteY4-82" fmla="*/ 1510813 h 1775651"/>
              <a:gd name="connsiteX5-83" fmla="*/ 1468513 w 1494463"/>
              <a:gd name="connsiteY5-84" fmla="*/ 672856 h 1775651"/>
              <a:gd name="connsiteX6-85" fmla="*/ 1336927 w 1494463"/>
              <a:gd name="connsiteY6-86" fmla="*/ 154877 h 1775651"/>
              <a:gd name="connsiteX7-87" fmla="*/ 839087 w 1494463"/>
              <a:gd name="connsiteY7-88" fmla="*/ 21205 h 1775651"/>
              <a:gd name="connsiteX8-89" fmla="*/ 360355 w 1494463"/>
              <a:gd name="connsiteY8-90" fmla="*/ 534641 h 1775651"/>
              <a:gd name="connsiteX0-91" fmla="*/ 360355 w 1491064"/>
              <a:gd name="connsiteY0-92" fmla="*/ 552327 h 1793337"/>
              <a:gd name="connsiteX1-93" fmla="*/ 3 w 1491064"/>
              <a:gd name="connsiteY1-94" fmla="*/ 957886 h 1793337"/>
              <a:gd name="connsiteX2-95" fmla="*/ 367657 w 1491064"/>
              <a:gd name="connsiteY2-96" fmla="*/ 1525992 h 1793337"/>
              <a:gd name="connsiteX3-97" fmla="*/ 1186523 w 1491064"/>
              <a:gd name="connsiteY3-98" fmla="*/ 1793336 h 1793337"/>
              <a:gd name="connsiteX4-99" fmla="*/ 1467465 w 1491064"/>
              <a:gd name="connsiteY4-100" fmla="*/ 1528499 h 1793337"/>
              <a:gd name="connsiteX5-101" fmla="*/ 1468513 w 1491064"/>
              <a:gd name="connsiteY5-102" fmla="*/ 690542 h 1793337"/>
              <a:gd name="connsiteX6-103" fmla="*/ 1407977 w 1491064"/>
              <a:gd name="connsiteY6-104" fmla="*/ 109278 h 1793337"/>
              <a:gd name="connsiteX7-105" fmla="*/ 839087 w 1491064"/>
              <a:gd name="connsiteY7-106" fmla="*/ 38891 h 1793337"/>
              <a:gd name="connsiteX8-107" fmla="*/ 360355 w 1491064"/>
              <a:gd name="connsiteY8-108" fmla="*/ 552327 h 1793337"/>
              <a:gd name="connsiteX0-109" fmla="*/ 360355 w 1502818"/>
              <a:gd name="connsiteY0-110" fmla="*/ 552327 h 1612281"/>
              <a:gd name="connsiteX1-111" fmla="*/ 3 w 1502818"/>
              <a:gd name="connsiteY1-112" fmla="*/ 957886 h 1612281"/>
              <a:gd name="connsiteX2-113" fmla="*/ 367657 w 1502818"/>
              <a:gd name="connsiteY2-114" fmla="*/ 1525992 h 1612281"/>
              <a:gd name="connsiteX3-115" fmla="*/ 1026659 w 1502818"/>
              <a:gd name="connsiteY3-116" fmla="*/ 1582385 h 1612281"/>
              <a:gd name="connsiteX4-117" fmla="*/ 1467465 w 1502818"/>
              <a:gd name="connsiteY4-118" fmla="*/ 1528499 h 1612281"/>
              <a:gd name="connsiteX5-119" fmla="*/ 1468513 w 1502818"/>
              <a:gd name="connsiteY5-120" fmla="*/ 690542 h 1612281"/>
              <a:gd name="connsiteX6-121" fmla="*/ 1407977 w 1502818"/>
              <a:gd name="connsiteY6-122" fmla="*/ 109278 h 1612281"/>
              <a:gd name="connsiteX7-123" fmla="*/ 839087 w 1502818"/>
              <a:gd name="connsiteY7-124" fmla="*/ 38891 h 1612281"/>
              <a:gd name="connsiteX8-125" fmla="*/ 360355 w 1502818"/>
              <a:gd name="connsiteY8-126" fmla="*/ 552327 h 1612281"/>
              <a:gd name="connsiteX0-127" fmla="*/ 360384 w 1502847"/>
              <a:gd name="connsiteY0-128" fmla="*/ 552327 h 1803602"/>
              <a:gd name="connsiteX1-129" fmla="*/ 32 w 1502847"/>
              <a:gd name="connsiteY1-130" fmla="*/ 957886 h 1803602"/>
              <a:gd name="connsiteX2-131" fmla="*/ 385448 w 1502847"/>
              <a:gd name="connsiteY2-132" fmla="*/ 1779134 h 1803602"/>
              <a:gd name="connsiteX3-133" fmla="*/ 1026688 w 1502847"/>
              <a:gd name="connsiteY3-134" fmla="*/ 1582385 h 1803602"/>
              <a:gd name="connsiteX4-135" fmla="*/ 1467494 w 1502847"/>
              <a:gd name="connsiteY4-136" fmla="*/ 1528499 h 1803602"/>
              <a:gd name="connsiteX5-137" fmla="*/ 1468542 w 1502847"/>
              <a:gd name="connsiteY5-138" fmla="*/ 690542 h 1803602"/>
              <a:gd name="connsiteX6-139" fmla="*/ 1408006 w 1502847"/>
              <a:gd name="connsiteY6-140" fmla="*/ 109278 h 1803602"/>
              <a:gd name="connsiteX7-141" fmla="*/ 839116 w 1502847"/>
              <a:gd name="connsiteY7-142" fmla="*/ 38891 h 1803602"/>
              <a:gd name="connsiteX8-143" fmla="*/ 360384 w 1502847"/>
              <a:gd name="connsiteY8-144" fmla="*/ 552327 h 1803602"/>
              <a:gd name="connsiteX0-145" fmla="*/ 360384 w 1502847"/>
              <a:gd name="connsiteY0-146" fmla="*/ 552327 h 1826319"/>
              <a:gd name="connsiteX1-147" fmla="*/ 32 w 1502847"/>
              <a:gd name="connsiteY1-148" fmla="*/ 957886 h 1826319"/>
              <a:gd name="connsiteX2-149" fmla="*/ 385448 w 1502847"/>
              <a:gd name="connsiteY2-150" fmla="*/ 1779134 h 1826319"/>
              <a:gd name="connsiteX3-151" fmla="*/ 1026688 w 1502847"/>
              <a:gd name="connsiteY3-152" fmla="*/ 1582385 h 1826319"/>
              <a:gd name="connsiteX4-153" fmla="*/ 1467494 w 1502847"/>
              <a:gd name="connsiteY4-154" fmla="*/ 1528499 h 1826319"/>
              <a:gd name="connsiteX5-155" fmla="*/ 1468542 w 1502847"/>
              <a:gd name="connsiteY5-156" fmla="*/ 690542 h 1826319"/>
              <a:gd name="connsiteX6-157" fmla="*/ 1408006 w 1502847"/>
              <a:gd name="connsiteY6-158" fmla="*/ 109278 h 1826319"/>
              <a:gd name="connsiteX7-159" fmla="*/ 839116 w 1502847"/>
              <a:gd name="connsiteY7-160" fmla="*/ 38891 h 1826319"/>
              <a:gd name="connsiteX8-161" fmla="*/ 360384 w 1502847"/>
              <a:gd name="connsiteY8-162" fmla="*/ 552327 h 1826319"/>
              <a:gd name="connsiteX0-163" fmla="*/ 289852 w 1503366"/>
              <a:gd name="connsiteY0-164" fmla="*/ 461730 h 1820101"/>
              <a:gd name="connsiteX1-165" fmla="*/ 551 w 1503366"/>
              <a:gd name="connsiteY1-166" fmla="*/ 951668 h 1820101"/>
              <a:gd name="connsiteX2-167" fmla="*/ 385967 w 1503366"/>
              <a:gd name="connsiteY2-168" fmla="*/ 1772916 h 1820101"/>
              <a:gd name="connsiteX3-169" fmla="*/ 1027207 w 1503366"/>
              <a:gd name="connsiteY3-170" fmla="*/ 1576167 h 1820101"/>
              <a:gd name="connsiteX4-171" fmla="*/ 1468013 w 1503366"/>
              <a:gd name="connsiteY4-172" fmla="*/ 1522281 h 1820101"/>
              <a:gd name="connsiteX5-173" fmla="*/ 1469061 w 1503366"/>
              <a:gd name="connsiteY5-174" fmla="*/ 684324 h 1820101"/>
              <a:gd name="connsiteX6-175" fmla="*/ 1408525 w 1503366"/>
              <a:gd name="connsiteY6-176" fmla="*/ 103060 h 1820101"/>
              <a:gd name="connsiteX7-177" fmla="*/ 839635 w 1503366"/>
              <a:gd name="connsiteY7-178" fmla="*/ 32673 h 1820101"/>
              <a:gd name="connsiteX8-179" fmla="*/ 289852 w 1503366"/>
              <a:gd name="connsiteY8-180" fmla="*/ 461730 h 1820101"/>
              <a:gd name="connsiteX0-181" fmla="*/ 293376 w 1506890"/>
              <a:gd name="connsiteY0-182" fmla="*/ 461730 h 1820101"/>
              <a:gd name="connsiteX1-183" fmla="*/ 4075 w 1506890"/>
              <a:gd name="connsiteY1-184" fmla="*/ 951668 h 1820101"/>
              <a:gd name="connsiteX2-185" fmla="*/ 389491 w 1506890"/>
              <a:gd name="connsiteY2-186" fmla="*/ 1772916 h 1820101"/>
              <a:gd name="connsiteX3-187" fmla="*/ 1030731 w 1506890"/>
              <a:gd name="connsiteY3-188" fmla="*/ 1576167 h 1820101"/>
              <a:gd name="connsiteX4-189" fmla="*/ 1471537 w 1506890"/>
              <a:gd name="connsiteY4-190" fmla="*/ 1522281 h 1820101"/>
              <a:gd name="connsiteX5-191" fmla="*/ 1472585 w 1506890"/>
              <a:gd name="connsiteY5-192" fmla="*/ 684324 h 1820101"/>
              <a:gd name="connsiteX6-193" fmla="*/ 1412049 w 1506890"/>
              <a:gd name="connsiteY6-194" fmla="*/ 103060 h 1820101"/>
              <a:gd name="connsiteX7-195" fmla="*/ 843159 w 1506890"/>
              <a:gd name="connsiteY7-196" fmla="*/ 32673 h 1820101"/>
              <a:gd name="connsiteX8-197" fmla="*/ 293376 w 1506890"/>
              <a:gd name="connsiteY8-198" fmla="*/ 461730 h 1820101"/>
              <a:gd name="connsiteX0-199" fmla="*/ 203955 w 1545103"/>
              <a:gd name="connsiteY0-200" fmla="*/ 206126 h 1802639"/>
              <a:gd name="connsiteX1-201" fmla="*/ 42288 w 1545103"/>
              <a:gd name="connsiteY1-202" fmla="*/ 934206 h 1802639"/>
              <a:gd name="connsiteX2-203" fmla="*/ 427704 w 1545103"/>
              <a:gd name="connsiteY2-204" fmla="*/ 1755454 h 1802639"/>
              <a:gd name="connsiteX3-205" fmla="*/ 1068944 w 1545103"/>
              <a:gd name="connsiteY3-206" fmla="*/ 1558705 h 1802639"/>
              <a:gd name="connsiteX4-207" fmla="*/ 1509750 w 1545103"/>
              <a:gd name="connsiteY4-208" fmla="*/ 1504819 h 1802639"/>
              <a:gd name="connsiteX5-209" fmla="*/ 1510798 w 1545103"/>
              <a:gd name="connsiteY5-210" fmla="*/ 666862 h 1802639"/>
              <a:gd name="connsiteX6-211" fmla="*/ 1450262 w 1545103"/>
              <a:gd name="connsiteY6-212" fmla="*/ 85598 h 1802639"/>
              <a:gd name="connsiteX7-213" fmla="*/ 881372 w 1545103"/>
              <a:gd name="connsiteY7-214" fmla="*/ 15211 h 1802639"/>
              <a:gd name="connsiteX8-215" fmla="*/ 203955 w 1545103"/>
              <a:gd name="connsiteY8-216" fmla="*/ 206126 h 1802639"/>
              <a:gd name="connsiteX0-217" fmla="*/ 147252 w 1634267"/>
              <a:gd name="connsiteY0-218" fmla="*/ 113266 h 1796376"/>
              <a:gd name="connsiteX1-219" fmla="*/ 131452 w 1634267"/>
              <a:gd name="connsiteY1-220" fmla="*/ 927943 h 1796376"/>
              <a:gd name="connsiteX2-221" fmla="*/ 516868 w 1634267"/>
              <a:gd name="connsiteY2-222" fmla="*/ 1749191 h 1796376"/>
              <a:gd name="connsiteX3-223" fmla="*/ 1158108 w 1634267"/>
              <a:gd name="connsiteY3-224" fmla="*/ 1552442 h 1796376"/>
              <a:gd name="connsiteX4-225" fmla="*/ 1598914 w 1634267"/>
              <a:gd name="connsiteY4-226" fmla="*/ 1498556 h 1796376"/>
              <a:gd name="connsiteX5-227" fmla="*/ 1599962 w 1634267"/>
              <a:gd name="connsiteY5-228" fmla="*/ 660599 h 1796376"/>
              <a:gd name="connsiteX6-229" fmla="*/ 1539426 w 1634267"/>
              <a:gd name="connsiteY6-230" fmla="*/ 79335 h 1796376"/>
              <a:gd name="connsiteX7-231" fmla="*/ 970536 w 1634267"/>
              <a:gd name="connsiteY7-232" fmla="*/ 8948 h 1796376"/>
              <a:gd name="connsiteX8-233" fmla="*/ 147252 w 1634267"/>
              <a:gd name="connsiteY8-234" fmla="*/ 113266 h 179637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634267" h="1796376">
                <a:moveTo>
                  <a:pt x="147252" y="113266"/>
                </a:moveTo>
                <a:cubicBezTo>
                  <a:pt x="-139307" y="245497"/>
                  <a:pt x="69849" y="655289"/>
                  <a:pt x="131452" y="927943"/>
                </a:cubicBezTo>
                <a:cubicBezTo>
                  <a:pt x="193055" y="1200597"/>
                  <a:pt x="345759" y="1645108"/>
                  <a:pt x="516868" y="1749191"/>
                </a:cubicBezTo>
                <a:cubicBezTo>
                  <a:pt x="687977" y="1853274"/>
                  <a:pt x="1013294" y="1784070"/>
                  <a:pt x="1158108" y="1552442"/>
                </a:cubicBezTo>
                <a:cubicBezTo>
                  <a:pt x="1302922" y="1320814"/>
                  <a:pt x="1525272" y="1647197"/>
                  <a:pt x="1598914" y="1498556"/>
                </a:cubicBezTo>
                <a:cubicBezTo>
                  <a:pt x="1672556" y="1349916"/>
                  <a:pt x="1609877" y="897136"/>
                  <a:pt x="1599962" y="660599"/>
                </a:cubicBezTo>
                <a:cubicBezTo>
                  <a:pt x="1590047" y="424062"/>
                  <a:pt x="1578419" y="187943"/>
                  <a:pt x="1539426" y="79335"/>
                </a:cubicBezTo>
                <a:cubicBezTo>
                  <a:pt x="1500433" y="-29273"/>
                  <a:pt x="1202565" y="3293"/>
                  <a:pt x="970536" y="8948"/>
                </a:cubicBezTo>
                <a:cubicBezTo>
                  <a:pt x="738507" y="14603"/>
                  <a:pt x="433811" y="-18965"/>
                  <a:pt x="147252" y="113266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7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573" name="TextBox 572"/>
          <p:cNvSpPr txBox="1"/>
          <p:nvPr/>
        </p:nvSpPr>
        <p:spPr>
          <a:xfrm>
            <a:off x="9427201" y="1851195"/>
            <a:ext cx="1725088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national or global ISP</a:t>
            </a:r>
            <a:endParaRPr lang="en-US" sz="1400" dirty="0"/>
          </a:p>
        </p:txBody>
      </p:sp>
      <p:sp>
        <p:nvSpPr>
          <p:cNvPr id="655" name="Rectangle 654"/>
          <p:cNvSpPr/>
          <p:nvPr/>
        </p:nvSpPr>
        <p:spPr>
          <a:xfrm>
            <a:off x="9279068" y="3677908"/>
            <a:ext cx="305749" cy="197847"/>
          </a:xfrm>
          <a:prstGeom prst="rect">
            <a:avLst/>
          </a:prstGeom>
          <a:solidFill>
            <a:srgbClr val="9CD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3" name="TextBox 652"/>
          <p:cNvSpPr txBox="1"/>
          <p:nvPr/>
        </p:nvSpPr>
        <p:spPr>
          <a:xfrm>
            <a:off x="8766162" y="3447919"/>
            <a:ext cx="104063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local or regional ISP</a:t>
            </a:r>
            <a:endParaRPr lang="en-US" sz="1400" dirty="0"/>
          </a:p>
        </p:txBody>
      </p:sp>
      <p:sp>
        <p:nvSpPr>
          <p:cNvPr id="657" name="TextBox 656"/>
          <p:cNvSpPr txBox="1"/>
          <p:nvPr/>
        </p:nvSpPr>
        <p:spPr>
          <a:xfrm>
            <a:off x="10917767" y="4677937"/>
            <a:ext cx="813043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050" dirty="0"/>
              <a:t>datacenter </a:t>
            </a:r>
            <a:endParaRPr lang="en-US" sz="1050" dirty="0"/>
          </a:p>
          <a:p>
            <a:pPr>
              <a:lnSpc>
                <a:spcPct val="90000"/>
              </a:lnSpc>
            </a:pPr>
            <a:r>
              <a:rPr lang="en-US" sz="1050" dirty="0"/>
              <a:t>network</a:t>
            </a:r>
            <a:endParaRPr lang="en-US" sz="1050" dirty="0"/>
          </a:p>
        </p:txBody>
      </p:sp>
      <p:sp>
        <p:nvSpPr>
          <p:cNvPr id="658" name="TextBox 657"/>
          <p:cNvSpPr txBox="1"/>
          <p:nvPr/>
        </p:nvSpPr>
        <p:spPr>
          <a:xfrm>
            <a:off x="10063018" y="4228248"/>
            <a:ext cx="843051" cy="6740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content </a:t>
            </a:r>
            <a:endParaRPr lang="en-US" sz="1400" dirty="0"/>
          </a:p>
          <a:p>
            <a:pPr>
              <a:lnSpc>
                <a:spcPct val="90000"/>
              </a:lnSpc>
            </a:pPr>
            <a:r>
              <a:rPr lang="en-US" sz="1400" dirty="0"/>
              <a:t>provider </a:t>
            </a:r>
            <a:endParaRPr lang="en-US" sz="1400" dirty="0"/>
          </a:p>
          <a:p>
            <a:pPr>
              <a:lnSpc>
                <a:spcPct val="90000"/>
              </a:lnSpc>
            </a:pPr>
            <a:r>
              <a:rPr lang="en-US" sz="1400" dirty="0"/>
              <a:t>network</a:t>
            </a:r>
            <a:endParaRPr lang="en-US" sz="1000" dirty="0"/>
          </a:p>
        </p:txBody>
      </p:sp>
      <p:cxnSp>
        <p:nvCxnSpPr>
          <p:cNvPr id="830" name="Straight Connector 829"/>
          <p:cNvCxnSpPr/>
          <p:nvPr/>
        </p:nvCxnSpPr>
        <p:spPr>
          <a:xfrm flipH="1" flipV="1">
            <a:off x="10559920" y="3580125"/>
            <a:ext cx="412964" cy="637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7" name="Straight Connector 826"/>
          <p:cNvCxnSpPr/>
          <p:nvPr/>
        </p:nvCxnSpPr>
        <p:spPr>
          <a:xfrm flipH="1" flipV="1">
            <a:off x="10660835" y="3640684"/>
            <a:ext cx="345866" cy="7389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5" name="Straight Connector 824"/>
          <p:cNvCxnSpPr/>
          <p:nvPr/>
        </p:nvCxnSpPr>
        <p:spPr>
          <a:xfrm flipV="1">
            <a:off x="10636897" y="3633421"/>
            <a:ext cx="335987" cy="3953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3" name="Straight Connector 822"/>
          <p:cNvCxnSpPr/>
          <p:nvPr/>
        </p:nvCxnSpPr>
        <p:spPr>
          <a:xfrm flipH="1" flipV="1">
            <a:off x="10570774" y="3594896"/>
            <a:ext cx="1" cy="4857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9" name="Straight Connector 818"/>
          <p:cNvCxnSpPr/>
          <p:nvPr/>
        </p:nvCxnSpPr>
        <p:spPr>
          <a:xfrm flipH="1" flipV="1">
            <a:off x="10550620" y="4071642"/>
            <a:ext cx="508543" cy="3486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8" name="Straight Connector 817"/>
          <p:cNvCxnSpPr/>
          <p:nvPr/>
        </p:nvCxnSpPr>
        <p:spPr>
          <a:xfrm flipH="1">
            <a:off x="9895195" y="4087742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6" name="Straight Connector 815"/>
          <p:cNvCxnSpPr/>
          <p:nvPr/>
        </p:nvCxnSpPr>
        <p:spPr>
          <a:xfrm flipH="1">
            <a:off x="9219616" y="4087742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3" name="Straight Connector 812"/>
          <p:cNvCxnSpPr/>
          <p:nvPr/>
        </p:nvCxnSpPr>
        <p:spPr>
          <a:xfrm flipH="1">
            <a:off x="9276868" y="3507672"/>
            <a:ext cx="382424" cy="517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1" name="Straight Connector 810"/>
          <p:cNvCxnSpPr/>
          <p:nvPr/>
        </p:nvCxnSpPr>
        <p:spPr>
          <a:xfrm>
            <a:off x="9733069" y="3507672"/>
            <a:ext cx="0" cy="5402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8" name="Straight Connector 807"/>
          <p:cNvCxnSpPr/>
          <p:nvPr/>
        </p:nvCxnSpPr>
        <p:spPr>
          <a:xfrm>
            <a:off x="10137668" y="2754692"/>
            <a:ext cx="488174" cy="8393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3" name="Straight Connector 562"/>
          <p:cNvCxnSpPr/>
          <p:nvPr/>
        </p:nvCxnSpPr>
        <p:spPr>
          <a:xfrm flipH="1">
            <a:off x="9798719" y="2695013"/>
            <a:ext cx="380432" cy="69480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03" name="Group 802"/>
          <p:cNvGrpSpPr/>
          <p:nvPr/>
        </p:nvGrpSpPr>
        <p:grpSpPr>
          <a:xfrm>
            <a:off x="7562238" y="2127325"/>
            <a:ext cx="3578867" cy="3640283"/>
            <a:chOff x="7562238" y="2127325"/>
            <a:chExt cx="3578867" cy="3640283"/>
          </a:xfrm>
        </p:grpSpPr>
        <p:grpSp>
          <p:nvGrpSpPr>
            <p:cNvPr id="800" name="Group 799"/>
            <p:cNvGrpSpPr/>
            <p:nvPr/>
          </p:nvGrpSpPr>
          <p:grpSpPr>
            <a:xfrm>
              <a:off x="7857253" y="2127325"/>
              <a:ext cx="3283852" cy="3640283"/>
              <a:chOff x="7881336" y="2104198"/>
              <a:chExt cx="3283852" cy="3640283"/>
            </a:xfrm>
          </p:grpSpPr>
          <p:sp>
            <p:nvSpPr>
              <p:cNvPr id="22" name="Line 428"/>
              <p:cNvSpPr>
                <a:spLocks noChangeShapeType="1"/>
              </p:cNvSpPr>
              <p:nvPr/>
            </p:nvSpPr>
            <p:spPr bwMode="auto">
              <a:xfrm rot="16200000" flipV="1">
                <a:off x="9813692" y="5228612"/>
                <a:ext cx="388062" cy="756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" name="Line 430"/>
              <p:cNvSpPr>
                <a:spLocks noChangeShapeType="1"/>
              </p:cNvSpPr>
              <p:nvPr/>
            </p:nvSpPr>
            <p:spPr bwMode="auto">
              <a:xfrm rot="16200000">
                <a:off x="10234009" y="5382159"/>
                <a:ext cx="0" cy="11430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Line 431"/>
              <p:cNvSpPr>
                <a:spLocks noChangeShapeType="1"/>
              </p:cNvSpPr>
              <p:nvPr/>
            </p:nvSpPr>
            <p:spPr bwMode="auto">
              <a:xfrm>
                <a:off x="9457042" y="4815390"/>
                <a:ext cx="524483" cy="26153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" name="Line 432"/>
              <p:cNvSpPr>
                <a:spLocks noChangeShapeType="1"/>
              </p:cNvSpPr>
              <p:nvPr/>
            </p:nvSpPr>
            <p:spPr bwMode="auto">
              <a:xfrm flipV="1">
                <a:off x="8874149" y="4815390"/>
                <a:ext cx="569255" cy="24626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" name="Line 433"/>
              <p:cNvSpPr>
                <a:spLocks noChangeShapeType="1"/>
              </p:cNvSpPr>
              <p:nvPr/>
            </p:nvSpPr>
            <p:spPr bwMode="auto">
              <a:xfrm flipV="1">
                <a:off x="8845827" y="5085749"/>
                <a:ext cx="1030502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" name="Line 435"/>
              <p:cNvSpPr>
                <a:spLocks noChangeShapeType="1"/>
              </p:cNvSpPr>
              <p:nvPr/>
            </p:nvSpPr>
            <p:spPr bwMode="auto">
              <a:xfrm>
                <a:off x="8234290" y="5094207"/>
                <a:ext cx="22680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29" name="Line 436"/>
              <p:cNvSpPr>
                <a:spLocks noChangeShapeType="1"/>
              </p:cNvSpPr>
              <p:nvPr/>
            </p:nvSpPr>
            <p:spPr bwMode="auto">
              <a:xfrm flipV="1">
                <a:off x="7972450" y="5267343"/>
                <a:ext cx="41275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" name="Line 439"/>
              <p:cNvSpPr>
                <a:spLocks noChangeShapeType="1"/>
              </p:cNvSpPr>
              <p:nvPr/>
            </p:nvSpPr>
            <p:spPr bwMode="auto">
              <a:xfrm flipH="1">
                <a:off x="8397900" y="5259125"/>
                <a:ext cx="68080" cy="29396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1" name="Line 440"/>
              <p:cNvSpPr>
                <a:spLocks noChangeShapeType="1"/>
              </p:cNvSpPr>
              <p:nvPr/>
            </p:nvSpPr>
            <p:spPr bwMode="auto">
              <a:xfrm flipH="1" flipV="1">
                <a:off x="8512814" y="5284804"/>
                <a:ext cx="280374" cy="26987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2" name="Line 441"/>
              <p:cNvSpPr>
                <a:spLocks noChangeShapeType="1"/>
              </p:cNvSpPr>
              <p:nvPr/>
            </p:nvSpPr>
            <p:spPr bwMode="auto">
              <a:xfrm>
                <a:off x="8512814" y="5234921"/>
                <a:ext cx="914184" cy="46862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3" name="Line 443"/>
              <p:cNvSpPr>
                <a:spLocks noChangeShapeType="1"/>
              </p:cNvSpPr>
              <p:nvPr/>
            </p:nvSpPr>
            <p:spPr bwMode="auto">
              <a:xfrm>
                <a:off x="8271861" y="3806843"/>
                <a:ext cx="0" cy="13176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9" name="Line 449"/>
              <p:cNvSpPr>
                <a:spLocks noChangeShapeType="1"/>
              </p:cNvSpPr>
              <p:nvPr/>
            </p:nvSpPr>
            <p:spPr bwMode="auto">
              <a:xfrm flipV="1">
                <a:off x="7881336" y="4017980"/>
                <a:ext cx="168275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28" name="Line 428"/>
              <p:cNvSpPr>
                <a:spLocks noChangeShapeType="1"/>
              </p:cNvSpPr>
              <p:nvPr/>
            </p:nvSpPr>
            <p:spPr bwMode="auto">
              <a:xfrm rot="16200000" flipV="1">
                <a:off x="9909628" y="5560344"/>
                <a:ext cx="366793" cy="148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37" name="Line 440"/>
              <p:cNvSpPr>
                <a:spLocks noChangeShapeType="1"/>
              </p:cNvSpPr>
              <p:nvPr/>
            </p:nvSpPr>
            <p:spPr bwMode="auto">
              <a:xfrm flipV="1">
                <a:off x="8483508" y="5013435"/>
                <a:ext cx="404236" cy="20777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cxnSp>
            <p:nvCxnSpPr>
              <p:cNvPr id="564" name="Straight Connector 563"/>
              <p:cNvCxnSpPr/>
              <p:nvPr/>
            </p:nvCxnSpPr>
            <p:spPr>
              <a:xfrm flipH="1">
                <a:off x="10124718" y="2146305"/>
                <a:ext cx="761467" cy="57735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5" name="Straight Connector 564"/>
              <p:cNvCxnSpPr/>
              <p:nvPr/>
            </p:nvCxnSpPr>
            <p:spPr>
              <a:xfrm flipH="1">
                <a:off x="10124718" y="2245186"/>
                <a:ext cx="397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6" name="Straight Connector 565"/>
              <p:cNvCxnSpPr/>
              <p:nvPr/>
            </p:nvCxnSpPr>
            <p:spPr>
              <a:xfrm flipH="1">
                <a:off x="10696218" y="2177379"/>
                <a:ext cx="14936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7" name="Straight Connector 566"/>
              <p:cNvCxnSpPr/>
              <p:nvPr/>
            </p:nvCxnSpPr>
            <p:spPr>
              <a:xfrm flipH="1">
                <a:off x="10166249" y="2695840"/>
                <a:ext cx="574283" cy="2782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8" name="Straight Connector 567"/>
              <p:cNvCxnSpPr/>
              <p:nvPr/>
            </p:nvCxnSpPr>
            <p:spPr>
              <a:xfrm flipH="1">
                <a:off x="10093625" y="2146305"/>
                <a:ext cx="788589" cy="9888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9" name="Straight Connector 568"/>
              <p:cNvCxnSpPr/>
              <p:nvPr/>
            </p:nvCxnSpPr>
            <p:spPr>
              <a:xfrm flipH="1">
                <a:off x="10886186" y="2104198"/>
                <a:ext cx="279002" cy="421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0" name="Straight Connector 569"/>
              <p:cNvCxnSpPr/>
              <p:nvPr/>
            </p:nvCxnSpPr>
            <p:spPr>
              <a:xfrm flipH="1" flipV="1">
                <a:off x="10706077" y="2695840"/>
                <a:ext cx="353541" cy="678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4" name="Straight Connector 573"/>
              <p:cNvCxnSpPr/>
              <p:nvPr/>
            </p:nvCxnSpPr>
            <p:spPr>
              <a:xfrm flipH="1">
                <a:off x="8793306" y="2245186"/>
                <a:ext cx="1300319" cy="6066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Line 541"/>
              <p:cNvSpPr>
                <a:spLocks noChangeShapeType="1"/>
              </p:cNvSpPr>
              <p:nvPr/>
            </p:nvSpPr>
            <p:spPr bwMode="auto">
              <a:xfrm flipV="1">
                <a:off x="9402788" y="4090252"/>
                <a:ext cx="429324" cy="70560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" name="Line 424"/>
              <p:cNvSpPr>
                <a:spLocks noChangeShapeType="1"/>
              </p:cNvSpPr>
              <p:nvPr/>
            </p:nvSpPr>
            <p:spPr bwMode="auto">
              <a:xfrm flipV="1">
                <a:off x="8268637" y="4024329"/>
                <a:ext cx="969051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pic>
          <p:nvPicPr>
            <p:cNvPr id="262" name="Picture 778" descr="antenna_radiation_stylized"/>
            <p:cNvPicPr>
              <a:picLocks noChangeAspect="1" noChangeArrowheads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2238" y="3813930"/>
              <a:ext cx="506412" cy="1060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0" name="Picture 781" descr="antenna_radiation_stylized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42073" y="5480938"/>
              <a:ext cx="452014" cy="95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2" name="Picture 799" descr="cell_tower_radiation copy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80866" y="2158167"/>
              <a:ext cx="457200" cy="332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43" name="Oval 800"/>
            <p:cNvSpPr>
              <a:spLocks noChangeArrowheads="1"/>
            </p:cNvSpPr>
            <p:nvPr/>
          </p:nvSpPr>
          <p:spPr bwMode="auto">
            <a:xfrm>
              <a:off x="8174541" y="2292995"/>
              <a:ext cx="52388" cy="49485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</p:grpSp>
      <p:sp>
        <p:nvSpPr>
          <p:cNvPr id="239" name="Line 426"/>
          <p:cNvSpPr>
            <a:spLocks noChangeShapeType="1"/>
          </p:cNvSpPr>
          <p:nvPr/>
        </p:nvSpPr>
        <p:spPr bwMode="auto">
          <a:xfrm>
            <a:off x="8207860" y="2700359"/>
            <a:ext cx="227964" cy="17435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241" name="Group 783"/>
          <p:cNvGrpSpPr/>
          <p:nvPr/>
        </p:nvGrpSpPr>
        <p:grpSpPr bwMode="auto">
          <a:xfrm>
            <a:off x="8050698" y="2309376"/>
            <a:ext cx="298450" cy="464008"/>
            <a:chOff x="3130" y="3288"/>
            <a:chExt cx="410" cy="742"/>
          </a:xfrm>
        </p:grpSpPr>
        <p:sp>
          <p:nvSpPr>
            <p:cNvPr id="244" name="Line 270"/>
            <p:cNvSpPr>
              <a:spLocks noChangeShapeType="1"/>
            </p:cNvSpPr>
            <p:nvPr/>
          </p:nvSpPr>
          <p:spPr bwMode="auto">
            <a:xfrm flipH="1">
              <a:off x="3130" y="3288"/>
              <a:ext cx="205" cy="6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45" name="Line 271"/>
            <p:cNvSpPr>
              <a:spLocks noChangeShapeType="1"/>
            </p:cNvSpPr>
            <p:nvPr/>
          </p:nvSpPr>
          <p:spPr bwMode="auto">
            <a:xfrm>
              <a:off x="3335" y="3288"/>
              <a:ext cx="205" cy="6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46" name="Line 272"/>
            <p:cNvSpPr>
              <a:spLocks noChangeShapeType="1"/>
            </p:cNvSpPr>
            <p:nvPr/>
          </p:nvSpPr>
          <p:spPr bwMode="auto">
            <a:xfrm>
              <a:off x="3130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47" name="Line 273"/>
            <p:cNvSpPr>
              <a:spLocks noChangeShapeType="1"/>
            </p:cNvSpPr>
            <p:nvPr/>
          </p:nvSpPr>
          <p:spPr bwMode="auto">
            <a:xfrm flipH="1">
              <a:off x="3335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48" name="Line 274"/>
            <p:cNvSpPr>
              <a:spLocks noChangeShapeType="1"/>
            </p:cNvSpPr>
            <p:nvPr/>
          </p:nvSpPr>
          <p:spPr bwMode="auto">
            <a:xfrm>
              <a:off x="3335" y="3303"/>
              <a:ext cx="0" cy="7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49" name="Line 275"/>
            <p:cNvSpPr>
              <a:spLocks noChangeShapeType="1"/>
            </p:cNvSpPr>
            <p:nvPr/>
          </p:nvSpPr>
          <p:spPr bwMode="auto">
            <a:xfrm flipV="1">
              <a:off x="3130" y="3888"/>
              <a:ext cx="205" cy="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0" name="Line 276"/>
            <p:cNvSpPr>
              <a:spLocks noChangeShapeType="1"/>
            </p:cNvSpPr>
            <p:nvPr/>
          </p:nvSpPr>
          <p:spPr bwMode="auto">
            <a:xfrm flipH="1" flipV="1">
              <a:off x="3335" y="3888"/>
              <a:ext cx="205" cy="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1" name="Line 277"/>
            <p:cNvSpPr>
              <a:spLocks noChangeShapeType="1"/>
            </p:cNvSpPr>
            <p:nvPr/>
          </p:nvSpPr>
          <p:spPr bwMode="auto">
            <a:xfrm>
              <a:off x="3217" y="3668"/>
              <a:ext cx="118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2" name="Line 278"/>
            <p:cNvSpPr>
              <a:spLocks noChangeShapeType="1"/>
            </p:cNvSpPr>
            <p:nvPr/>
          </p:nvSpPr>
          <p:spPr bwMode="auto">
            <a:xfrm flipV="1">
              <a:off x="3335" y="3668"/>
              <a:ext cx="124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3" name="Line 279"/>
            <p:cNvSpPr>
              <a:spLocks noChangeShapeType="1"/>
            </p:cNvSpPr>
            <p:nvPr/>
          </p:nvSpPr>
          <p:spPr bwMode="auto">
            <a:xfrm>
              <a:off x="3178" y="3766"/>
              <a:ext cx="152" cy="7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4" name="Line 280"/>
            <p:cNvSpPr>
              <a:spLocks noChangeShapeType="1"/>
            </p:cNvSpPr>
            <p:nvPr/>
          </p:nvSpPr>
          <p:spPr bwMode="auto">
            <a:xfrm flipV="1">
              <a:off x="3335" y="3781"/>
              <a:ext cx="153" cy="6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5" name="Line 281"/>
            <p:cNvSpPr>
              <a:spLocks noChangeShapeType="1"/>
            </p:cNvSpPr>
            <p:nvPr/>
          </p:nvSpPr>
          <p:spPr bwMode="auto">
            <a:xfrm flipV="1">
              <a:off x="3335" y="3567"/>
              <a:ext cx="78" cy="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6" name="Line 282"/>
            <p:cNvSpPr>
              <a:spLocks noChangeShapeType="1"/>
            </p:cNvSpPr>
            <p:nvPr/>
          </p:nvSpPr>
          <p:spPr bwMode="auto">
            <a:xfrm flipV="1">
              <a:off x="3335" y="3428"/>
              <a:ext cx="49" cy="2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7" name="Line 283"/>
            <p:cNvSpPr>
              <a:spLocks noChangeShapeType="1"/>
            </p:cNvSpPr>
            <p:nvPr/>
          </p:nvSpPr>
          <p:spPr bwMode="auto">
            <a:xfrm>
              <a:off x="3247" y="3558"/>
              <a:ext cx="9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8" name="Line 284"/>
            <p:cNvSpPr>
              <a:spLocks noChangeShapeType="1"/>
            </p:cNvSpPr>
            <p:nvPr/>
          </p:nvSpPr>
          <p:spPr bwMode="auto">
            <a:xfrm>
              <a:off x="3289" y="3422"/>
              <a:ext cx="5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pic>
        <p:nvPicPr>
          <p:cNvPr id="261" name="Picture 777" descr="access_point_stylized_smal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3882" y="3861899"/>
            <a:ext cx="370169" cy="306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9" name="Picture 780" descr="access_point_stylized_smal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0610" y="5524232"/>
            <a:ext cx="380935" cy="317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71" name="Group 470"/>
          <p:cNvGrpSpPr/>
          <p:nvPr/>
        </p:nvGrpSpPr>
        <p:grpSpPr>
          <a:xfrm>
            <a:off x="9783558" y="4989983"/>
            <a:ext cx="393760" cy="218578"/>
            <a:chOff x="7493876" y="2774731"/>
            <a:chExt cx="1481958" cy="894622"/>
          </a:xfrm>
        </p:grpSpPr>
        <p:sp>
          <p:nvSpPr>
            <p:cNvPr id="472" name="Freeform 471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  <a:endParaRPr lang="en-US" dirty="0"/>
            </a:p>
          </p:txBody>
        </p:sp>
        <p:sp>
          <p:nvSpPr>
            <p:cNvPr id="473" name="Oval 472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  <a:endParaRPr lang="en-US" dirty="0"/>
            </a:p>
          </p:txBody>
        </p:sp>
        <p:grpSp>
          <p:nvGrpSpPr>
            <p:cNvPr id="474" name="Group 473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75" name="Freeform 474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6" name="Freeform 475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Freeform 476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8" name="Freeform 477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20" name="Group 519"/>
          <p:cNvGrpSpPr/>
          <p:nvPr/>
        </p:nvGrpSpPr>
        <p:grpSpPr>
          <a:xfrm>
            <a:off x="9849365" y="5339037"/>
            <a:ext cx="309740" cy="190838"/>
            <a:chOff x="3668110" y="2448910"/>
            <a:chExt cx="3794234" cy="2165130"/>
          </a:xfrm>
        </p:grpSpPr>
        <p:sp>
          <p:nvSpPr>
            <p:cNvPr id="521" name="Rectangle 520"/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2" name="Freeform 521"/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3" name="Group 522"/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24" name="Freeform 523"/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5" name="Freeform 524"/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6" name="Freeform 525"/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7" name="Freeform 526"/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79" name="Group 478"/>
          <p:cNvGrpSpPr/>
          <p:nvPr/>
        </p:nvGrpSpPr>
        <p:grpSpPr>
          <a:xfrm>
            <a:off x="8676619" y="4967420"/>
            <a:ext cx="393760" cy="218578"/>
            <a:chOff x="7493876" y="2774731"/>
            <a:chExt cx="1481958" cy="894622"/>
          </a:xfrm>
        </p:grpSpPr>
        <p:sp>
          <p:nvSpPr>
            <p:cNvPr id="480" name="Freeform 479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  <a:endParaRPr lang="en-US" dirty="0"/>
            </a:p>
          </p:txBody>
        </p:sp>
        <p:sp>
          <p:nvSpPr>
            <p:cNvPr id="481" name="Oval 480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  <a:endParaRPr lang="en-US" dirty="0"/>
            </a:p>
          </p:txBody>
        </p:sp>
        <p:grpSp>
          <p:nvGrpSpPr>
            <p:cNvPr id="482" name="Group 481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83" name="Freeform 482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4" name="Freeform 483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5" name="Freeform 484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6" name="Freeform 485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29" name="Group 528"/>
          <p:cNvGrpSpPr/>
          <p:nvPr/>
        </p:nvGrpSpPr>
        <p:grpSpPr>
          <a:xfrm>
            <a:off x="8311520" y="5194433"/>
            <a:ext cx="309740" cy="190838"/>
            <a:chOff x="3668110" y="2448910"/>
            <a:chExt cx="3794234" cy="2165130"/>
          </a:xfrm>
        </p:grpSpPr>
        <p:sp>
          <p:nvSpPr>
            <p:cNvPr id="530" name="Rectangle 529"/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1" name="Freeform 530"/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32" name="Group 531"/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33" name="Freeform 532"/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4" name="Freeform 533"/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5" name="Freeform 534"/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6" name="Freeform 535"/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07" name="Group 406"/>
          <p:cNvGrpSpPr/>
          <p:nvPr/>
        </p:nvGrpSpPr>
        <p:grpSpPr>
          <a:xfrm>
            <a:off x="8439827" y="2812309"/>
            <a:ext cx="353678" cy="168275"/>
            <a:chOff x="7493876" y="2774731"/>
            <a:chExt cx="1481958" cy="894622"/>
          </a:xfrm>
        </p:grpSpPr>
        <p:sp>
          <p:nvSpPr>
            <p:cNvPr id="408" name="Freeform 407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  <a:endParaRPr lang="en-US" dirty="0"/>
            </a:p>
          </p:txBody>
        </p:sp>
        <p:sp>
          <p:nvSpPr>
            <p:cNvPr id="409" name="Oval 408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  <a:endParaRPr lang="en-US" dirty="0"/>
            </a:p>
          </p:txBody>
        </p:sp>
        <p:grpSp>
          <p:nvGrpSpPr>
            <p:cNvPr id="410" name="Group 409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1" name="Freeform 410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2" name="Freeform 411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3" name="Freeform 412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4" name="Freeform 413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15" name="Group 414"/>
          <p:cNvGrpSpPr/>
          <p:nvPr/>
        </p:nvGrpSpPr>
        <p:grpSpPr>
          <a:xfrm>
            <a:off x="8050070" y="3965994"/>
            <a:ext cx="354986" cy="175668"/>
            <a:chOff x="7493876" y="2774731"/>
            <a:chExt cx="1481958" cy="894622"/>
          </a:xfrm>
        </p:grpSpPr>
        <p:sp>
          <p:nvSpPr>
            <p:cNvPr id="416" name="Freeform 41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  <a:endParaRPr lang="en-US" dirty="0"/>
            </a:p>
          </p:txBody>
        </p:sp>
        <p:sp>
          <p:nvSpPr>
            <p:cNvPr id="417" name="Oval 41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  <a:endParaRPr lang="en-US" dirty="0"/>
            </a:p>
          </p:txBody>
        </p:sp>
        <p:grpSp>
          <p:nvGrpSpPr>
            <p:cNvPr id="418" name="Group 41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9" name="Freeform 41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0" name="Freeform 41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1" name="Freeform 42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2" name="Freeform 42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55" name="Group 454"/>
          <p:cNvGrpSpPr/>
          <p:nvPr/>
        </p:nvGrpSpPr>
        <p:grpSpPr>
          <a:xfrm>
            <a:off x="10884085" y="3601365"/>
            <a:ext cx="170989" cy="97052"/>
            <a:chOff x="7493876" y="2774731"/>
            <a:chExt cx="1481958" cy="894622"/>
          </a:xfrm>
        </p:grpSpPr>
        <p:sp>
          <p:nvSpPr>
            <p:cNvPr id="456" name="Freeform 45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  <a:endParaRPr lang="en-US" dirty="0"/>
            </a:p>
          </p:txBody>
        </p:sp>
        <p:sp>
          <p:nvSpPr>
            <p:cNvPr id="457" name="Oval 45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  <a:endParaRPr lang="en-US" dirty="0"/>
            </a:p>
          </p:txBody>
        </p:sp>
        <p:grpSp>
          <p:nvGrpSpPr>
            <p:cNvPr id="458" name="Group 45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9" name="Freeform 45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0" name="Freeform 45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1" name="Freeform 46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2" name="Freeform 46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15" name="Group 614"/>
          <p:cNvGrpSpPr/>
          <p:nvPr/>
        </p:nvGrpSpPr>
        <p:grpSpPr>
          <a:xfrm>
            <a:off x="10410609" y="3496138"/>
            <a:ext cx="353678" cy="198344"/>
            <a:chOff x="7493876" y="2774731"/>
            <a:chExt cx="1481958" cy="894622"/>
          </a:xfrm>
        </p:grpSpPr>
        <p:sp>
          <p:nvSpPr>
            <p:cNvPr id="616" name="Freeform 61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  <a:endParaRPr lang="en-US" dirty="0"/>
            </a:p>
          </p:txBody>
        </p:sp>
        <p:sp>
          <p:nvSpPr>
            <p:cNvPr id="617" name="Oval 61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  <a:endParaRPr lang="en-US" dirty="0"/>
            </a:p>
          </p:txBody>
        </p:sp>
        <p:grpSp>
          <p:nvGrpSpPr>
            <p:cNvPr id="618" name="Group 61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19" name="Freeform 61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2" name="Freeform 62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77" name="Group 576"/>
          <p:cNvGrpSpPr/>
          <p:nvPr/>
        </p:nvGrpSpPr>
        <p:grpSpPr>
          <a:xfrm>
            <a:off x="9948724" y="2202292"/>
            <a:ext cx="353678" cy="198344"/>
            <a:chOff x="7493876" y="2774731"/>
            <a:chExt cx="1481958" cy="894622"/>
          </a:xfrm>
        </p:grpSpPr>
        <p:sp>
          <p:nvSpPr>
            <p:cNvPr id="578" name="Freeform 577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  <a:endParaRPr lang="en-US" dirty="0"/>
            </a:p>
          </p:txBody>
        </p:sp>
        <p:sp>
          <p:nvSpPr>
            <p:cNvPr id="579" name="Oval 578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  <a:endParaRPr lang="en-US" dirty="0"/>
            </a:p>
          </p:txBody>
        </p:sp>
        <p:grpSp>
          <p:nvGrpSpPr>
            <p:cNvPr id="580" name="Group 579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1" name="Freeform 580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2" name="Freeform 581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3" name="Freeform 582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4" name="Freeform 583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93" name="Group 592"/>
          <p:cNvGrpSpPr/>
          <p:nvPr/>
        </p:nvGrpSpPr>
        <p:grpSpPr>
          <a:xfrm>
            <a:off x="10527214" y="2613367"/>
            <a:ext cx="353678" cy="198344"/>
            <a:chOff x="7493876" y="2774731"/>
            <a:chExt cx="1481958" cy="894622"/>
          </a:xfrm>
        </p:grpSpPr>
        <p:sp>
          <p:nvSpPr>
            <p:cNvPr id="594" name="Freeform 593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  <a:endParaRPr lang="en-US" dirty="0"/>
            </a:p>
          </p:txBody>
        </p:sp>
        <p:sp>
          <p:nvSpPr>
            <p:cNvPr id="595" name="Oval 594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  <a:endParaRPr lang="en-US" dirty="0"/>
            </a:p>
          </p:txBody>
        </p:sp>
        <p:grpSp>
          <p:nvGrpSpPr>
            <p:cNvPr id="596" name="Group 595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97" name="Freeform 596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8" name="Freeform 597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9" name="Freeform 598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0" name="Freeform 599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01" name="Group 600"/>
          <p:cNvGrpSpPr/>
          <p:nvPr/>
        </p:nvGrpSpPr>
        <p:grpSpPr>
          <a:xfrm>
            <a:off x="10643825" y="2107963"/>
            <a:ext cx="353678" cy="198344"/>
            <a:chOff x="7493876" y="2774731"/>
            <a:chExt cx="1481958" cy="894622"/>
          </a:xfrm>
        </p:grpSpPr>
        <p:sp>
          <p:nvSpPr>
            <p:cNvPr id="602" name="Freeform 601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  <a:endParaRPr lang="en-US" dirty="0"/>
            </a:p>
          </p:txBody>
        </p:sp>
        <p:sp>
          <p:nvSpPr>
            <p:cNvPr id="603" name="Oval 602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  <a:endParaRPr lang="en-US" dirty="0"/>
            </a:p>
          </p:txBody>
        </p:sp>
        <p:grpSp>
          <p:nvGrpSpPr>
            <p:cNvPr id="604" name="Group 603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05" name="Freeform 604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6" name="Freeform 605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7" name="Freeform 606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8" name="Freeform 607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54" name="Group 553"/>
          <p:cNvGrpSpPr/>
          <p:nvPr/>
        </p:nvGrpSpPr>
        <p:grpSpPr>
          <a:xfrm>
            <a:off x="9098788" y="3956624"/>
            <a:ext cx="367224" cy="240304"/>
            <a:chOff x="7493876" y="2774731"/>
            <a:chExt cx="1481958" cy="894622"/>
          </a:xfrm>
        </p:grpSpPr>
        <p:sp>
          <p:nvSpPr>
            <p:cNvPr id="555" name="Freeform 554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  <a:endParaRPr lang="en-US" dirty="0"/>
            </a:p>
          </p:txBody>
        </p:sp>
        <p:sp>
          <p:nvSpPr>
            <p:cNvPr id="556" name="Oval 555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  <a:endParaRPr lang="en-US" dirty="0"/>
            </a:p>
          </p:txBody>
        </p:sp>
        <p:grpSp>
          <p:nvGrpSpPr>
            <p:cNvPr id="557" name="Group 556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58" name="Freeform 557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9" name="Freeform 558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0" name="Freeform 559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1" name="Freeform 560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85" name="Group 584"/>
          <p:cNvGrpSpPr/>
          <p:nvPr/>
        </p:nvGrpSpPr>
        <p:grpSpPr>
          <a:xfrm>
            <a:off x="9980126" y="2661565"/>
            <a:ext cx="353678" cy="198344"/>
            <a:chOff x="7493876" y="2774731"/>
            <a:chExt cx="1481958" cy="894622"/>
          </a:xfrm>
        </p:grpSpPr>
        <p:sp>
          <p:nvSpPr>
            <p:cNvPr id="586" name="Freeform 585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  <a:endParaRPr lang="en-US" dirty="0"/>
            </a:p>
          </p:txBody>
        </p:sp>
        <p:sp>
          <p:nvSpPr>
            <p:cNvPr id="587" name="Oval 586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  <a:endParaRPr lang="en-US" dirty="0"/>
            </a:p>
          </p:txBody>
        </p:sp>
        <p:grpSp>
          <p:nvGrpSpPr>
            <p:cNvPr id="588" name="Group 587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9" name="Freeform 588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0" name="Freeform 589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1" name="Freeform 590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2" name="Freeform 591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38" name="Group 537"/>
          <p:cNvGrpSpPr/>
          <p:nvPr/>
        </p:nvGrpSpPr>
        <p:grpSpPr>
          <a:xfrm>
            <a:off x="9497138" y="3394032"/>
            <a:ext cx="367224" cy="240304"/>
            <a:chOff x="7493876" y="2774731"/>
            <a:chExt cx="1481958" cy="894622"/>
          </a:xfrm>
        </p:grpSpPr>
        <p:sp>
          <p:nvSpPr>
            <p:cNvPr id="539" name="Freeform 538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  <a:endParaRPr lang="en-US" dirty="0"/>
            </a:p>
          </p:txBody>
        </p:sp>
        <p:sp>
          <p:nvSpPr>
            <p:cNvPr id="540" name="Oval 539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  <a:endParaRPr lang="en-US" dirty="0"/>
            </a:p>
          </p:txBody>
        </p:sp>
        <p:grpSp>
          <p:nvGrpSpPr>
            <p:cNvPr id="541" name="Group 540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42" name="Freeform 541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3" name="Freeform 542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4" name="Freeform 543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5" name="Freeform 544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46" name="Group 545"/>
          <p:cNvGrpSpPr/>
          <p:nvPr/>
        </p:nvGrpSpPr>
        <p:grpSpPr>
          <a:xfrm>
            <a:off x="9601554" y="3999763"/>
            <a:ext cx="367224" cy="240304"/>
            <a:chOff x="7493876" y="2774731"/>
            <a:chExt cx="1481958" cy="894622"/>
          </a:xfrm>
        </p:grpSpPr>
        <p:sp>
          <p:nvSpPr>
            <p:cNvPr id="547" name="Freeform 546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  <a:endParaRPr lang="en-US" dirty="0"/>
            </a:p>
          </p:txBody>
        </p:sp>
        <p:sp>
          <p:nvSpPr>
            <p:cNvPr id="548" name="Oval 547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  <a:endParaRPr lang="en-US" dirty="0"/>
            </a:p>
          </p:txBody>
        </p:sp>
        <p:grpSp>
          <p:nvGrpSpPr>
            <p:cNvPr id="549" name="Group 548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50" name="Freeform 549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1" name="Freeform 550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2" name="Freeform 551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3" name="Freeform 552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23" name="Group 622"/>
          <p:cNvGrpSpPr/>
          <p:nvPr/>
        </p:nvGrpSpPr>
        <p:grpSpPr>
          <a:xfrm>
            <a:off x="10375259" y="3992325"/>
            <a:ext cx="353678" cy="198344"/>
            <a:chOff x="7493876" y="2774731"/>
            <a:chExt cx="1481958" cy="894622"/>
          </a:xfrm>
        </p:grpSpPr>
        <p:sp>
          <p:nvSpPr>
            <p:cNvPr id="624" name="Freeform 623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  <a:endParaRPr lang="en-US" dirty="0"/>
            </a:p>
          </p:txBody>
        </p:sp>
        <p:sp>
          <p:nvSpPr>
            <p:cNvPr id="625" name="Oval 624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  <a:endParaRPr lang="en-US" dirty="0"/>
            </a:p>
          </p:txBody>
        </p:sp>
        <p:grpSp>
          <p:nvGrpSpPr>
            <p:cNvPr id="626" name="Group 625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27" name="Freeform 626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8" name="Freeform 627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9" name="Freeform 628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0" name="Freeform 629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3" name="Group 462"/>
          <p:cNvGrpSpPr/>
          <p:nvPr/>
        </p:nvGrpSpPr>
        <p:grpSpPr>
          <a:xfrm>
            <a:off x="9247893" y="4775686"/>
            <a:ext cx="393760" cy="218578"/>
            <a:chOff x="7493876" y="2774731"/>
            <a:chExt cx="1481958" cy="894622"/>
          </a:xfrm>
        </p:grpSpPr>
        <p:sp>
          <p:nvSpPr>
            <p:cNvPr id="464" name="Freeform 463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  <a:endParaRPr lang="en-US" dirty="0"/>
            </a:p>
          </p:txBody>
        </p:sp>
        <p:sp>
          <p:nvSpPr>
            <p:cNvPr id="465" name="Oval 464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  <a:endParaRPr lang="en-US" dirty="0"/>
            </a:p>
          </p:txBody>
        </p:sp>
        <p:grpSp>
          <p:nvGrpSpPr>
            <p:cNvPr id="466" name="Group 465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67" name="Freeform 466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8" name="Freeform 467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9" name="Freeform 468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0" name="Freeform 469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47" name="Group 446"/>
          <p:cNvGrpSpPr/>
          <p:nvPr/>
        </p:nvGrpSpPr>
        <p:grpSpPr>
          <a:xfrm>
            <a:off x="10925982" y="4369125"/>
            <a:ext cx="228295" cy="120400"/>
            <a:chOff x="7493876" y="2774731"/>
            <a:chExt cx="1481958" cy="894622"/>
          </a:xfrm>
        </p:grpSpPr>
        <p:sp>
          <p:nvSpPr>
            <p:cNvPr id="448" name="Freeform 447"/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-1" fmla="*/ 8187558 w 8187558"/>
                <a:gd name="connsiteY0-2" fmla="*/ 0 h 2617076"/>
                <a:gd name="connsiteX1-3" fmla="*/ 8187558 w 8187558"/>
                <a:gd name="connsiteY1-4" fmla="*/ 1271752 h 2617076"/>
                <a:gd name="connsiteX2-5" fmla="*/ 4025462 w 8187558"/>
                <a:gd name="connsiteY2-6" fmla="*/ 2617076 h 2617076"/>
                <a:gd name="connsiteX3-7" fmla="*/ 0 w 8187558"/>
                <a:gd name="connsiteY3-8" fmla="*/ 1229711 h 2617076"/>
                <a:gd name="connsiteX4-9" fmla="*/ 31531 w 8187558"/>
                <a:gd name="connsiteY4-10" fmla="*/ 147145 h 2617076"/>
                <a:gd name="connsiteX5-11" fmla="*/ 4046482 w 8187558"/>
                <a:gd name="connsiteY5-12" fmla="*/ 1576552 h 2617076"/>
                <a:gd name="connsiteX6-13" fmla="*/ 8187558 w 8187558"/>
                <a:gd name="connsiteY6-14" fmla="*/ 0 h 2617076"/>
                <a:gd name="connsiteX0-15" fmla="*/ 8187558 w 8187558"/>
                <a:gd name="connsiteY0-16" fmla="*/ 0 h 2617076"/>
                <a:gd name="connsiteX1-17" fmla="*/ 8187558 w 8187558"/>
                <a:gd name="connsiteY1-18" fmla="*/ 1271752 h 2617076"/>
                <a:gd name="connsiteX2-19" fmla="*/ 4025462 w 8187558"/>
                <a:gd name="connsiteY2-20" fmla="*/ 2617076 h 2617076"/>
                <a:gd name="connsiteX3-21" fmla="*/ 0 w 8187558"/>
                <a:gd name="connsiteY3-22" fmla="*/ 1229711 h 2617076"/>
                <a:gd name="connsiteX4-23" fmla="*/ 31531 w 8187558"/>
                <a:gd name="connsiteY4-24" fmla="*/ 147145 h 2617076"/>
                <a:gd name="connsiteX5-25" fmla="*/ 4046482 w 8187558"/>
                <a:gd name="connsiteY5-26" fmla="*/ 1576552 h 2617076"/>
                <a:gd name="connsiteX6-27" fmla="*/ 8187558 w 8187558"/>
                <a:gd name="connsiteY6-28" fmla="*/ 0 h 2617076"/>
                <a:gd name="connsiteX0-29" fmla="*/ 8187558 w 8187558"/>
                <a:gd name="connsiteY0-30" fmla="*/ 0 h 2617076"/>
                <a:gd name="connsiteX1-31" fmla="*/ 8187558 w 8187558"/>
                <a:gd name="connsiteY1-32" fmla="*/ 1271752 h 2617076"/>
                <a:gd name="connsiteX2-33" fmla="*/ 4025462 w 8187558"/>
                <a:gd name="connsiteY2-34" fmla="*/ 2617076 h 2617076"/>
                <a:gd name="connsiteX3-35" fmla="*/ 0 w 8187558"/>
                <a:gd name="connsiteY3-36" fmla="*/ 1229711 h 2617076"/>
                <a:gd name="connsiteX4-37" fmla="*/ 31531 w 8187558"/>
                <a:gd name="connsiteY4-38" fmla="*/ 147145 h 2617076"/>
                <a:gd name="connsiteX5-39" fmla="*/ 4046482 w 8187558"/>
                <a:gd name="connsiteY5-40" fmla="*/ 1576552 h 2617076"/>
                <a:gd name="connsiteX6-41" fmla="*/ 8187558 w 8187558"/>
                <a:gd name="connsiteY6-42" fmla="*/ 0 h 2617076"/>
                <a:gd name="connsiteX0-43" fmla="*/ 8187558 w 8187558"/>
                <a:gd name="connsiteY0-44" fmla="*/ 0 h 2617076"/>
                <a:gd name="connsiteX1-45" fmla="*/ 8187558 w 8187558"/>
                <a:gd name="connsiteY1-46" fmla="*/ 1271752 h 2617076"/>
                <a:gd name="connsiteX2-47" fmla="*/ 4025462 w 8187558"/>
                <a:gd name="connsiteY2-48" fmla="*/ 2617076 h 2617076"/>
                <a:gd name="connsiteX3-49" fmla="*/ 0 w 8187558"/>
                <a:gd name="connsiteY3-50" fmla="*/ 1229711 h 2617076"/>
                <a:gd name="connsiteX4-51" fmla="*/ 31531 w 8187558"/>
                <a:gd name="connsiteY4-52" fmla="*/ 147145 h 2617076"/>
                <a:gd name="connsiteX5-53" fmla="*/ 4046482 w 8187558"/>
                <a:gd name="connsiteY5-54" fmla="*/ 1576552 h 2617076"/>
                <a:gd name="connsiteX6-55" fmla="*/ 8187558 w 8187558"/>
                <a:gd name="connsiteY6-56" fmla="*/ 0 h 2617076"/>
                <a:gd name="connsiteX0-57" fmla="*/ 8187558 w 8187558"/>
                <a:gd name="connsiteY0-58" fmla="*/ 0 h 2617076"/>
                <a:gd name="connsiteX1-59" fmla="*/ 8187558 w 8187558"/>
                <a:gd name="connsiteY1-60" fmla="*/ 1271752 h 2617076"/>
                <a:gd name="connsiteX2-61" fmla="*/ 4025462 w 8187558"/>
                <a:gd name="connsiteY2-62" fmla="*/ 2617076 h 2617076"/>
                <a:gd name="connsiteX3-63" fmla="*/ 0 w 8187558"/>
                <a:gd name="connsiteY3-64" fmla="*/ 1229711 h 2617076"/>
                <a:gd name="connsiteX4-65" fmla="*/ 31531 w 8187558"/>
                <a:gd name="connsiteY4-66" fmla="*/ 147145 h 2617076"/>
                <a:gd name="connsiteX5-67" fmla="*/ 4046482 w 8187558"/>
                <a:gd name="connsiteY5-68" fmla="*/ 1576552 h 2617076"/>
                <a:gd name="connsiteX6-69" fmla="*/ 8187558 w 8187558"/>
                <a:gd name="connsiteY6-70" fmla="*/ 0 h 2617076"/>
                <a:gd name="connsiteX0-71" fmla="*/ 8187558 w 8187558"/>
                <a:gd name="connsiteY0-72" fmla="*/ 0 h 2617076"/>
                <a:gd name="connsiteX1-73" fmla="*/ 8187558 w 8187558"/>
                <a:gd name="connsiteY1-74" fmla="*/ 1271752 h 2617076"/>
                <a:gd name="connsiteX2-75" fmla="*/ 4025462 w 8187558"/>
                <a:gd name="connsiteY2-76" fmla="*/ 2617076 h 2617076"/>
                <a:gd name="connsiteX3-77" fmla="*/ 0 w 8187558"/>
                <a:gd name="connsiteY3-78" fmla="*/ 1229711 h 2617076"/>
                <a:gd name="connsiteX4-79" fmla="*/ 31531 w 8187558"/>
                <a:gd name="connsiteY4-80" fmla="*/ 147145 h 2617076"/>
                <a:gd name="connsiteX5-81" fmla="*/ 4046482 w 8187558"/>
                <a:gd name="connsiteY5-82" fmla="*/ 1576552 h 2617076"/>
                <a:gd name="connsiteX6-83" fmla="*/ 8187558 w 8187558"/>
                <a:gd name="connsiteY6-84" fmla="*/ 0 h 2617076"/>
                <a:gd name="connsiteX0-85" fmla="*/ 8187558 w 8187558"/>
                <a:gd name="connsiteY0-86" fmla="*/ 0 h 2638097"/>
                <a:gd name="connsiteX1-87" fmla="*/ 8187558 w 8187558"/>
                <a:gd name="connsiteY1-88" fmla="*/ 1271752 h 2638097"/>
                <a:gd name="connsiteX2-89" fmla="*/ 4099035 w 8187558"/>
                <a:gd name="connsiteY2-90" fmla="*/ 2638097 h 2638097"/>
                <a:gd name="connsiteX3-91" fmla="*/ 0 w 8187558"/>
                <a:gd name="connsiteY3-92" fmla="*/ 1229711 h 2638097"/>
                <a:gd name="connsiteX4-93" fmla="*/ 31531 w 8187558"/>
                <a:gd name="connsiteY4-94" fmla="*/ 147145 h 2638097"/>
                <a:gd name="connsiteX5-95" fmla="*/ 4046482 w 8187558"/>
                <a:gd name="connsiteY5-96" fmla="*/ 1576552 h 2638097"/>
                <a:gd name="connsiteX6-97" fmla="*/ 8187558 w 8187558"/>
                <a:gd name="connsiteY6-98" fmla="*/ 0 h 2638097"/>
                <a:gd name="connsiteX0-99" fmla="*/ 8187558 w 8187558"/>
                <a:gd name="connsiteY0-100" fmla="*/ 0 h 2638097"/>
                <a:gd name="connsiteX1-101" fmla="*/ 8187558 w 8187558"/>
                <a:gd name="connsiteY1-102" fmla="*/ 1271752 h 2638097"/>
                <a:gd name="connsiteX2-103" fmla="*/ 4099035 w 8187558"/>
                <a:gd name="connsiteY2-104" fmla="*/ 2638097 h 2638097"/>
                <a:gd name="connsiteX3-105" fmla="*/ 0 w 8187558"/>
                <a:gd name="connsiteY3-106" fmla="*/ 1229711 h 2638097"/>
                <a:gd name="connsiteX4-107" fmla="*/ 31531 w 8187558"/>
                <a:gd name="connsiteY4-108" fmla="*/ 147145 h 2638097"/>
                <a:gd name="connsiteX5-109" fmla="*/ 4046482 w 8187558"/>
                <a:gd name="connsiteY5-110" fmla="*/ 1576552 h 2638097"/>
                <a:gd name="connsiteX6-111" fmla="*/ 8187558 w 8187558"/>
                <a:gd name="connsiteY6-112" fmla="*/ 0 h 2638097"/>
                <a:gd name="connsiteX0-113" fmla="*/ 8187558 w 8187558"/>
                <a:gd name="connsiteY0-114" fmla="*/ 0 h 2638097"/>
                <a:gd name="connsiteX1-115" fmla="*/ 8187558 w 8187558"/>
                <a:gd name="connsiteY1-116" fmla="*/ 1271752 h 2638097"/>
                <a:gd name="connsiteX2-117" fmla="*/ 4099035 w 8187558"/>
                <a:gd name="connsiteY2-118" fmla="*/ 2638097 h 2638097"/>
                <a:gd name="connsiteX3-119" fmla="*/ 0 w 8187558"/>
                <a:gd name="connsiteY3-120" fmla="*/ 1229711 h 2638097"/>
                <a:gd name="connsiteX4-121" fmla="*/ 31531 w 8187558"/>
                <a:gd name="connsiteY4-122" fmla="*/ 147145 h 2638097"/>
                <a:gd name="connsiteX5-123" fmla="*/ 4046482 w 8187558"/>
                <a:gd name="connsiteY5-124" fmla="*/ 1576552 h 2638097"/>
                <a:gd name="connsiteX6-125" fmla="*/ 8187558 w 8187558"/>
                <a:gd name="connsiteY6-126" fmla="*/ 0 h 2638097"/>
                <a:gd name="connsiteX0-127" fmla="*/ 8187558 w 8187558"/>
                <a:gd name="connsiteY0-128" fmla="*/ 0 h 2638097"/>
                <a:gd name="connsiteX1-129" fmla="*/ 8187558 w 8187558"/>
                <a:gd name="connsiteY1-130" fmla="*/ 1271752 h 2638097"/>
                <a:gd name="connsiteX2-131" fmla="*/ 4099035 w 8187558"/>
                <a:gd name="connsiteY2-132" fmla="*/ 2638097 h 2638097"/>
                <a:gd name="connsiteX3-133" fmla="*/ 0 w 8187558"/>
                <a:gd name="connsiteY3-134" fmla="*/ 1229711 h 2638097"/>
                <a:gd name="connsiteX4-135" fmla="*/ 31531 w 8187558"/>
                <a:gd name="connsiteY4-136" fmla="*/ 147145 h 2638097"/>
                <a:gd name="connsiteX5-137" fmla="*/ 4046482 w 8187558"/>
                <a:gd name="connsiteY5-138" fmla="*/ 1576552 h 2638097"/>
                <a:gd name="connsiteX6-139" fmla="*/ 8187558 w 8187558"/>
                <a:gd name="connsiteY6-140" fmla="*/ 0 h 2638097"/>
                <a:gd name="connsiteX0-141" fmla="*/ 8187558 w 8187558"/>
                <a:gd name="connsiteY0-142" fmla="*/ 0 h 2638097"/>
                <a:gd name="connsiteX1-143" fmla="*/ 8187558 w 8187558"/>
                <a:gd name="connsiteY1-144" fmla="*/ 1271752 h 2638097"/>
                <a:gd name="connsiteX2-145" fmla="*/ 4099035 w 8187558"/>
                <a:gd name="connsiteY2-146" fmla="*/ 2638097 h 2638097"/>
                <a:gd name="connsiteX3-147" fmla="*/ 0 w 8187558"/>
                <a:gd name="connsiteY3-148" fmla="*/ 1229711 h 2638097"/>
                <a:gd name="connsiteX4-149" fmla="*/ 31531 w 8187558"/>
                <a:gd name="connsiteY4-150" fmla="*/ 147145 h 2638097"/>
                <a:gd name="connsiteX5-151" fmla="*/ 4088524 w 8187558"/>
                <a:gd name="connsiteY5-152" fmla="*/ 1597573 h 2638097"/>
                <a:gd name="connsiteX6-153" fmla="*/ 8187558 w 8187558"/>
                <a:gd name="connsiteY6-154" fmla="*/ 0 h 2638097"/>
                <a:gd name="connsiteX0-155" fmla="*/ 8187558 w 8187558"/>
                <a:gd name="connsiteY0-156" fmla="*/ 0 h 2638097"/>
                <a:gd name="connsiteX1-157" fmla="*/ 8187558 w 8187558"/>
                <a:gd name="connsiteY1-158" fmla="*/ 1271752 h 2638097"/>
                <a:gd name="connsiteX2-159" fmla="*/ 4099035 w 8187558"/>
                <a:gd name="connsiteY2-160" fmla="*/ 2638097 h 2638097"/>
                <a:gd name="connsiteX3-161" fmla="*/ 0 w 8187558"/>
                <a:gd name="connsiteY3-162" fmla="*/ 1229711 h 2638097"/>
                <a:gd name="connsiteX4-163" fmla="*/ 31531 w 8187558"/>
                <a:gd name="connsiteY4-164" fmla="*/ 147145 h 2638097"/>
                <a:gd name="connsiteX5-165" fmla="*/ 4088524 w 8187558"/>
                <a:gd name="connsiteY5-166" fmla="*/ 1597573 h 2638097"/>
                <a:gd name="connsiteX6-167" fmla="*/ 8187558 w 8187558"/>
                <a:gd name="connsiteY6-168" fmla="*/ 0 h 2638097"/>
                <a:gd name="connsiteX0-169" fmla="*/ 8187558 w 8187558"/>
                <a:gd name="connsiteY0-170" fmla="*/ 0 h 2638097"/>
                <a:gd name="connsiteX1-171" fmla="*/ 8187558 w 8187558"/>
                <a:gd name="connsiteY1-172" fmla="*/ 1271752 h 2638097"/>
                <a:gd name="connsiteX2-173" fmla="*/ 4099035 w 8187558"/>
                <a:gd name="connsiteY2-174" fmla="*/ 2638097 h 2638097"/>
                <a:gd name="connsiteX3-175" fmla="*/ 0 w 8187558"/>
                <a:gd name="connsiteY3-176" fmla="*/ 1229711 h 2638097"/>
                <a:gd name="connsiteX4-177" fmla="*/ 31531 w 8187558"/>
                <a:gd name="connsiteY4-178" fmla="*/ 147145 h 2638097"/>
                <a:gd name="connsiteX5-179" fmla="*/ 4099035 w 8187558"/>
                <a:gd name="connsiteY5-180" fmla="*/ 1566042 h 2638097"/>
                <a:gd name="connsiteX6-181" fmla="*/ 8187558 w 8187558"/>
                <a:gd name="connsiteY6-182" fmla="*/ 0 h 2638097"/>
                <a:gd name="connsiteX0-183" fmla="*/ 8187558 w 8187558"/>
                <a:gd name="connsiteY0-184" fmla="*/ 0 h 2638097"/>
                <a:gd name="connsiteX1-185" fmla="*/ 8187558 w 8187558"/>
                <a:gd name="connsiteY1-186" fmla="*/ 1271752 h 2638097"/>
                <a:gd name="connsiteX2-187" fmla="*/ 4099035 w 8187558"/>
                <a:gd name="connsiteY2-188" fmla="*/ 2638097 h 2638097"/>
                <a:gd name="connsiteX3-189" fmla="*/ 0 w 8187558"/>
                <a:gd name="connsiteY3-190" fmla="*/ 1229711 h 2638097"/>
                <a:gd name="connsiteX4-191" fmla="*/ 31531 w 8187558"/>
                <a:gd name="connsiteY4-192" fmla="*/ 147145 h 2638097"/>
                <a:gd name="connsiteX5-193" fmla="*/ 4099035 w 8187558"/>
                <a:gd name="connsiteY5-194" fmla="*/ 1566042 h 2638097"/>
                <a:gd name="connsiteX6-195" fmla="*/ 8187558 w 8187558"/>
                <a:gd name="connsiteY6-196" fmla="*/ 0 h 2638097"/>
                <a:gd name="connsiteX0-197" fmla="*/ 8187558 w 8187558"/>
                <a:gd name="connsiteY0-198" fmla="*/ 0 h 2638097"/>
                <a:gd name="connsiteX1-199" fmla="*/ 8187558 w 8187558"/>
                <a:gd name="connsiteY1-200" fmla="*/ 1271752 h 2638097"/>
                <a:gd name="connsiteX2-201" fmla="*/ 4099035 w 8187558"/>
                <a:gd name="connsiteY2-202" fmla="*/ 2638097 h 2638097"/>
                <a:gd name="connsiteX3-203" fmla="*/ 0 w 8187558"/>
                <a:gd name="connsiteY3-204" fmla="*/ 1229711 h 2638097"/>
                <a:gd name="connsiteX4-205" fmla="*/ 31531 w 8187558"/>
                <a:gd name="connsiteY4-206" fmla="*/ 147145 h 2638097"/>
                <a:gd name="connsiteX5-207" fmla="*/ 4099035 w 8187558"/>
                <a:gd name="connsiteY5-208" fmla="*/ 1566042 h 2638097"/>
                <a:gd name="connsiteX6-209" fmla="*/ 8187558 w 8187558"/>
                <a:gd name="connsiteY6-210" fmla="*/ 0 h 2638097"/>
                <a:gd name="connsiteX0-211" fmla="*/ 8187558 w 8187558"/>
                <a:gd name="connsiteY0-212" fmla="*/ 0 h 2638097"/>
                <a:gd name="connsiteX1-213" fmla="*/ 8187558 w 8187558"/>
                <a:gd name="connsiteY1-214" fmla="*/ 1271752 h 2638097"/>
                <a:gd name="connsiteX2-215" fmla="*/ 4099035 w 8187558"/>
                <a:gd name="connsiteY2-216" fmla="*/ 2638097 h 2638097"/>
                <a:gd name="connsiteX3-217" fmla="*/ 0 w 8187558"/>
                <a:gd name="connsiteY3-218" fmla="*/ 1229711 h 2638097"/>
                <a:gd name="connsiteX4-219" fmla="*/ 31531 w 8187558"/>
                <a:gd name="connsiteY4-220" fmla="*/ 147145 h 2638097"/>
                <a:gd name="connsiteX5-221" fmla="*/ 4099035 w 8187558"/>
                <a:gd name="connsiteY5-222" fmla="*/ 1566042 h 2638097"/>
                <a:gd name="connsiteX6-223" fmla="*/ 8187558 w 8187558"/>
                <a:gd name="connsiteY6-224" fmla="*/ 0 h 2638097"/>
                <a:gd name="connsiteX0-225" fmla="*/ 8187558 w 8187558"/>
                <a:gd name="connsiteY0-226" fmla="*/ 0 h 2638097"/>
                <a:gd name="connsiteX1-227" fmla="*/ 8187558 w 8187558"/>
                <a:gd name="connsiteY1-228" fmla="*/ 1271752 h 2638097"/>
                <a:gd name="connsiteX2-229" fmla="*/ 4099035 w 8187558"/>
                <a:gd name="connsiteY2-230" fmla="*/ 2638097 h 2638097"/>
                <a:gd name="connsiteX3-231" fmla="*/ 0 w 8187558"/>
                <a:gd name="connsiteY3-232" fmla="*/ 1229711 h 2638097"/>
                <a:gd name="connsiteX4-233" fmla="*/ 31531 w 8187558"/>
                <a:gd name="connsiteY4-234" fmla="*/ 147145 h 2638097"/>
                <a:gd name="connsiteX5-235" fmla="*/ 4099035 w 8187558"/>
                <a:gd name="connsiteY5-236" fmla="*/ 1566042 h 2638097"/>
                <a:gd name="connsiteX6-237" fmla="*/ 8187558 w 8187558"/>
                <a:gd name="connsiteY6-238" fmla="*/ 0 h 2638097"/>
                <a:gd name="connsiteX0-239" fmla="*/ 8187558 w 8187558"/>
                <a:gd name="connsiteY0-240" fmla="*/ 0 h 2638097"/>
                <a:gd name="connsiteX1-241" fmla="*/ 8187558 w 8187558"/>
                <a:gd name="connsiteY1-242" fmla="*/ 1271752 h 2638097"/>
                <a:gd name="connsiteX2-243" fmla="*/ 4099035 w 8187558"/>
                <a:gd name="connsiteY2-244" fmla="*/ 2638097 h 2638097"/>
                <a:gd name="connsiteX3-245" fmla="*/ 0 w 8187558"/>
                <a:gd name="connsiteY3-246" fmla="*/ 1229711 h 2638097"/>
                <a:gd name="connsiteX4-247" fmla="*/ 31531 w 8187558"/>
                <a:gd name="connsiteY4-248" fmla="*/ 147145 h 2638097"/>
                <a:gd name="connsiteX5-249" fmla="*/ 4099035 w 8187558"/>
                <a:gd name="connsiteY5-250" fmla="*/ 1566042 h 2638097"/>
                <a:gd name="connsiteX6-251" fmla="*/ 8187558 w 8187558"/>
                <a:gd name="connsiteY6-252" fmla="*/ 0 h 2638097"/>
                <a:gd name="connsiteX0-253" fmla="*/ 8187558 w 8187558"/>
                <a:gd name="connsiteY0-254" fmla="*/ 0 h 2638097"/>
                <a:gd name="connsiteX1-255" fmla="*/ 8187558 w 8187558"/>
                <a:gd name="connsiteY1-256" fmla="*/ 1271752 h 2638097"/>
                <a:gd name="connsiteX2-257" fmla="*/ 4099035 w 8187558"/>
                <a:gd name="connsiteY2-258" fmla="*/ 2638097 h 2638097"/>
                <a:gd name="connsiteX3-259" fmla="*/ 0 w 8187558"/>
                <a:gd name="connsiteY3-260" fmla="*/ 1229711 h 2638097"/>
                <a:gd name="connsiteX4-261" fmla="*/ 31531 w 8187558"/>
                <a:gd name="connsiteY4-262" fmla="*/ 147145 h 2638097"/>
                <a:gd name="connsiteX5-263" fmla="*/ 4099035 w 8187558"/>
                <a:gd name="connsiteY5-264" fmla="*/ 1566042 h 2638097"/>
                <a:gd name="connsiteX6-265" fmla="*/ 8187558 w 8187558"/>
                <a:gd name="connsiteY6-266" fmla="*/ 0 h 2638097"/>
                <a:gd name="connsiteX0-267" fmla="*/ 8187558 w 8187558"/>
                <a:gd name="connsiteY0-268" fmla="*/ 0 h 2638097"/>
                <a:gd name="connsiteX1-269" fmla="*/ 8187558 w 8187558"/>
                <a:gd name="connsiteY1-270" fmla="*/ 1271752 h 2638097"/>
                <a:gd name="connsiteX2-271" fmla="*/ 4099035 w 8187558"/>
                <a:gd name="connsiteY2-272" fmla="*/ 2638097 h 2638097"/>
                <a:gd name="connsiteX3-273" fmla="*/ 0 w 8187558"/>
                <a:gd name="connsiteY3-274" fmla="*/ 1229711 h 2638097"/>
                <a:gd name="connsiteX4-275" fmla="*/ 31531 w 8187558"/>
                <a:gd name="connsiteY4-276" fmla="*/ 147145 h 2638097"/>
                <a:gd name="connsiteX5-277" fmla="*/ 4099035 w 8187558"/>
                <a:gd name="connsiteY5-278" fmla="*/ 1566042 h 2638097"/>
                <a:gd name="connsiteX6-279" fmla="*/ 8187558 w 8187558"/>
                <a:gd name="connsiteY6-280" fmla="*/ 0 h 2638097"/>
                <a:gd name="connsiteX0-281" fmla="*/ 8187558 w 8187558"/>
                <a:gd name="connsiteY0-282" fmla="*/ 0 h 2638097"/>
                <a:gd name="connsiteX1-283" fmla="*/ 8187558 w 8187558"/>
                <a:gd name="connsiteY1-284" fmla="*/ 1271752 h 2638097"/>
                <a:gd name="connsiteX2-285" fmla="*/ 4099035 w 8187558"/>
                <a:gd name="connsiteY2-286" fmla="*/ 2638097 h 2638097"/>
                <a:gd name="connsiteX3-287" fmla="*/ 0 w 8187558"/>
                <a:gd name="connsiteY3-288" fmla="*/ 1229711 h 2638097"/>
                <a:gd name="connsiteX4-289" fmla="*/ 31531 w 8187558"/>
                <a:gd name="connsiteY4-290" fmla="*/ 147145 h 2638097"/>
                <a:gd name="connsiteX5-291" fmla="*/ 4099035 w 8187558"/>
                <a:gd name="connsiteY5-292" fmla="*/ 1566042 h 2638097"/>
                <a:gd name="connsiteX6-293" fmla="*/ 8187558 w 8187558"/>
                <a:gd name="connsiteY6-294" fmla="*/ 0 h 2638097"/>
                <a:gd name="connsiteX0-295" fmla="*/ 8176538 w 8176538"/>
                <a:gd name="connsiteY0-296" fmla="*/ 0 h 2638097"/>
                <a:gd name="connsiteX1-297" fmla="*/ 8176538 w 8176538"/>
                <a:gd name="connsiteY1-298" fmla="*/ 1271752 h 2638097"/>
                <a:gd name="connsiteX2-299" fmla="*/ 4088015 w 8176538"/>
                <a:gd name="connsiteY2-300" fmla="*/ 2638097 h 2638097"/>
                <a:gd name="connsiteX3-301" fmla="*/ 0 w 8176538"/>
                <a:gd name="connsiteY3-302" fmla="*/ 1269888 h 2638097"/>
                <a:gd name="connsiteX4-303" fmla="*/ 20511 w 8176538"/>
                <a:gd name="connsiteY4-304" fmla="*/ 147145 h 2638097"/>
                <a:gd name="connsiteX5-305" fmla="*/ 4088015 w 8176538"/>
                <a:gd name="connsiteY5-306" fmla="*/ 1566042 h 2638097"/>
                <a:gd name="connsiteX6-307" fmla="*/ 8176538 w 8176538"/>
                <a:gd name="connsiteY6-308" fmla="*/ 0 h 2638097"/>
                <a:gd name="connsiteX0-309" fmla="*/ 8176538 w 8176538"/>
                <a:gd name="connsiteY0-310" fmla="*/ 0 h 2772020"/>
                <a:gd name="connsiteX1-311" fmla="*/ 8176538 w 8176538"/>
                <a:gd name="connsiteY1-312" fmla="*/ 1271752 h 2772020"/>
                <a:gd name="connsiteX2-313" fmla="*/ 4099034 w 8176538"/>
                <a:gd name="connsiteY2-314" fmla="*/ 2772020 h 2772020"/>
                <a:gd name="connsiteX3-315" fmla="*/ 0 w 8176538"/>
                <a:gd name="connsiteY3-316" fmla="*/ 1269888 h 2772020"/>
                <a:gd name="connsiteX4-317" fmla="*/ 20511 w 8176538"/>
                <a:gd name="connsiteY4-318" fmla="*/ 147145 h 2772020"/>
                <a:gd name="connsiteX5-319" fmla="*/ 4088015 w 8176538"/>
                <a:gd name="connsiteY5-320" fmla="*/ 1566042 h 2772020"/>
                <a:gd name="connsiteX6-321" fmla="*/ 8176538 w 8176538"/>
                <a:gd name="connsiteY6-322" fmla="*/ 0 h 2772020"/>
                <a:gd name="connsiteX0-323" fmla="*/ 8176538 w 8176538"/>
                <a:gd name="connsiteY0-324" fmla="*/ 0 h 2772339"/>
                <a:gd name="connsiteX1-325" fmla="*/ 8176538 w 8176538"/>
                <a:gd name="connsiteY1-326" fmla="*/ 1378890 h 2772339"/>
                <a:gd name="connsiteX2-327" fmla="*/ 4099034 w 8176538"/>
                <a:gd name="connsiteY2-328" fmla="*/ 2772020 h 2772339"/>
                <a:gd name="connsiteX3-329" fmla="*/ 0 w 8176538"/>
                <a:gd name="connsiteY3-330" fmla="*/ 1269888 h 2772339"/>
                <a:gd name="connsiteX4-331" fmla="*/ 20511 w 8176538"/>
                <a:gd name="connsiteY4-332" fmla="*/ 147145 h 2772339"/>
                <a:gd name="connsiteX5-333" fmla="*/ 4088015 w 8176538"/>
                <a:gd name="connsiteY5-334" fmla="*/ 1566042 h 2772339"/>
                <a:gd name="connsiteX6-335" fmla="*/ 8176538 w 8176538"/>
                <a:gd name="connsiteY6-336" fmla="*/ 0 h 2772339"/>
                <a:gd name="connsiteX0-337" fmla="*/ 8176538 w 8176538"/>
                <a:gd name="connsiteY0-338" fmla="*/ 0 h 2825888"/>
                <a:gd name="connsiteX1-339" fmla="*/ 8176538 w 8176538"/>
                <a:gd name="connsiteY1-340" fmla="*/ 1378890 h 2825888"/>
                <a:gd name="connsiteX2-341" fmla="*/ 4099034 w 8176538"/>
                <a:gd name="connsiteY2-342" fmla="*/ 2825590 h 2825888"/>
                <a:gd name="connsiteX3-343" fmla="*/ 0 w 8176538"/>
                <a:gd name="connsiteY3-344" fmla="*/ 1269888 h 2825888"/>
                <a:gd name="connsiteX4-345" fmla="*/ 20511 w 8176538"/>
                <a:gd name="connsiteY4-346" fmla="*/ 147145 h 2825888"/>
                <a:gd name="connsiteX5-347" fmla="*/ 4088015 w 8176538"/>
                <a:gd name="connsiteY5-348" fmla="*/ 1566042 h 2825888"/>
                <a:gd name="connsiteX6-349" fmla="*/ 8176538 w 8176538"/>
                <a:gd name="connsiteY6-350" fmla="*/ 0 h 2825888"/>
                <a:gd name="connsiteX0-351" fmla="*/ 8165518 w 8165518"/>
                <a:gd name="connsiteY0-352" fmla="*/ 0 h 2825606"/>
                <a:gd name="connsiteX1-353" fmla="*/ 8165518 w 8165518"/>
                <a:gd name="connsiteY1-354" fmla="*/ 1378890 h 2825606"/>
                <a:gd name="connsiteX2-355" fmla="*/ 4088014 w 8165518"/>
                <a:gd name="connsiteY2-356" fmla="*/ 2825590 h 2825606"/>
                <a:gd name="connsiteX3-357" fmla="*/ 0 w 8165518"/>
                <a:gd name="connsiteY3-358" fmla="*/ 1403811 h 2825606"/>
                <a:gd name="connsiteX4-359" fmla="*/ 9491 w 8165518"/>
                <a:gd name="connsiteY4-360" fmla="*/ 147145 h 2825606"/>
                <a:gd name="connsiteX5-361" fmla="*/ 4076995 w 8165518"/>
                <a:gd name="connsiteY5-362" fmla="*/ 1566042 h 2825606"/>
                <a:gd name="connsiteX6-363" fmla="*/ 8165518 w 8165518"/>
                <a:gd name="connsiteY6-364" fmla="*/ 0 h 2825606"/>
                <a:gd name="connsiteX0-365" fmla="*/ 8165518 w 8165518"/>
                <a:gd name="connsiteY0-366" fmla="*/ 0 h 2879174"/>
                <a:gd name="connsiteX1-367" fmla="*/ 8165518 w 8165518"/>
                <a:gd name="connsiteY1-368" fmla="*/ 1378890 h 2879174"/>
                <a:gd name="connsiteX2-369" fmla="*/ 4132092 w 8165518"/>
                <a:gd name="connsiteY2-370" fmla="*/ 2879159 h 2879174"/>
                <a:gd name="connsiteX3-371" fmla="*/ 0 w 8165518"/>
                <a:gd name="connsiteY3-372" fmla="*/ 1403811 h 2879174"/>
                <a:gd name="connsiteX4-373" fmla="*/ 9491 w 8165518"/>
                <a:gd name="connsiteY4-374" fmla="*/ 147145 h 2879174"/>
                <a:gd name="connsiteX5-375" fmla="*/ 4076995 w 8165518"/>
                <a:gd name="connsiteY5-376" fmla="*/ 1566042 h 2879174"/>
                <a:gd name="connsiteX6-377" fmla="*/ 8165518 w 8165518"/>
                <a:gd name="connsiteY6-378" fmla="*/ 0 h 2879174"/>
                <a:gd name="connsiteX0-379" fmla="*/ 8165518 w 8176537"/>
                <a:gd name="connsiteY0-380" fmla="*/ 0 h 2879410"/>
                <a:gd name="connsiteX1-381" fmla="*/ 8176537 w 8176537"/>
                <a:gd name="connsiteY1-382" fmla="*/ 1499420 h 2879410"/>
                <a:gd name="connsiteX2-383" fmla="*/ 4132092 w 8176537"/>
                <a:gd name="connsiteY2-384" fmla="*/ 2879159 h 2879410"/>
                <a:gd name="connsiteX3-385" fmla="*/ 0 w 8176537"/>
                <a:gd name="connsiteY3-386" fmla="*/ 1403811 h 2879410"/>
                <a:gd name="connsiteX4-387" fmla="*/ 9491 w 8176537"/>
                <a:gd name="connsiteY4-388" fmla="*/ 147145 h 2879410"/>
                <a:gd name="connsiteX5-389" fmla="*/ 4076995 w 8176537"/>
                <a:gd name="connsiteY5-390" fmla="*/ 1566042 h 2879410"/>
                <a:gd name="connsiteX6-391" fmla="*/ 8165518 w 8176537"/>
                <a:gd name="connsiteY6-392" fmla="*/ 0 h 2879410"/>
                <a:gd name="connsiteX0-393" fmla="*/ 8165518 w 8176537"/>
                <a:gd name="connsiteY0-394" fmla="*/ 0 h 2879262"/>
                <a:gd name="connsiteX1-395" fmla="*/ 8176537 w 8176537"/>
                <a:gd name="connsiteY1-396" fmla="*/ 1499420 h 2879262"/>
                <a:gd name="connsiteX2-397" fmla="*/ 4132092 w 8176537"/>
                <a:gd name="connsiteY2-398" fmla="*/ 2879159 h 2879262"/>
                <a:gd name="connsiteX3-399" fmla="*/ 0 w 8176537"/>
                <a:gd name="connsiteY3-400" fmla="*/ 1403811 h 2879262"/>
                <a:gd name="connsiteX4-401" fmla="*/ 9491 w 8176537"/>
                <a:gd name="connsiteY4-402" fmla="*/ 147145 h 2879262"/>
                <a:gd name="connsiteX5-403" fmla="*/ 4076995 w 8176537"/>
                <a:gd name="connsiteY5-404" fmla="*/ 1566042 h 2879262"/>
                <a:gd name="connsiteX6-405" fmla="*/ 8165518 w 8176537"/>
                <a:gd name="connsiteY6-406" fmla="*/ 0 h 2879262"/>
                <a:gd name="connsiteX0-407" fmla="*/ 8165518 w 8176537"/>
                <a:gd name="connsiteY0-408" fmla="*/ 0 h 2879163"/>
                <a:gd name="connsiteX1-409" fmla="*/ 8176537 w 8176537"/>
                <a:gd name="connsiteY1-410" fmla="*/ 1499420 h 2879163"/>
                <a:gd name="connsiteX2-411" fmla="*/ 4132092 w 8176537"/>
                <a:gd name="connsiteY2-412" fmla="*/ 2879159 h 2879163"/>
                <a:gd name="connsiteX3-413" fmla="*/ 0 w 8176537"/>
                <a:gd name="connsiteY3-414" fmla="*/ 1510948 h 2879163"/>
                <a:gd name="connsiteX4-415" fmla="*/ 9491 w 8176537"/>
                <a:gd name="connsiteY4-416" fmla="*/ 147145 h 2879163"/>
                <a:gd name="connsiteX5-417" fmla="*/ 4076995 w 8176537"/>
                <a:gd name="connsiteY5-418" fmla="*/ 1566042 h 2879163"/>
                <a:gd name="connsiteX6-419" fmla="*/ 8165518 w 8176537"/>
                <a:gd name="connsiteY6-420" fmla="*/ 0 h 2879163"/>
                <a:gd name="connsiteX0-421" fmla="*/ 8165518 w 8198577"/>
                <a:gd name="connsiteY0-422" fmla="*/ 0 h 2879451"/>
                <a:gd name="connsiteX1-423" fmla="*/ 8198577 w 8198577"/>
                <a:gd name="connsiteY1-424" fmla="*/ 1606558 h 2879451"/>
                <a:gd name="connsiteX2-425" fmla="*/ 4132092 w 8198577"/>
                <a:gd name="connsiteY2-426" fmla="*/ 2879159 h 2879451"/>
                <a:gd name="connsiteX3-427" fmla="*/ 0 w 8198577"/>
                <a:gd name="connsiteY3-428" fmla="*/ 1510948 h 2879451"/>
                <a:gd name="connsiteX4-429" fmla="*/ 9491 w 8198577"/>
                <a:gd name="connsiteY4-430" fmla="*/ 147145 h 2879451"/>
                <a:gd name="connsiteX5-431" fmla="*/ 4076995 w 8198577"/>
                <a:gd name="connsiteY5-432" fmla="*/ 1566042 h 2879451"/>
                <a:gd name="connsiteX6-433" fmla="*/ 8165518 w 8198577"/>
                <a:gd name="connsiteY6-434" fmla="*/ 0 h 2879451"/>
                <a:gd name="connsiteX0-435" fmla="*/ 8165518 w 8165518"/>
                <a:gd name="connsiteY0-436" fmla="*/ 0 h 2880066"/>
                <a:gd name="connsiteX1-437" fmla="*/ 8165518 w 8165518"/>
                <a:gd name="connsiteY1-438" fmla="*/ 1673520 h 2880066"/>
                <a:gd name="connsiteX2-439" fmla="*/ 4132092 w 8165518"/>
                <a:gd name="connsiteY2-440" fmla="*/ 2879159 h 2880066"/>
                <a:gd name="connsiteX3-441" fmla="*/ 0 w 8165518"/>
                <a:gd name="connsiteY3-442" fmla="*/ 1510948 h 2880066"/>
                <a:gd name="connsiteX4-443" fmla="*/ 9491 w 8165518"/>
                <a:gd name="connsiteY4-444" fmla="*/ 147145 h 2880066"/>
                <a:gd name="connsiteX5-445" fmla="*/ 4076995 w 8165518"/>
                <a:gd name="connsiteY5-446" fmla="*/ 1566042 h 2880066"/>
                <a:gd name="connsiteX6-447" fmla="*/ 8165518 w 8165518"/>
                <a:gd name="connsiteY6-448" fmla="*/ 0 h 2880066"/>
                <a:gd name="connsiteX0-449" fmla="*/ 8156794 w 8156794"/>
                <a:gd name="connsiteY0-450" fmla="*/ 0 h 2879270"/>
                <a:gd name="connsiteX1-451" fmla="*/ 8156794 w 8156794"/>
                <a:gd name="connsiteY1-452" fmla="*/ 1673520 h 2879270"/>
                <a:gd name="connsiteX2-453" fmla="*/ 4123368 w 8156794"/>
                <a:gd name="connsiteY2-454" fmla="*/ 2879159 h 2879270"/>
                <a:gd name="connsiteX3-455" fmla="*/ 2295 w 8156794"/>
                <a:gd name="connsiteY3-456" fmla="*/ 1618086 h 2879270"/>
                <a:gd name="connsiteX4-457" fmla="*/ 767 w 8156794"/>
                <a:gd name="connsiteY4-458" fmla="*/ 147145 h 2879270"/>
                <a:gd name="connsiteX5-459" fmla="*/ 4068271 w 8156794"/>
                <a:gd name="connsiteY5-460" fmla="*/ 1566042 h 2879270"/>
                <a:gd name="connsiteX6-461" fmla="*/ 8156794 w 8156794"/>
                <a:gd name="connsiteY6-462" fmla="*/ 0 h 2879270"/>
                <a:gd name="connsiteX0-463" fmla="*/ 8156794 w 8156794"/>
                <a:gd name="connsiteY0-464" fmla="*/ 0 h 2973000"/>
                <a:gd name="connsiteX1-465" fmla="*/ 8156794 w 8156794"/>
                <a:gd name="connsiteY1-466" fmla="*/ 1673520 h 2973000"/>
                <a:gd name="connsiteX2-467" fmla="*/ 4134388 w 8156794"/>
                <a:gd name="connsiteY2-468" fmla="*/ 2972904 h 2973000"/>
                <a:gd name="connsiteX3-469" fmla="*/ 2295 w 8156794"/>
                <a:gd name="connsiteY3-470" fmla="*/ 1618086 h 2973000"/>
                <a:gd name="connsiteX4-471" fmla="*/ 767 w 8156794"/>
                <a:gd name="connsiteY4-472" fmla="*/ 147145 h 2973000"/>
                <a:gd name="connsiteX5-473" fmla="*/ 4068271 w 8156794"/>
                <a:gd name="connsiteY5-474" fmla="*/ 1566042 h 2973000"/>
                <a:gd name="connsiteX6-475" fmla="*/ 8156794 w 8156794"/>
                <a:gd name="connsiteY6-476" fmla="*/ 0 h 2973000"/>
                <a:gd name="connsiteX0-477" fmla="*/ 8156794 w 8156794"/>
                <a:gd name="connsiteY0-478" fmla="*/ 0 h 2973000"/>
                <a:gd name="connsiteX1-479" fmla="*/ 8156794 w 8156794"/>
                <a:gd name="connsiteY1-480" fmla="*/ 1673520 h 2973000"/>
                <a:gd name="connsiteX2-481" fmla="*/ 4134388 w 8156794"/>
                <a:gd name="connsiteY2-482" fmla="*/ 2972904 h 2973000"/>
                <a:gd name="connsiteX3-483" fmla="*/ 2295 w 8156794"/>
                <a:gd name="connsiteY3-484" fmla="*/ 1618086 h 2973000"/>
                <a:gd name="connsiteX4-485" fmla="*/ 767 w 8156794"/>
                <a:gd name="connsiteY4-486" fmla="*/ 147145 h 2973000"/>
                <a:gd name="connsiteX5-487" fmla="*/ 4068271 w 8156794"/>
                <a:gd name="connsiteY5-488" fmla="*/ 1566042 h 2973000"/>
                <a:gd name="connsiteX6-489" fmla="*/ 8156794 w 8156794"/>
                <a:gd name="connsiteY6-490" fmla="*/ 0 h 2973000"/>
                <a:gd name="connsiteX0-491" fmla="*/ 8156794 w 8156794"/>
                <a:gd name="connsiteY0-492" fmla="*/ 0 h 2973000"/>
                <a:gd name="connsiteX1-493" fmla="*/ 8156794 w 8156794"/>
                <a:gd name="connsiteY1-494" fmla="*/ 1673520 h 2973000"/>
                <a:gd name="connsiteX2-495" fmla="*/ 4134388 w 8156794"/>
                <a:gd name="connsiteY2-496" fmla="*/ 2972904 h 2973000"/>
                <a:gd name="connsiteX3-497" fmla="*/ 2295 w 8156794"/>
                <a:gd name="connsiteY3-498" fmla="*/ 1618086 h 2973000"/>
                <a:gd name="connsiteX4-499" fmla="*/ 767 w 8156794"/>
                <a:gd name="connsiteY4-500" fmla="*/ 147145 h 2973000"/>
                <a:gd name="connsiteX5-501" fmla="*/ 4068271 w 8156794"/>
                <a:gd name="connsiteY5-502" fmla="*/ 1566042 h 2973000"/>
                <a:gd name="connsiteX6-503" fmla="*/ 8156794 w 8156794"/>
                <a:gd name="connsiteY6-504" fmla="*/ 0 h 2973000"/>
                <a:gd name="connsiteX0-505" fmla="*/ 8156794 w 8156794"/>
                <a:gd name="connsiteY0-506" fmla="*/ 0 h 2973020"/>
                <a:gd name="connsiteX1-507" fmla="*/ 8156794 w 8156794"/>
                <a:gd name="connsiteY1-508" fmla="*/ 1673520 h 2973020"/>
                <a:gd name="connsiteX2-509" fmla="*/ 4134388 w 8156794"/>
                <a:gd name="connsiteY2-510" fmla="*/ 2972904 h 2973020"/>
                <a:gd name="connsiteX3-511" fmla="*/ 2295 w 8156794"/>
                <a:gd name="connsiteY3-512" fmla="*/ 1618086 h 2973020"/>
                <a:gd name="connsiteX4-513" fmla="*/ 767 w 8156794"/>
                <a:gd name="connsiteY4-514" fmla="*/ 147145 h 2973020"/>
                <a:gd name="connsiteX5-515" fmla="*/ 4068271 w 8156794"/>
                <a:gd name="connsiteY5-516" fmla="*/ 1566042 h 2973020"/>
                <a:gd name="connsiteX6-517" fmla="*/ 8156794 w 8156794"/>
                <a:gd name="connsiteY6-518" fmla="*/ 0 h 2973020"/>
                <a:gd name="connsiteX0-519" fmla="*/ 8156794 w 8156794"/>
                <a:gd name="connsiteY0-520" fmla="*/ 0 h 2973021"/>
                <a:gd name="connsiteX1-521" fmla="*/ 8156794 w 8156794"/>
                <a:gd name="connsiteY1-522" fmla="*/ 1673520 h 2973021"/>
                <a:gd name="connsiteX2-523" fmla="*/ 4134388 w 8156794"/>
                <a:gd name="connsiteY2-524" fmla="*/ 2972904 h 2973021"/>
                <a:gd name="connsiteX3-525" fmla="*/ 2295 w 8156794"/>
                <a:gd name="connsiteY3-526" fmla="*/ 1618086 h 2973021"/>
                <a:gd name="connsiteX4-527" fmla="*/ 767 w 8156794"/>
                <a:gd name="connsiteY4-528" fmla="*/ 147145 h 2973021"/>
                <a:gd name="connsiteX5-529" fmla="*/ 4068271 w 8156794"/>
                <a:gd name="connsiteY5-530" fmla="*/ 1566042 h 2973021"/>
                <a:gd name="connsiteX6-531" fmla="*/ 8156794 w 8156794"/>
                <a:gd name="connsiteY6-532" fmla="*/ 0 h 2973021"/>
                <a:gd name="connsiteX0-533" fmla="*/ 8156794 w 8156794"/>
                <a:gd name="connsiteY0-534" fmla="*/ 0 h 2973021"/>
                <a:gd name="connsiteX1-535" fmla="*/ 8156794 w 8156794"/>
                <a:gd name="connsiteY1-536" fmla="*/ 1673520 h 2973021"/>
                <a:gd name="connsiteX2-537" fmla="*/ 4134388 w 8156794"/>
                <a:gd name="connsiteY2-538" fmla="*/ 2972904 h 2973021"/>
                <a:gd name="connsiteX3-539" fmla="*/ 2295 w 8156794"/>
                <a:gd name="connsiteY3-540" fmla="*/ 1618086 h 2973021"/>
                <a:gd name="connsiteX4-541" fmla="*/ 767 w 8156794"/>
                <a:gd name="connsiteY4-542" fmla="*/ 147145 h 2973021"/>
                <a:gd name="connsiteX5-543" fmla="*/ 4068271 w 8156794"/>
                <a:gd name="connsiteY5-544" fmla="*/ 1566042 h 2973021"/>
                <a:gd name="connsiteX6-545" fmla="*/ 8156794 w 8156794"/>
                <a:gd name="connsiteY6-546" fmla="*/ 0 h 2973021"/>
                <a:gd name="connsiteX0-547" fmla="*/ 8156794 w 8156794"/>
                <a:gd name="connsiteY0-548" fmla="*/ 0 h 2973021"/>
                <a:gd name="connsiteX1-549" fmla="*/ 8156794 w 8156794"/>
                <a:gd name="connsiteY1-550" fmla="*/ 1673520 h 2973021"/>
                <a:gd name="connsiteX2-551" fmla="*/ 4134388 w 8156794"/>
                <a:gd name="connsiteY2-552" fmla="*/ 2972904 h 2973021"/>
                <a:gd name="connsiteX3-553" fmla="*/ 2295 w 8156794"/>
                <a:gd name="connsiteY3-554" fmla="*/ 1618086 h 2973021"/>
                <a:gd name="connsiteX4-555" fmla="*/ 767 w 8156794"/>
                <a:gd name="connsiteY4-556" fmla="*/ 147145 h 2973021"/>
                <a:gd name="connsiteX5-557" fmla="*/ 4068271 w 8156794"/>
                <a:gd name="connsiteY5-558" fmla="*/ 1566042 h 2973021"/>
                <a:gd name="connsiteX6-559" fmla="*/ 8156794 w 8156794"/>
                <a:gd name="connsiteY6-560" fmla="*/ 0 h 2973021"/>
                <a:gd name="connsiteX0-561" fmla="*/ 8156794 w 8156794"/>
                <a:gd name="connsiteY0-562" fmla="*/ 0 h 2973021"/>
                <a:gd name="connsiteX1-563" fmla="*/ 8156794 w 8156794"/>
                <a:gd name="connsiteY1-564" fmla="*/ 1673520 h 2973021"/>
                <a:gd name="connsiteX2-565" fmla="*/ 4134388 w 8156794"/>
                <a:gd name="connsiteY2-566" fmla="*/ 2972904 h 2973021"/>
                <a:gd name="connsiteX3-567" fmla="*/ 2295 w 8156794"/>
                <a:gd name="connsiteY3-568" fmla="*/ 1618086 h 2973021"/>
                <a:gd name="connsiteX4-569" fmla="*/ 767 w 8156794"/>
                <a:gd name="connsiteY4-570" fmla="*/ 147145 h 2973021"/>
                <a:gd name="connsiteX5-571" fmla="*/ 4068271 w 8156794"/>
                <a:gd name="connsiteY5-572" fmla="*/ 1566042 h 2973021"/>
                <a:gd name="connsiteX6-573" fmla="*/ 8156794 w 8156794"/>
                <a:gd name="connsiteY6-574" fmla="*/ 0 h 2973021"/>
                <a:gd name="connsiteX0-575" fmla="*/ 8156794 w 8156794"/>
                <a:gd name="connsiteY0-576" fmla="*/ 0 h 2973141"/>
                <a:gd name="connsiteX1-577" fmla="*/ 8156794 w 8156794"/>
                <a:gd name="connsiteY1-578" fmla="*/ 1673520 h 2973141"/>
                <a:gd name="connsiteX2-579" fmla="*/ 4134388 w 8156794"/>
                <a:gd name="connsiteY2-580" fmla="*/ 2972904 h 2973141"/>
                <a:gd name="connsiteX3-581" fmla="*/ 2295 w 8156794"/>
                <a:gd name="connsiteY3-582" fmla="*/ 1618086 h 2973141"/>
                <a:gd name="connsiteX4-583" fmla="*/ 767 w 8156794"/>
                <a:gd name="connsiteY4-584" fmla="*/ 147145 h 2973141"/>
                <a:gd name="connsiteX5-585" fmla="*/ 4068271 w 8156794"/>
                <a:gd name="connsiteY5-586" fmla="*/ 1566042 h 2973141"/>
                <a:gd name="connsiteX6-587" fmla="*/ 8156794 w 8156794"/>
                <a:gd name="connsiteY6-588" fmla="*/ 0 h 2973141"/>
                <a:gd name="connsiteX0-589" fmla="*/ 8156794 w 8156794"/>
                <a:gd name="connsiteY0-590" fmla="*/ 0 h 3066827"/>
                <a:gd name="connsiteX1-591" fmla="*/ 8156794 w 8156794"/>
                <a:gd name="connsiteY1-592" fmla="*/ 1673520 h 3066827"/>
                <a:gd name="connsiteX2-593" fmla="*/ 4123353 w 8156794"/>
                <a:gd name="connsiteY2-594" fmla="*/ 3066650 h 3066827"/>
                <a:gd name="connsiteX3-595" fmla="*/ 2295 w 8156794"/>
                <a:gd name="connsiteY3-596" fmla="*/ 1618086 h 3066827"/>
                <a:gd name="connsiteX4-597" fmla="*/ 767 w 8156794"/>
                <a:gd name="connsiteY4-598" fmla="*/ 147145 h 3066827"/>
                <a:gd name="connsiteX5-599" fmla="*/ 4068271 w 8156794"/>
                <a:gd name="connsiteY5-600" fmla="*/ 1566042 h 3066827"/>
                <a:gd name="connsiteX6-601" fmla="*/ 8156794 w 8156794"/>
                <a:gd name="connsiteY6-602" fmla="*/ 0 h 3066827"/>
                <a:gd name="connsiteX0-603" fmla="*/ 8123689 w 8156794"/>
                <a:gd name="connsiteY0-604" fmla="*/ 0 h 2999866"/>
                <a:gd name="connsiteX1-605" fmla="*/ 8156794 w 8156794"/>
                <a:gd name="connsiteY1-606" fmla="*/ 1606559 h 2999866"/>
                <a:gd name="connsiteX2-607" fmla="*/ 4123353 w 8156794"/>
                <a:gd name="connsiteY2-608" fmla="*/ 2999689 h 2999866"/>
                <a:gd name="connsiteX3-609" fmla="*/ 2295 w 8156794"/>
                <a:gd name="connsiteY3-610" fmla="*/ 1551125 h 2999866"/>
                <a:gd name="connsiteX4-611" fmla="*/ 767 w 8156794"/>
                <a:gd name="connsiteY4-612" fmla="*/ 80184 h 2999866"/>
                <a:gd name="connsiteX5-613" fmla="*/ 4068271 w 8156794"/>
                <a:gd name="connsiteY5-614" fmla="*/ 1499081 h 2999866"/>
                <a:gd name="connsiteX6-615" fmla="*/ 8123689 w 8156794"/>
                <a:gd name="connsiteY6-616" fmla="*/ 0 h 2999866"/>
                <a:gd name="connsiteX0-617" fmla="*/ 8167828 w 8167828"/>
                <a:gd name="connsiteY0-618" fmla="*/ 0 h 3026651"/>
                <a:gd name="connsiteX1-619" fmla="*/ 8156794 w 8167828"/>
                <a:gd name="connsiteY1-620" fmla="*/ 1633344 h 3026651"/>
                <a:gd name="connsiteX2-621" fmla="*/ 4123353 w 8167828"/>
                <a:gd name="connsiteY2-622" fmla="*/ 3026474 h 3026651"/>
                <a:gd name="connsiteX3-623" fmla="*/ 2295 w 8167828"/>
                <a:gd name="connsiteY3-624" fmla="*/ 1577910 h 3026651"/>
                <a:gd name="connsiteX4-625" fmla="*/ 767 w 8167828"/>
                <a:gd name="connsiteY4-626" fmla="*/ 106969 h 3026651"/>
                <a:gd name="connsiteX5-627" fmla="*/ 4068271 w 8167828"/>
                <a:gd name="connsiteY5-628" fmla="*/ 1525866 h 3026651"/>
                <a:gd name="connsiteX6-629" fmla="*/ 8167828 w 8167828"/>
                <a:gd name="connsiteY6-630" fmla="*/ 0 h 3026651"/>
                <a:gd name="connsiteX0-631" fmla="*/ 8167828 w 8167828"/>
                <a:gd name="connsiteY0-632" fmla="*/ 0 h 3027228"/>
                <a:gd name="connsiteX1-633" fmla="*/ 8145760 w 8167828"/>
                <a:gd name="connsiteY1-634" fmla="*/ 1686913 h 3027228"/>
                <a:gd name="connsiteX2-635" fmla="*/ 4123353 w 8167828"/>
                <a:gd name="connsiteY2-636" fmla="*/ 3026474 h 3027228"/>
                <a:gd name="connsiteX3-637" fmla="*/ 2295 w 8167828"/>
                <a:gd name="connsiteY3-638" fmla="*/ 1577910 h 3027228"/>
                <a:gd name="connsiteX4-639" fmla="*/ 767 w 8167828"/>
                <a:gd name="connsiteY4-640" fmla="*/ 106969 h 3027228"/>
                <a:gd name="connsiteX5-641" fmla="*/ 4068271 w 8167828"/>
                <a:gd name="connsiteY5-642" fmla="*/ 1525866 h 3027228"/>
                <a:gd name="connsiteX6-643" fmla="*/ 8167828 w 8167828"/>
                <a:gd name="connsiteY6-644" fmla="*/ 0 h 3027228"/>
                <a:gd name="connsiteX0-645" fmla="*/ 8156794 w 8156794"/>
                <a:gd name="connsiteY0-646" fmla="*/ 0 h 2933483"/>
                <a:gd name="connsiteX1-647" fmla="*/ 8145760 w 8156794"/>
                <a:gd name="connsiteY1-648" fmla="*/ 1593168 h 2933483"/>
                <a:gd name="connsiteX2-649" fmla="*/ 4123353 w 8156794"/>
                <a:gd name="connsiteY2-650" fmla="*/ 2932729 h 2933483"/>
                <a:gd name="connsiteX3-651" fmla="*/ 2295 w 8156794"/>
                <a:gd name="connsiteY3-652" fmla="*/ 1484165 h 2933483"/>
                <a:gd name="connsiteX4-653" fmla="*/ 767 w 8156794"/>
                <a:gd name="connsiteY4-654" fmla="*/ 13224 h 2933483"/>
                <a:gd name="connsiteX5-655" fmla="*/ 4068271 w 8156794"/>
                <a:gd name="connsiteY5-656" fmla="*/ 1432121 h 2933483"/>
                <a:gd name="connsiteX6-657" fmla="*/ 8156794 w 8156794"/>
                <a:gd name="connsiteY6-658" fmla="*/ 0 h 2933483"/>
                <a:gd name="connsiteX0-659" fmla="*/ 8156794 w 8156794"/>
                <a:gd name="connsiteY0-660" fmla="*/ 0 h 2933483"/>
                <a:gd name="connsiteX1-661" fmla="*/ 8145760 w 8156794"/>
                <a:gd name="connsiteY1-662" fmla="*/ 1593168 h 2933483"/>
                <a:gd name="connsiteX2-663" fmla="*/ 4123353 w 8156794"/>
                <a:gd name="connsiteY2-664" fmla="*/ 2932729 h 2933483"/>
                <a:gd name="connsiteX3-665" fmla="*/ 2295 w 8156794"/>
                <a:gd name="connsiteY3-666" fmla="*/ 1484165 h 2933483"/>
                <a:gd name="connsiteX4-667" fmla="*/ 767 w 8156794"/>
                <a:gd name="connsiteY4-668" fmla="*/ 13224 h 2933483"/>
                <a:gd name="connsiteX5-669" fmla="*/ 4068271 w 8156794"/>
                <a:gd name="connsiteY5-670" fmla="*/ 1432121 h 2933483"/>
                <a:gd name="connsiteX6-671" fmla="*/ 8156794 w 8156794"/>
                <a:gd name="connsiteY6-672" fmla="*/ 0 h 2933483"/>
                <a:gd name="connsiteX0-673" fmla="*/ 8123689 w 8145760"/>
                <a:gd name="connsiteY0-674" fmla="*/ 13560 h 2920259"/>
                <a:gd name="connsiteX1-675" fmla="*/ 8145760 w 8145760"/>
                <a:gd name="connsiteY1-676" fmla="*/ 1579944 h 2920259"/>
                <a:gd name="connsiteX2-677" fmla="*/ 4123353 w 8145760"/>
                <a:gd name="connsiteY2-678" fmla="*/ 2919505 h 2920259"/>
                <a:gd name="connsiteX3-679" fmla="*/ 2295 w 8145760"/>
                <a:gd name="connsiteY3-680" fmla="*/ 1470941 h 2920259"/>
                <a:gd name="connsiteX4-681" fmla="*/ 767 w 8145760"/>
                <a:gd name="connsiteY4-682" fmla="*/ 0 h 2920259"/>
                <a:gd name="connsiteX5-683" fmla="*/ 4068271 w 8145760"/>
                <a:gd name="connsiteY5-684" fmla="*/ 1418897 h 2920259"/>
                <a:gd name="connsiteX6-685" fmla="*/ 8123689 w 8145760"/>
                <a:gd name="connsiteY6-686" fmla="*/ 13560 h 2920259"/>
                <a:gd name="connsiteX0-687" fmla="*/ 8178863 w 8178863"/>
                <a:gd name="connsiteY0-688" fmla="*/ 26952 h 2920259"/>
                <a:gd name="connsiteX1-689" fmla="*/ 8145760 w 8178863"/>
                <a:gd name="connsiteY1-690" fmla="*/ 1579944 h 2920259"/>
                <a:gd name="connsiteX2-691" fmla="*/ 4123353 w 8178863"/>
                <a:gd name="connsiteY2-692" fmla="*/ 2919505 h 2920259"/>
                <a:gd name="connsiteX3-693" fmla="*/ 2295 w 8178863"/>
                <a:gd name="connsiteY3-694" fmla="*/ 1470941 h 2920259"/>
                <a:gd name="connsiteX4-695" fmla="*/ 767 w 8178863"/>
                <a:gd name="connsiteY4-696" fmla="*/ 0 h 2920259"/>
                <a:gd name="connsiteX5-697" fmla="*/ 4068271 w 8178863"/>
                <a:gd name="connsiteY5-698" fmla="*/ 1418897 h 2920259"/>
                <a:gd name="connsiteX6-699" fmla="*/ 8178863 w 8178863"/>
                <a:gd name="connsiteY6-700" fmla="*/ 26952 h 2920259"/>
                <a:gd name="connsiteX0-701" fmla="*/ 8167827 w 8167827"/>
                <a:gd name="connsiteY0-702" fmla="*/ 40343 h 2920259"/>
                <a:gd name="connsiteX1-703" fmla="*/ 8145760 w 8167827"/>
                <a:gd name="connsiteY1-704" fmla="*/ 1579944 h 2920259"/>
                <a:gd name="connsiteX2-705" fmla="*/ 4123353 w 8167827"/>
                <a:gd name="connsiteY2-706" fmla="*/ 2919505 h 2920259"/>
                <a:gd name="connsiteX3-707" fmla="*/ 2295 w 8167827"/>
                <a:gd name="connsiteY3-708" fmla="*/ 1470941 h 2920259"/>
                <a:gd name="connsiteX4-709" fmla="*/ 767 w 8167827"/>
                <a:gd name="connsiteY4-710" fmla="*/ 0 h 2920259"/>
                <a:gd name="connsiteX5-711" fmla="*/ 4068271 w 8167827"/>
                <a:gd name="connsiteY5-712" fmla="*/ 1418897 h 2920259"/>
                <a:gd name="connsiteX6-713" fmla="*/ 8167827 w 8167827"/>
                <a:gd name="connsiteY6-714" fmla="*/ 40343 h 2920259"/>
                <a:gd name="connsiteX0-715" fmla="*/ 8123687 w 8145760"/>
                <a:gd name="connsiteY0-716" fmla="*/ 53735 h 2920259"/>
                <a:gd name="connsiteX1-717" fmla="*/ 8145760 w 8145760"/>
                <a:gd name="connsiteY1-718" fmla="*/ 1579944 h 2920259"/>
                <a:gd name="connsiteX2-719" fmla="*/ 4123353 w 8145760"/>
                <a:gd name="connsiteY2-720" fmla="*/ 2919505 h 2920259"/>
                <a:gd name="connsiteX3-721" fmla="*/ 2295 w 8145760"/>
                <a:gd name="connsiteY3-722" fmla="*/ 1470941 h 2920259"/>
                <a:gd name="connsiteX4-723" fmla="*/ 767 w 8145760"/>
                <a:gd name="connsiteY4-724" fmla="*/ 0 h 2920259"/>
                <a:gd name="connsiteX5-725" fmla="*/ 4068271 w 8145760"/>
                <a:gd name="connsiteY5-726" fmla="*/ 1418897 h 2920259"/>
                <a:gd name="connsiteX6-727" fmla="*/ 8123687 w 8145760"/>
                <a:gd name="connsiteY6-728" fmla="*/ 53735 h 2920259"/>
                <a:gd name="connsiteX0-729" fmla="*/ 8161918 w 8161918"/>
                <a:gd name="connsiteY0-730" fmla="*/ 0 h 2943855"/>
                <a:gd name="connsiteX1-731" fmla="*/ 8145760 w 8161918"/>
                <a:gd name="connsiteY1-732" fmla="*/ 1603540 h 2943855"/>
                <a:gd name="connsiteX2-733" fmla="*/ 4123353 w 8161918"/>
                <a:gd name="connsiteY2-734" fmla="*/ 2943101 h 2943855"/>
                <a:gd name="connsiteX3-735" fmla="*/ 2295 w 8161918"/>
                <a:gd name="connsiteY3-736" fmla="*/ 1494537 h 2943855"/>
                <a:gd name="connsiteX4-737" fmla="*/ 767 w 8161918"/>
                <a:gd name="connsiteY4-738" fmla="*/ 23596 h 2943855"/>
                <a:gd name="connsiteX5-739" fmla="*/ 4068271 w 8161918"/>
                <a:gd name="connsiteY5-740" fmla="*/ 1442493 h 2943855"/>
                <a:gd name="connsiteX6-741" fmla="*/ 8161918 w 8161918"/>
                <a:gd name="connsiteY6-742" fmla="*/ 0 h 2943855"/>
                <a:gd name="connsiteX0-743" fmla="*/ 8144926 w 8145760"/>
                <a:gd name="connsiteY0-744" fmla="*/ 43424 h 2920259"/>
                <a:gd name="connsiteX1-745" fmla="*/ 8145760 w 8145760"/>
                <a:gd name="connsiteY1-746" fmla="*/ 1579944 h 2920259"/>
                <a:gd name="connsiteX2-747" fmla="*/ 4123353 w 8145760"/>
                <a:gd name="connsiteY2-748" fmla="*/ 2919505 h 2920259"/>
                <a:gd name="connsiteX3-749" fmla="*/ 2295 w 8145760"/>
                <a:gd name="connsiteY3-750" fmla="*/ 1470941 h 2920259"/>
                <a:gd name="connsiteX4-751" fmla="*/ 767 w 8145760"/>
                <a:gd name="connsiteY4-752" fmla="*/ 0 h 2920259"/>
                <a:gd name="connsiteX5-753" fmla="*/ 4068271 w 8145760"/>
                <a:gd name="connsiteY5-754" fmla="*/ 1418897 h 2920259"/>
                <a:gd name="connsiteX6-755" fmla="*/ 8144926 w 8145760"/>
                <a:gd name="connsiteY6-756" fmla="*/ 43424 h 2920259"/>
                <a:gd name="connsiteX0-757" fmla="*/ 8161918 w 8161918"/>
                <a:gd name="connsiteY0-758" fmla="*/ 0 h 2959321"/>
                <a:gd name="connsiteX1-759" fmla="*/ 8145760 w 8161918"/>
                <a:gd name="connsiteY1-760" fmla="*/ 1619006 h 2959321"/>
                <a:gd name="connsiteX2-761" fmla="*/ 4123353 w 8161918"/>
                <a:gd name="connsiteY2-762" fmla="*/ 2958567 h 2959321"/>
                <a:gd name="connsiteX3-763" fmla="*/ 2295 w 8161918"/>
                <a:gd name="connsiteY3-764" fmla="*/ 1510003 h 2959321"/>
                <a:gd name="connsiteX4-765" fmla="*/ 767 w 8161918"/>
                <a:gd name="connsiteY4-766" fmla="*/ 39062 h 2959321"/>
                <a:gd name="connsiteX5-767" fmla="*/ 4068271 w 8161918"/>
                <a:gd name="connsiteY5-768" fmla="*/ 1457959 h 2959321"/>
                <a:gd name="connsiteX6-769" fmla="*/ 8161918 w 8161918"/>
                <a:gd name="connsiteY6-770" fmla="*/ 0 h 2959321"/>
                <a:gd name="connsiteX0-771" fmla="*/ 8161918 w 8162752"/>
                <a:gd name="connsiteY0-772" fmla="*/ 0 h 2959488"/>
                <a:gd name="connsiteX1-773" fmla="*/ 8162752 w 8162752"/>
                <a:gd name="connsiteY1-774" fmla="*/ 1629317 h 2959488"/>
                <a:gd name="connsiteX2-775" fmla="*/ 4123353 w 8162752"/>
                <a:gd name="connsiteY2-776" fmla="*/ 2958567 h 2959488"/>
                <a:gd name="connsiteX3-777" fmla="*/ 2295 w 8162752"/>
                <a:gd name="connsiteY3-778" fmla="*/ 1510003 h 2959488"/>
                <a:gd name="connsiteX4-779" fmla="*/ 767 w 8162752"/>
                <a:gd name="connsiteY4-780" fmla="*/ 39062 h 2959488"/>
                <a:gd name="connsiteX5-781" fmla="*/ 4068271 w 8162752"/>
                <a:gd name="connsiteY5-782" fmla="*/ 1457959 h 2959488"/>
                <a:gd name="connsiteX6-783" fmla="*/ 8161918 w 8162752"/>
                <a:gd name="connsiteY6-784" fmla="*/ 0 h 2959488"/>
                <a:gd name="connsiteX0-785" fmla="*/ 8165930 w 8166764"/>
                <a:gd name="connsiteY0-786" fmla="*/ 7337 h 2966825"/>
                <a:gd name="connsiteX1-787" fmla="*/ 8166764 w 8166764"/>
                <a:gd name="connsiteY1-788" fmla="*/ 1636654 h 2966825"/>
                <a:gd name="connsiteX2-789" fmla="*/ 4127365 w 8166764"/>
                <a:gd name="connsiteY2-790" fmla="*/ 2965904 h 2966825"/>
                <a:gd name="connsiteX3-791" fmla="*/ 6307 w 8166764"/>
                <a:gd name="connsiteY3-792" fmla="*/ 1517340 h 2966825"/>
                <a:gd name="connsiteX4-793" fmla="*/ 532 w 8166764"/>
                <a:gd name="connsiteY4-794" fmla="*/ 0 h 2966825"/>
                <a:gd name="connsiteX5-795" fmla="*/ 4072283 w 8166764"/>
                <a:gd name="connsiteY5-796" fmla="*/ 1465296 h 2966825"/>
                <a:gd name="connsiteX6-797" fmla="*/ 8165930 w 8166764"/>
                <a:gd name="connsiteY6-798" fmla="*/ 7337 h 2966825"/>
                <a:gd name="connsiteX0-799" fmla="*/ 8168119 w 8168953"/>
                <a:gd name="connsiteY0-800" fmla="*/ 7337 h 2966682"/>
                <a:gd name="connsiteX1-801" fmla="*/ 8168953 w 8168953"/>
                <a:gd name="connsiteY1-802" fmla="*/ 1636654 h 2966682"/>
                <a:gd name="connsiteX2-803" fmla="*/ 4129554 w 8168953"/>
                <a:gd name="connsiteY2-804" fmla="*/ 2965904 h 2966682"/>
                <a:gd name="connsiteX3-805" fmla="*/ 0 w 8168953"/>
                <a:gd name="connsiteY3-806" fmla="*/ 1527651 h 2966682"/>
                <a:gd name="connsiteX4-807" fmla="*/ 2721 w 8168953"/>
                <a:gd name="connsiteY4-808" fmla="*/ 0 h 2966682"/>
                <a:gd name="connsiteX5-809" fmla="*/ 4074472 w 8168953"/>
                <a:gd name="connsiteY5-810" fmla="*/ 1465296 h 2966682"/>
                <a:gd name="connsiteX6-811" fmla="*/ 8168119 w 8168953"/>
                <a:gd name="connsiteY6-812" fmla="*/ 7337 h 2966682"/>
                <a:gd name="connsiteX0-813" fmla="*/ 8168119 w 8168953"/>
                <a:gd name="connsiteY0-814" fmla="*/ 7337 h 3100377"/>
                <a:gd name="connsiteX1-815" fmla="*/ 8168953 w 8168953"/>
                <a:gd name="connsiteY1-816" fmla="*/ 1636654 h 3100377"/>
                <a:gd name="connsiteX2-817" fmla="*/ 4118520 w 8168953"/>
                <a:gd name="connsiteY2-818" fmla="*/ 3099826 h 3100377"/>
                <a:gd name="connsiteX3-819" fmla="*/ 0 w 8168953"/>
                <a:gd name="connsiteY3-820" fmla="*/ 1527651 h 3100377"/>
                <a:gd name="connsiteX4-821" fmla="*/ 2721 w 8168953"/>
                <a:gd name="connsiteY4-822" fmla="*/ 0 h 3100377"/>
                <a:gd name="connsiteX5-823" fmla="*/ 4074472 w 8168953"/>
                <a:gd name="connsiteY5-824" fmla="*/ 1465296 h 3100377"/>
                <a:gd name="connsiteX6-825" fmla="*/ 8168119 w 8168953"/>
                <a:gd name="connsiteY6-826" fmla="*/ 7337 h 3100377"/>
                <a:gd name="connsiteX0-827" fmla="*/ 8168119 w 8168953"/>
                <a:gd name="connsiteY0-828" fmla="*/ 7337 h 3100429"/>
                <a:gd name="connsiteX1-829" fmla="*/ 8168953 w 8168953"/>
                <a:gd name="connsiteY1-830" fmla="*/ 1636654 h 3100429"/>
                <a:gd name="connsiteX2-831" fmla="*/ 4118520 w 8168953"/>
                <a:gd name="connsiteY2-832" fmla="*/ 3099826 h 3100429"/>
                <a:gd name="connsiteX3-833" fmla="*/ 0 w 8168953"/>
                <a:gd name="connsiteY3-834" fmla="*/ 1527651 h 3100429"/>
                <a:gd name="connsiteX4-835" fmla="*/ 2721 w 8168953"/>
                <a:gd name="connsiteY4-836" fmla="*/ 0 h 3100429"/>
                <a:gd name="connsiteX5-837" fmla="*/ 4074472 w 8168953"/>
                <a:gd name="connsiteY5-838" fmla="*/ 1465296 h 3100429"/>
                <a:gd name="connsiteX6-839" fmla="*/ 8168119 w 8168953"/>
                <a:gd name="connsiteY6-840" fmla="*/ 7337 h 3100429"/>
                <a:gd name="connsiteX0-841" fmla="*/ 8165849 w 8166683"/>
                <a:gd name="connsiteY0-842" fmla="*/ 7337 h 3099826"/>
                <a:gd name="connsiteX1-843" fmla="*/ 8166683 w 8166683"/>
                <a:gd name="connsiteY1-844" fmla="*/ 1636654 h 3099826"/>
                <a:gd name="connsiteX2-845" fmla="*/ 4116250 w 8166683"/>
                <a:gd name="connsiteY2-846" fmla="*/ 3099826 h 3099826"/>
                <a:gd name="connsiteX3-847" fmla="*/ 8764 w 8166683"/>
                <a:gd name="connsiteY3-848" fmla="*/ 1634789 h 3099826"/>
                <a:gd name="connsiteX4-849" fmla="*/ 451 w 8166683"/>
                <a:gd name="connsiteY4-850" fmla="*/ 0 h 3099826"/>
                <a:gd name="connsiteX5-851" fmla="*/ 4072202 w 8166683"/>
                <a:gd name="connsiteY5-852" fmla="*/ 1465296 h 3099826"/>
                <a:gd name="connsiteX6-853" fmla="*/ 8165849 w 8166683"/>
                <a:gd name="connsiteY6-854" fmla="*/ 7337 h 3099826"/>
                <a:gd name="connsiteX0-855" fmla="*/ 8165849 w 8166683"/>
                <a:gd name="connsiteY0-856" fmla="*/ 7337 h 3099826"/>
                <a:gd name="connsiteX1-857" fmla="*/ 8166683 w 8166683"/>
                <a:gd name="connsiteY1-858" fmla="*/ 1636654 h 3099826"/>
                <a:gd name="connsiteX2-859" fmla="*/ 4116250 w 8166683"/>
                <a:gd name="connsiteY2-860" fmla="*/ 3099826 h 3099826"/>
                <a:gd name="connsiteX3-861" fmla="*/ 8764 w 8166683"/>
                <a:gd name="connsiteY3-862" fmla="*/ 1634789 h 3099826"/>
                <a:gd name="connsiteX4-863" fmla="*/ 451 w 8166683"/>
                <a:gd name="connsiteY4-864" fmla="*/ 0 h 3099826"/>
                <a:gd name="connsiteX5-865" fmla="*/ 4072202 w 8166683"/>
                <a:gd name="connsiteY5-866" fmla="*/ 1465296 h 3099826"/>
                <a:gd name="connsiteX6-867" fmla="*/ 8165849 w 8166683"/>
                <a:gd name="connsiteY6-868" fmla="*/ 7337 h 3099826"/>
                <a:gd name="connsiteX0-869" fmla="*/ 8165849 w 8166683"/>
                <a:gd name="connsiteY0-870" fmla="*/ 7337 h 3099826"/>
                <a:gd name="connsiteX1-871" fmla="*/ 8166683 w 8166683"/>
                <a:gd name="connsiteY1-872" fmla="*/ 1636654 h 3099826"/>
                <a:gd name="connsiteX2-873" fmla="*/ 4116250 w 8166683"/>
                <a:gd name="connsiteY2-874" fmla="*/ 3099826 h 3099826"/>
                <a:gd name="connsiteX3-875" fmla="*/ 8764 w 8166683"/>
                <a:gd name="connsiteY3-876" fmla="*/ 1634789 h 3099826"/>
                <a:gd name="connsiteX4-877" fmla="*/ 451 w 8166683"/>
                <a:gd name="connsiteY4-878" fmla="*/ 0 h 3099826"/>
                <a:gd name="connsiteX5-879" fmla="*/ 4061168 w 8166683"/>
                <a:gd name="connsiteY5-880" fmla="*/ 1438511 h 3099826"/>
                <a:gd name="connsiteX6-881" fmla="*/ 8165849 w 8166683"/>
                <a:gd name="connsiteY6-882" fmla="*/ 7337 h 3099826"/>
                <a:gd name="connsiteX0-883" fmla="*/ 8165849 w 8166683"/>
                <a:gd name="connsiteY0-884" fmla="*/ 7337 h 3099826"/>
                <a:gd name="connsiteX1-885" fmla="*/ 8166683 w 8166683"/>
                <a:gd name="connsiteY1-886" fmla="*/ 1636654 h 3099826"/>
                <a:gd name="connsiteX2-887" fmla="*/ 4116250 w 8166683"/>
                <a:gd name="connsiteY2-888" fmla="*/ 3099826 h 3099826"/>
                <a:gd name="connsiteX3-889" fmla="*/ 8764 w 8166683"/>
                <a:gd name="connsiteY3-890" fmla="*/ 1634789 h 3099826"/>
                <a:gd name="connsiteX4-891" fmla="*/ 451 w 8166683"/>
                <a:gd name="connsiteY4-892" fmla="*/ 0 h 3099826"/>
                <a:gd name="connsiteX5-893" fmla="*/ 4061168 w 8166683"/>
                <a:gd name="connsiteY5-894" fmla="*/ 1438511 h 3099826"/>
                <a:gd name="connsiteX6-895" fmla="*/ 8165849 w 8166683"/>
                <a:gd name="connsiteY6-896" fmla="*/ 7337 h 30998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  <a:endParaRPr lang="en-US" dirty="0"/>
            </a:p>
          </p:txBody>
        </p:sp>
        <p:sp>
          <p:nvSpPr>
            <p:cNvPr id="449" name="Oval 448"/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  <a:endParaRPr lang="en-US" dirty="0"/>
            </a:p>
          </p:txBody>
        </p:sp>
        <p:grpSp>
          <p:nvGrpSpPr>
            <p:cNvPr id="450" name="Group 449"/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1" name="Freeform 450"/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-1" fmla="*/ 3725333 w 4641485"/>
                  <a:gd name="connsiteY0-2" fmla="*/ 0 h 1049866"/>
                  <a:gd name="connsiteX1-3" fmla="*/ 4641485 w 4641485"/>
                  <a:gd name="connsiteY1-4" fmla="*/ 239402 h 1049866"/>
                  <a:gd name="connsiteX2-5" fmla="*/ 3962400 w 4641485"/>
                  <a:gd name="connsiteY2-6" fmla="*/ 541866 h 1049866"/>
                  <a:gd name="connsiteX3-7" fmla="*/ 3742267 w 4641485"/>
                  <a:gd name="connsiteY3-8" fmla="*/ 457200 h 1049866"/>
                  <a:gd name="connsiteX4-9" fmla="*/ 2269067 w 4641485"/>
                  <a:gd name="connsiteY4-10" fmla="*/ 1049866 h 1049866"/>
                  <a:gd name="connsiteX5-11" fmla="*/ 880533 w 4641485"/>
                  <a:gd name="connsiteY5-12" fmla="*/ 457200 h 1049866"/>
                  <a:gd name="connsiteX6-13" fmla="*/ 592667 w 4641485"/>
                  <a:gd name="connsiteY6-14" fmla="*/ 541866 h 1049866"/>
                  <a:gd name="connsiteX7-15" fmla="*/ 0 w 4641485"/>
                  <a:gd name="connsiteY7-16" fmla="*/ 254000 h 1049866"/>
                  <a:gd name="connsiteX8-17" fmla="*/ 880533 w 4641485"/>
                  <a:gd name="connsiteY8-18" fmla="*/ 16933 h 1049866"/>
                  <a:gd name="connsiteX9-19" fmla="*/ 2302933 w 4641485"/>
                  <a:gd name="connsiteY9-20" fmla="*/ 626533 h 1049866"/>
                  <a:gd name="connsiteX10-21" fmla="*/ 3725333 w 4641485"/>
                  <a:gd name="connsiteY10-22" fmla="*/ 0 h 1049866"/>
                  <a:gd name="connsiteX0-23" fmla="*/ 3756864 w 4673016"/>
                  <a:gd name="connsiteY0-24" fmla="*/ 0 h 1049866"/>
                  <a:gd name="connsiteX1-25" fmla="*/ 4673016 w 4673016"/>
                  <a:gd name="connsiteY1-26" fmla="*/ 239402 h 1049866"/>
                  <a:gd name="connsiteX2-27" fmla="*/ 3993931 w 4673016"/>
                  <a:gd name="connsiteY2-28" fmla="*/ 541866 h 1049866"/>
                  <a:gd name="connsiteX3-29" fmla="*/ 3773798 w 4673016"/>
                  <a:gd name="connsiteY3-30" fmla="*/ 457200 h 1049866"/>
                  <a:gd name="connsiteX4-31" fmla="*/ 2300598 w 4673016"/>
                  <a:gd name="connsiteY4-32" fmla="*/ 1049866 h 1049866"/>
                  <a:gd name="connsiteX5-33" fmla="*/ 912064 w 4673016"/>
                  <a:gd name="connsiteY5-34" fmla="*/ 457200 h 1049866"/>
                  <a:gd name="connsiteX6-35" fmla="*/ 624198 w 4673016"/>
                  <a:gd name="connsiteY6-36" fmla="*/ 541866 h 1049866"/>
                  <a:gd name="connsiteX7-37" fmla="*/ 0 w 4673016"/>
                  <a:gd name="connsiteY7-38" fmla="*/ 232979 h 1049866"/>
                  <a:gd name="connsiteX8-39" fmla="*/ 912064 w 4673016"/>
                  <a:gd name="connsiteY8-40" fmla="*/ 16933 h 1049866"/>
                  <a:gd name="connsiteX9-41" fmla="*/ 2334464 w 4673016"/>
                  <a:gd name="connsiteY9-42" fmla="*/ 626533 h 1049866"/>
                  <a:gd name="connsiteX10-43" fmla="*/ 3756864 w 4673016"/>
                  <a:gd name="connsiteY10-44" fmla="*/ 0 h 1049866"/>
                  <a:gd name="connsiteX0-45" fmla="*/ 3756864 w 4673016"/>
                  <a:gd name="connsiteY0-46" fmla="*/ 0 h 1049866"/>
                  <a:gd name="connsiteX1-47" fmla="*/ 4673016 w 4673016"/>
                  <a:gd name="connsiteY1-48" fmla="*/ 239402 h 1049866"/>
                  <a:gd name="connsiteX2-49" fmla="*/ 3993931 w 4673016"/>
                  <a:gd name="connsiteY2-50" fmla="*/ 541866 h 1049866"/>
                  <a:gd name="connsiteX3-51" fmla="*/ 3784308 w 4673016"/>
                  <a:gd name="connsiteY3-52" fmla="*/ 404648 h 1049866"/>
                  <a:gd name="connsiteX4-53" fmla="*/ 2300598 w 4673016"/>
                  <a:gd name="connsiteY4-54" fmla="*/ 1049866 h 1049866"/>
                  <a:gd name="connsiteX5-55" fmla="*/ 912064 w 4673016"/>
                  <a:gd name="connsiteY5-56" fmla="*/ 457200 h 1049866"/>
                  <a:gd name="connsiteX6-57" fmla="*/ 624198 w 4673016"/>
                  <a:gd name="connsiteY6-58" fmla="*/ 541866 h 1049866"/>
                  <a:gd name="connsiteX7-59" fmla="*/ 0 w 4673016"/>
                  <a:gd name="connsiteY7-60" fmla="*/ 232979 h 1049866"/>
                  <a:gd name="connsiteX8-61" fmla="*/ 912064 w 4673016"/>
                  <a:gd name="connsiteY8-62" fmla="*/ 16933 h 1049866"/>
                  <a:gd name="connsiteX9-63" fmla="*/ 2334464 w 4673016"/>
                  <a:gd name="connsiteY9-64" fmla="*/ 626533 h 1049866"/>
                  <a:gd name="connsiteX10-65" fmla="*/ 3756864 w 4673016"/>
                  <a:gd name="connsiteY10-66" fmla="*/ 0 h 1049866"/>
                  <a:gd name="connsiteX0-67" fmla="*/ 3756864 w 4673016"/>
                  <a:gd name="connsiteY0-68" fmla="*/ 0 h 1049866"/>
                  <a:gd name="connsiteX1-69" fmla="*/ 4673016 w 4673016"/>
                  <a:gd name="connsiteY1-70" fmla="*/ 239402 h 1049866"/>
                  <a:gd name="connsiteX2-71" fmla="*/ 3993931 w 4673016"/>
                  <a:gd name="connsiteY2-72" fmla="*/ 541866 h 1049866"/>
                  <a:gd name="connsiteX3-73" fmla="*/ 3794818 w 4673016"/>
                  <a:gd name="connsiteY3-74" fmla="*/ 436179 h 1049866"/>
                  <a:gd name="connsiteX4-75" fmla="*/ 2300598 w 4673016"/>
                  <a:gd name="connsiteY4-76" fmla="*/ 1049866 h 1049866"/>
                  <a:gd name="connsiteX5-77" fmla="*/ 912064 w 4673016"/>
                  <a:gd name="connsiteY5-78" fmla="*/ 457200 h 1049866"/>
                  <a:gd name="connsiteX6-79" fmla="*/ 624198 w 4673016"/>
                  <a:gd name="connsiteY6-80" fmla="*/ 541866 h 1049866"/>
                  <a:gd name="connsiteX7-81" fmla="*/ 0 w 4673016"/>
                  <a:gd name="connsiteY7-82" fmla="*/ 232979 h 1049866"/>
                  <a:gd name="connsiteX8-83" fmla="*/ 912064 w 4673016"/>
                  <a:gd name="connsiteY8-84" fmla="*/ 16933 h 1049866"/>
                  <a:gd name="connsiteX9-85" fmla="*/ 2334464 w 4673016"/>
                  <a:gd name="connsiteY9-86" fmla="*/ 626533 h 1049866"/>
                  <a:gd name="connsiteX10-87" fmla="*/ 3756864 w 4673016"/>
                  <a:gd name="connsiteY10-88" fmla="*/ 0 h 1049866"/>
                  <a:gd name="connsiteX0-89" fmla="*/ 3756864 w 4673016"/>
                  <a:gd name="connsiteY0-90" fmla="*/ 0 h 1049866"/>
                  <a:gd name="connsiteX1-91" fmla="*/ 4673016 w 4673016"/>
                  <a:gd name="connsiteY1-92" fmla="*/ 239402 h 1049866"/>
                  <a:gd name="connsiteX2-93" fmla="*/ 3993931 w 4673016"/>
                  <a:gd name="connsiteY2-94" fmla="*/ 541866 h 1049866"/>
                  <a:gd name="connsiteX3-95" fmla="*/ 3794818 w 4673016"/>
                  <a:gd name="connsiteY3-96" fmla="*/ 436179 h 1049866"/>
                  <a:gd name="connsiteX4-97" fmla="*/ 2300598 w 4673016"/>
                  <a:gd name="connsiteY4-98" fmla="*/ 1049866 h 1049866"/>
                  <a:gd name="connsiteX5-99" fmla="*/ 912064 w 4673016"/>
                  <a:gd name="connsiteY5-100" fmla="*/ 457200 h 1049866"/>
                  <a:gd name="connsiteX6-101" fmla="*/ 624198 w 4673016"/>
                  <a:gd name="connsiteY6-102" fmla="*/ 541866 h 1049866"/>
                  <a:gd name="connsiteX7-103" fmla="*/ 0 w 4673016"/>
                  <a:gd name="connsiteY7-104" fmla="*/ 232979 h 1049866"/>
                  <a:gd name="connsiteX8-105" fmla="*/ 912064 w 4673016"/>
                  <a:gd name="connsiteY8-106" fmla="*/ 16933 h 1049866"/>
                  <a:gd name="connsiteX9-107" fmla="*/ 2323954 w 4673016"/>
                  <a:gd name="connsiteY9-108" fmla="*/ 616023 h 1049866"/>
                  <a:gd name="connsiteX10-109" fmla="*/ 3756864 w 4673016"/>
                  <a:gd name="connsiteY10-110" fmla="*/ 0 h 1049866"/>
                  <a:gd name="connsiteX0-111" fmla="*/ 3756864 w 4673016"/>
                  <a:gd name="connsiteY0-112" fmla="*/ 0 h 1049866"/>
                  <a:gd name="connsiteX1-113" fmla="*/ 4673016 w 4673016"/>
                  <a:gd name="connsiteY1-114" fmla="*/ 239402 h 1049866"/>
                  <a:gd name="connsiteX2-115" fmla="*/ 3993931 w 4673016"/>
                  <a:gd name="connsiteY2-116" fmla="*/ 541866 h 1049866"/>
                  <a:gd name="connsiteX3-117" fmla="*/ 3794818 w 4673016"/>
                  <a:gd name="connsiteY3-118" fmla="*/ 436179 h 1049866"/>
                  <a:gd name="connsiteX4-119" fmla="*/ 2300598 w 4673016"/>
                  <a:gd name="connsiteY4-120" fmla="*/ 1049866 h 1049866"/>
                  <a:gd name="connsiteX5-121" fmla="*/ 912064 w 4673016"/>
                  <a:gd name="connsiteY5-122" fmla="*/ 457200 h 1049866"/>
                  <a:gd name="connsiteX6-123" fmla="*/ 624198 w 4673016"/>
                  <a:gd name="connsiteY6-124" fmla="*/ 541866 h 1049866"/>
                  <a:gd name="connsiteX7-125" fmla="*/ 0 w 4673016"/>
                  <a:gd name="connsiteY7-126" fmla="*/ 275021 h 1049866"/>
                  <a:gd name="connsiteX8-127" fmla="*/ 912064 w 4673016"/>
                  <a:gd name="connsiteY8-128" fmla="*/ 16933 h 1049866"/>
                  <a:gd name="connsiteX9-129" fmla="*/ 2323954 w 4673016"/>
                  <a:gd name="connsiteY9-130" fmla="*/ 616023 h 1049866"/>
                  <a:gd name="connsiteX10-131" fmla="*/ 3756864 w 4673016"/>
                  <a:gd name="connsiteY10-132" fmla="*/ 0 h 1049866"/>
                  <a:gd name="connsiteX0-133" fmla="*/ 3756864 w 4673016"/>
                  <a:gd name="connsiteY0-134" fmla="*/ 0 h 1049866"/>
                  <a:gd name="connsiteX1-135" fmla="*/ 4673016 w 4673016"/>
                  <a:gd name="connsiteY1-136" fmla="*/ 239402 h 1049866"/>
                  <a:gd name="connsiteX2-137" fmla="*/ 3993931 w 4673016"/>
                  <a:gd name="connsiteY2-138" fmla="*/ 541866 h 1049866"/>
                  <a:gd name="connsiteX3-139" fmla="*/ 3815839 w 4673016"/>
                  <a:gd name="connsiteY3-140" fmla="*/ 467710 h 1049866"/>
                  <a:gd name="connsiteX4-141" fmla="*/ 2300598 w 4673016"/>
                  <a:gd name="connsiteY4-142" fmla="*/ 1049866 h 1049866"/>
                  <a:gd name="connsiteX5-143" fmla="*/ 912064 w 4673016"/>
                  <a:gd name="connsiteY5-144" fmla="*/ 457200 h 1049866"/>
                  <a:gd name="connsiteX6-145" fmla="*/ 624198 w 4673016"/>
                  <a:gd name="connsiteY6-146" fmla="*/ 541866 h 1049866"/>
                  <a:gd name="connsiteX7-147" fmla="*/ 0 w 4673016"/>
                  <a:gd name="connsiteY7-148" fmla="*/ 275021 h 1049866"/>
                  <a:gd name="connsiteX8-149" fmla="*/ 912064 w 4673016"/>
                  <a:gd name="connsiteY8-150" fmla="*/ 16933 h 1049866"/>
                  <a:gd name="connsiteX9-151" fmla="*/ 2323954 w 4673016"/>
                  <a:gd name="connsiteY9-152" fmla="*/ 616023 h 1049866"/>
                  <a:gd name="connsiteX10-153" fmla="*/ 3756864 w 4673016"/>
                  <a:gd name="connsiteY10-154" fmla="*/ 0 h 10498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2" name="Freeform 451"/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-1" fmla="*/ 168165 w 3731172"/>
                  <a:gd name="connsiteY0-2" fmla="*/ 73572 h 1418896"/>
                  <a:gd name="connsiteX1-3" fmla="*/ 451945 w 3731172"/>
                  <a:gd name="connsiteY1-4" fmla="*/ 0 h 1418896"/>
                  <a:gd name="connsiteX2-5" fmla="*/ 1881352 w 3731172"/>
                  <a:gd name="connsiteY2-6" fmla="*/ 599089 h 1418896"/>
                  <a:gd name="connsiteX3-7" fmla="*/ 3363310 w 3731172"/>
                  <a:gd name="connsiteY3-8" fmla="*/ 0 h 1418896"/>
                  <a:gd name="connsiteX4-9" fmla="*/ 3584027 w 3731172"/>
                  <a:gd name="connsiteY4-10" fmla="*/ 73572 h 1418896"/>
                  <a:gd name="connsiteX5-11" fmla="*/ 2627586 w 3731172"/>
                  <a:gd name="connsiteY5-12" fmla="*/ 441434 h 1418896"/>
                  <a:gd name="connsiteX6-13" fmla="*/ 2596055 w 3731172"/>
                  <a:gd name="connsiteY6-14" fmla="*/ 914400 h 1418896"/>
                  <a:gd name="connsiteX7-15" fmla="*/ 3731172 w 3731172"/>
                  <a:gd name="connsiteY7-16" fmla="*/ 1345324 h 1418896"/>
                  <a:gd name="connsiteX8-17" fmla="*/ 3447393 w 3731172"/>
                  <a:gd name="connsiteY8-18" fmla="*/ 1408386 h 1418896"/>
                  <a:gd name="connsiteX9-19" fmla="*/ 1870841 w 3731172"/>
                  <a:gd name="connsiteY9-20" fmla="*/ 746234 h 1418896"/>
                  <a:gd name="connsiteX10-21" fmla="*/ 262758 w 3731172"/>
                  <a:gd name="connsiteY10-22" fmla="*/ 1418896 h 1418896"/>
                  <a:gd name="connsiteX11-23" fmla="*/ 0 w 3731172"/>
                  <a:gd name="connsiteY11-24" fmla="*/ 1324303 h 1418896"/>
                  <a:gd name="connsiteX12-25" fmla="*/ 1145627 w 3731172"/>
                  <a:gd name="connsiteY12-26" fmla="*/ 882869 h 1418896"/>
                  <a:gd name="connsiteX13-27" fmla="*/ 1114096 w 3731172"/>
                  <a:gd name="connsiteY13-28" fmla="*/ 409903 h 1418896"/>
                  <a:gd name="connsiteX14-29" fmla="*/ 441434 w 3731172"/>
                  <a:gd name="connsiteY14-30" fmla="*/ 10510 h 1418896"/>
                  <a:gd name="connsiteX15-31" fmla="*/ 441434 w 3731172"/>
                  <a:gd name="connsiteY15-32" fmla="*/ 10510 h 1418896"/>
                  <a:gd name="connsiteX0-33" fmla="*/ 168165 w 3731172"/>
                  <a:gd name="connsiteY0-34" fmla="*/ 73572 h 1418896"/>
                  <a:gd name="connsiteX1-35" fmla="*/ 451945 w 3731172"/>
                  <a:gd name="connsiteY1-36" fmla="*/ 0 h 1418896"/>
                  <a:gd name="connsiteX2-37" fmla="*/ 1881352 w 3731172"/>
                  <a:gd name="connsiteY2-38" fmla="*/ 599089 h 1418896"/>
                  <a:gd name="connsiteX3-39" fmla="*/ 3363310 w 3731172"/>
                  <a:gd name="connsiteY3-40" fmla="*/ 0 h 1418896"/>
                  <a:gd name="connsiteX4-41" fmla="*/ 3584027 w 3731172"/>
                  <a:gd name="connsiteY4-42" fmla="*/ 73572 h 1418896"/>
                  <a:gd name="connsiteX5-43" fmla="*/ 2627586 w 3731172"/>
                  <a:gd name="connsiteY5-44" fmla="*/ 441434 h 1418896"/>
                  <a:gd name="connsiteX6-45" fmla="*/ 2596055 w 3731172"/>
                  <a:gd name="connsiteY6-46" fmla="*/ 914400 h 1418896"/>
                  <a:gd name="connsiteX7-47" fmla="*/ 3731172 w 3731172"/>
                  <a:gd name="connsiteY7-48" fmla="*/ 1345324 h 1418896"/>
                  <a:gd name="connsiteX8-49" fmla="*/ 3447393 w 3731172"/>
                  <a:gd name="connsiteY8-50" fmla="*/ 1408386 h 1418896"/>
                  <a:gd name="connsiteX9-51" fmla="*/ 1870841 w 3731172"/>
                  <a:gd name="connsiteY9-52" fmla="*/ 746234 h 1418896"/>
                  <a:gd name="connsiteX10-53" fmla="*/ 262758 w 3731172"/>
                  <a:gd name="connsiteY10-54" fmla="*/ 1418896 h 1418896"/>
                  <a:gd name="connsiteX11-55" fmla="*/ 0 w 3731172"/>
                  <a:gd name="connsiteY11-56" fmla="*/ 1324303 h 1418896"/>
                  <a:gd name="connsiteX12-57" fmla="*/ 1145627 w 3731172"/>
                  <a:gd name="connsiteY12-58" fmla="*/ 882869 h 1418896"/>
                  <a:gd name="connsiteX13-59" fmla="*/ 1114096 w 3731172"/>
                  <a:gd name="connsiteY13-60" fmla="*/ 409903 h 1418896"/>
                  <a:gd name="connsiteX14-61" fmla="*/ 441434 w 3731172"/>
                  <a:gd name="connsiteY14-62" fmla="*/ 10510 h 1418896"/>
                  <a:gd name="connsiteX0-63" fmla="*/ 168165 w 3731172"/>
                  <a:gd name="connsiteY0-64" fmla="*/ 73572 h 1418896"/>
                  <a:gd name="connsiteX1-65" fmla="*/ 451945 w 3731172"/>
                  <a:gd name="connsiteY1-66" fmla="*/ 0 h 1418896"/>
                  <a:gd name="connsiteX2-67" fmla="*/ 1881352 w 3731172"/>
                  <a:gd name="connsiteY2-68" fmla="*/ 599089 h 1418896"/>
                  <a:gd name="connsiteX3-69" fmla="*/ 3363310 w 3731172"/>
                  <a:gd name="connsiteY3-70" fmla="*/ 0 h 1418896"/>
                  <a:gd name="connsiteX4-71" fmla="*/ 3584027 w 3731172"/>
                  <a:gd name="connsiteY4-72" fmla="*/ 73572 h 1418896"/>
                  <a:gd name="connsiteX5-73" fmla="*/ 2627586 w 3731172"/>
                  <a:gd name="connsiteY5-74" fmla="*/ 441434 h 1418896"/>
                  <a:gd name="connsiteX6-75" fmla="*/ 2596055 w 3731172"/>
                  <a:gd name="connsiteY6-76" fmla="*/ 914400 h 1418896"/>
                  <a:gd name="connsiteX7-77" fmla="*/ 3731172 w 3731172"/>
                  <a:gd name="connsiteY7-78" fmla="*/ 1345324 h 1418896"/>
                  <a:gd name="connsiteX8-79" fmla="*/ 3447393 w 3731172"/>
                  <a:gd name="connsiteY8-80" fmla="*/ 1408386 h 1418896"/>
                  <a:gd name="connsiteX9-81" fmla="*/ 1870841 w 3731172"/>
                  <a:gd name="connsiteY9-82" fmla="*/ 746234 h 1418896"/>
                  <a:gd name="connsiteX10-83" fmla="*/ 262758 w 3731172"/>
                  <a:gd name="connsiteY10-84" fmla="*/ 1418896 h 1418896"/>
                  <a:gd name="connsiteX11-85" fmla="*/ 0 w 3731172"/>
                  <a:gd name="connsiteY11-86" fmla="*/ 1324303 h 1418896"/>
                  <a:gd name="connsiteX12-87" fmla="*/ 1145627 w 3731172"/>
                  <a:gd name="connsiteY12-88" fmla="*/ 882869 h 1418896"/>
                  <a:gd name="connsiteX13-89" fmla="*/ 1114096 w 3731172"/>
                  <a:gd name="connsiteY13-90" fmla="*/ 409903 h 1418896"/>
                  <a:gd name="connsiteX14-91" fmla="*/ 357351 w 3731172"/>
                  <a:gd name="connsiteY14-92" fmla="*/ 115613 h 1418896"/>
                  <a:gd name="connsiteX0-93" fmla="*/ 168165 w 3731172"/>
                  <a:gd name="connsiteY0-94" fmla="*/ 73572 h 1418896"/>
                  <a:gd name="connsiteX1-95" fmla="*/ 451945 w 3731172"/>
                  <a:gd name="connsiteY1-96" fmla="*/ 0 h 1418896"/>
                  <a:gd name="connsiteX2-97" fmla="*/ 1881352 w 3731172"/>
                  <a:gd name="connsiteY2-98" fmla="*/ 599089 h 1418896"/>
                  <a:gd name="connsiteX3-99" fmla="*/ 3363310 w 3731172"/>
                  <a:gd name="connsiteY3-100" fmla="*/ 0 h 1418896"/>
                  <a:gd name="connsiteX4-101" fmla="*/ 3584027 w 3731172"/>
                  <a:gd name="connsiteY4-102" fmla="*/ 73572 h 1418896"/>
                  <a:gd name="connsiteX5-103" fmla="*/ 2627586 w 3731172"/>
                  <a:gd name="connsiteY5-104" fmla="*/ 441434 h 1418896"/>
                  <a:gd name="connsiteX6-105" fmla="*/ 2596055 w 3731172"/>
                  <a:gd name="connsiteY6-106" fmla="*/ 914400 h 1418896"/>
                  <a:gd name="connsiteX7-107" fmla="*/ 3731172 w 3731172"/>
                  <a:gd name="connsiteY7-108" fmla="*/ 1345324 h 1418896"/>
                  <a:gd name="connsiteX8-109" fmla="*/ 3447393 w 3731172"/>
                  <a:gd name="connsiteY8-110" fmla="*/ 1408386 h 1418896"/>
                  <a:gd name="connsiteX9-111" fmla="*/ 1870841 w 3731172"/>
                  <a:gd name="connsiteY9-112" fmla="*/ 746234 h 1418896"/>
                  <a:gd name="connsiteX10-113" fmla="*/ 262758 w 3731172"/>
                  <a:gd name="connsiteY10-114" fmla="*/ 1418896 h 1418896"/>
                  <a:gd name="connsiteX11-115" fmla="*/ 0 w 3731172"/>
                  <a:gd name="connsiteY11-116" fmla="*/ 1324303 h 1418896"/>
                  <a:gd name="connsiteX12-117" fmla="*/ 1145627 w 3731172"/>
                  <a:gd name="connsiteY12-118" fmla="*/ 882869 h 1418896"/>
                  <a:gd name="connsiteX13-119" fmla="*/ 1114096 w 3731172"/>
                  <a:gd name="connsiteY13-120" fmla="*/ 409903 h 1418896"/>
                  <a:gd name="connsiteX14-121" fmla="*/ 147144 w 3731172"/>
                  <a:gd name="connsiteY14-122" fmla="*/ 63061 h 1418896"/>
                  <a:gd name="connsiteX0-123" fmla="*/ 168165 w 3731172"/>
                  <a:gd name="connsiteY0-124" fmla="*/ 73572 h 1418896"/>
                  <a:gd name="connsiteX1-125" fmla="*/ 451945 w 3731172"/>
                  <a:gd name="connsiteY1-126" fmla="*/ 0 h 1418896"/>
                  <a:gd name="connsiteX2-127" fmla="*/ 1881352 w 3731172"/>
                  <a:gd name="connsiteY2-128" fmla="*/ 599089 h 1418896"/>
                  <a:gd name="connsiteX3-129" fmla="*/ 3363310 w 3731172"/>
                  <a:gd name="connsiteY3-130" fmla="*/ 0 h 1418896"/>
                  <a:gd name="connsiteX4-131" fmla="*/ 3584027 w 3731172"/>
                  <a:gd name="connsiteY4-132" fmla="*/ 73572 h 1418896"/>
                  <a:gd name="connsiteX5-133" fmla="*/ 2627586 w 3731172"/>
                  <a:gd name="connsiteY5-134" fmla="*/ 441434 h 1418896"/>
                  <a:gd name="connsiteX6-135" fmla="*/ 2596055 w 3731172"/>
                  <a:gd name="connsiteY6-136" fmla="*/ 914400 h 1418896"/>
                  <a:gd name="connsiteX7-137" fmla="*/ 3731172 w 3731172"/>
                  <a:gd name="connsiteY7-138" fmla="*/ 1345324 h 1418896"/>
                  <a:gd name="connsiteX8-139" fmla="*/ 3447393 w 3731172"/>
                  <a:gd name="connsiteY8-140" fmla="*/ 1408386 h 1418896"/>
                  <a:gd name="connsiteX9-141" fmla="*/ 1870841 w 3731172"/>
                  <a:gd name="connsiteY9-142" fmla="*/ 746234 h 1418896"/>
                  <a:gd name="connsiteX10-143" fmla="*/ 262758 w 3731172"/>
                  <a:gd name="connsiteY10-144" fmla="*/ 1418896 h 1418896"/>
                  <a:gd name="connsiteX11-145" fmla="*/ 0 w 3731172"/>
                  <a:gd name="connsiteY11-146" fmla="*/ 1324303 h 1418896"/>
                  <a:gd name="connsiteX12-147" fmla="*/ 1145627 w 3731172"/>
                  <a:gd name="connsiteY12-148" fmla="*/ 882869 h 1418896"/>
                  <a:gd name="connsiteX13-149" fmla="*/ 1114096 w 3731172"/>
                  <a:gd name="connsiteY13-150" fmla="*/ 420413 h 1418896"/>
                  <a:gd name="connsiteX14-151" fmla="*/ 147144 w 3731172"/>
                  <a:gd name="connsiteY14-152" fmla="*/ 63061 h 1418896"/>
                  <a:gd name="connsiteX0-153" fmla="*/ 168165 w 3731172"/>
                  <a:gd name="connsiteY0-154" fmla="*/ 73572 h 1418896"/>
                  <a:gd name="connsiteX1-155" fmla="*/ 451945 w 3731172"/>
                  <a:gd name="connsiteY1-156" fmla="*/ 0 h 1418896"/>
                  <a:gd name="connsiteX2-157" fmla="*/ 1881352 w 3731172"/>
                  <a:gd name="connsiteY2-158" fmla="*/ 599089 h 1418896"/>
                  <a:gd name="connsiteX3-159" fmla="*/ 3363310 w 3731172"/>
                  <a:gd name="connsiteY3-160" fmla="*/ 0 h 1418896"/>
                  <a:gd name="connsiteX4-161" fmla="*/ 3584027 w 3731172"/>
                  <a:gd name="connsiteY4-162" fmla="*/ 73572 h 1418896"/>
                  <a:gd name="connsiteX5-163" fmla="*/ 2627586 w 3731172"/>
                  <a:gd name="connsiteY5-164" fmla="*/ 441434 h 1418896"/>
                  <a:gd name="connsiteX6-165" fmla="*/ 2596055 w 3731172"/>
                  <a:gd name="connsiteY6-166" fmla="*/ 914400 h 1418896"/>
                  <a:gd name="connsiteX7-167" fmla="*/ 3731172 w 3731172"/>
                  <a:gd name="connsiteY7-168" fmla="*/ 1345324 h 1418896"/>
                  <a:gd name="connsiteX8-169" fmla="*/ 3447393 w 3731172"/>
                  <a:gd name="connsiteY8-170" fmla="*/ 1408386 h 1418896"/>
                  <a:gd name="connsiteX9-171" fmla="*/ 1870841 w 3731172"/>
                  <a:gd name="connsiteY9-172" fmla="*/ 746234 h 1418896"/>
                  <a:gd name="connsiteX10-173" fmla="*/ 262758 w 3731172"/>
                  <a:gd name="connsiteY10-174" fmla="*/ 1418896 h 1418896"/>
                  <a:gd name="connsiteX11-175" fmla="*/ 0 w 3731172"/>
                  <a:gd name="connsiteY11-176" fmla="*/ 1324303 h 1418896"/>
                  <a:gd name="connsiteX12-177" fmla="*/ 1145627 w 3731172"/>
                  <a:gd name="connsiteY12-178" fmla="*/ 882869 h 1418896"/>
                  <a:gd name="connsiteX13-179" fmla="*/ 1114096 w 3731172"/>
                  <a:gd name="connsiteY13-180" fmla="*/ 420413 h 1418896"/>
                  <a:gd name="connsiteX14-181" fmla="*/ 189185 w 3731172"/>
                  <a:gd name="connsiteY14-182" fmla="*/ 84081 h 1418896"/>
                  <a:gd name="connsiteX0-183" fmla="*/ 168165 w 3731172"/>
                  <a:gd name="connsiteY0-184" fmla="*/ 73572 h 1418896"/>
                  <a:gd name="connsiteX1-185" fmla="*/ 451945 w 3731172"/>
                  <a:gd name="connsiteY1-186" fmla="*/ 0 h 1418896"/>
                  <a:gd name="connsiteX2-187" fmla="*/ 1881352 w 3731172"/>
                  <a:gd name="connsiteY2-188" fmla="*/ 599089 h 1418896"/>
                  <a:gd name="connsiteX3-189" fmla="*/ 3363310 w 3731172"/>
                  <a:gd name="connsiteY3-190" fmla="*/ 0 h 1418896"/>
                  <a:gd name="connsiteX4-191" fmla="*/ 3584027 w 3731172"/>
                  <a:gd name="connsiteY4-192" fmla="*/ 73572 h 1418896"/>
                  <a:gd name="connsiteX5-193" fmla="*/ 2627586 w 3731172"/>
                  <a:gd name="connsiteY5-194" fmla="*/ 441434 h 1418896"/>
                  <a:gd name="connsiteX6-195" fmla="*/ 2596055 w 3731172"/>
                  <a:gd name="connsiteY6-196" fmla="*/ 914400 h 1418896"/>
                  <a:gd name="connsiteX7-197" fmla="*/ 3731172 w 3731172"/>
                  <a:gd name="connsiteY7-198" fmla="*/ 1345324 h 1418896"/>
                  <a:gd name="connsiteX8-199" fmla="*/ 3447393 w 3731172"/>
                  <a:gd name="connsiteY8-200" fmla="*/ 1408386 h 1418896"/>
                  <a:gd name="connsiteX9-201" fmla="*/ 1870841 w 3731172"/>
                  <a:gd name="connsiteY9-202" fmla="*/ 746234 h 1418896"/>
                  <a:gd name="connsiteX10-203" fmla="*/ 262758 w 3731172"/>
                  <a:gd name="connsiteY10-204" fmla="*/ 1418896 h 1418896"/>
                  <a:gd name="connsiteX11-205" fmla="*/ 0 w 3731172"/>
                  <a:gd name="connsiteY11-206" fmla="*/ 1324303 h 1418896"/>
                  <a:gd name="connsiteX12-207" fmla="*/ 1145627 w 3731172"/>
                  <a:gd name="connsiteY12-208" fmla="*/ 882869 h 1418896"/>
                  <a:gd name="connsiteX13-209" fmla="*/ 1114096 w 3731172"/>
                  <a:gd name="connsiteY13-210" fmla="*/ 420413 h 1418896"/>
                  <a:gd name="connsiteX14-211" fmla="*/ 189185 w 3731172"/>
                  <a:gd name="connsiteY14-212" fmla="*/ 84081 h 1418896"/>
                  <a:gd name="connsiteX15-213" fmla="*/ 168165 w 3731172"/>
                  <a:gd name="connsiteY15-214" fmla="*/ 73572 h 1418896"/>
                  <a:gd name="connsiteX0-215" fmla="*/ 168165 w 3731172"/>
                  <a:gd name="connsiteY0-216" fmla="*/ 73572 h 1418896"/>
                  <a:gd name="connsiteX1-217" fmla="*/ 451945 w 3731172"/>
                  <a:gd name="connsiteY1-218" fmla="*/ 0 h 1418896"/>
                  <a:gd name="connsiteX2-219" fmla="*/ 1881352 w 3731172"/>
                  <a:gd name="connsiteY2-220" fmla="*/ 599089 h 1418896"/>
                  <a:gd name="connsiteX3-221" fmla="*/ 3363310 w 3731172"/>
                  <a:gd name="connsiteY3-222" fmla="*/ 0 h 1418896"/>
                  <a:gd name="connsiteX4-223" fmla="*/ 3584027 w 3731172"/>
                  <a:gd name="connsiteY4-224" fmla="*/ 73572 h 1418896"/>
                  <a:gd name="connsiteX5-225" fmla="*/ 2627586 w 3731172"/>
                  <a:gd name="connsiteY5-226" fmla="*/ 441434 h 1418896"/>
                  <a:gd name="connsiteX6-227" fmla="*/ 2596055 w 3731172"/>
                  <a:gd name="connsiteY6-228" fmla="*/ 914400 h 1418896"/>
                  <a:gd name="connsiteX7-229" fmla="*/ 3731172 w 3731172"/>
                  <a:gd name="connsiteY7-230" fmla="*/ 1345324 h 1418896"/>
                  <a:gd name="connsiteX8-231" fmla="*/ 3447393 w 3731172"/>
                  <a:gd name="connsiteY8-232" fmla="*/ 1408386 h 1418896"/>
                  <a:gd name="connsiteX9-233" fmla="*/ 1870841 w 3731172"/>
                  <a:gd name="connsiteY9-234" fmla="*/ 746234 h 1418896"/>
                  <a:gd name="connsiteX10-235" fmla="*/ 262758 w 3731172"/>
                  <a:gd name="connsiteY10-236" fmla="*/ 1418896 h 1418896"/>
                  <a:gd name="connsiteX11-237" fmla="*/ 0 w 3731172"/>
                  <a:gd name="connsiteY11-238" fmla="*/ 1324303 h 1418896"/>
                  <a:gd name="connsiteX12-239" fmla="*/ 1145627 w 3731172"/>
                  <a:gd name="connsiteY12-240" fmla="*/ 882869 h 1418896"/>
                  <a:gd name="connsiteX13-241" fmla="*/ 1156137 w 3731172"/>
                  <a:gd name="connsiteY13-242" fmla="*/ 441434 h 1418896"/>
                  <a:gd name="connsiteX14-243" fmla="*/ 189185 w 3731172"/>
                  <a:gd name="connsiteY14-244" fmla="*/ 84081 h 1418896"/>
                  <a:gd name="connsiteX15-245" fmla="*/ 168165 w 3731172"/>
                  <a:gd name="connsiteY15-246" fmla="*/ 73572 h 1418896"/>
                  <a:gd name="connsiteX0-247" fmla="*/ 168165 w 3731172"/>
                  <a:gd name="connsiteY0-248" fmla="*/ 73572 h 1418896"/>
                  <a:gd name="connsiteX1-249" fmla="*/ 451945 w 3731172"/>
                  <a:gd name="connsiteY1-250" fmla="*/ 0 h 1418896"/>
                  <a:gd name="connsiteX2-251" fmla="*/ 1881352 w 3731172"/>
                  <a:gd name="connsiteY2-252" fmla="*/ 599089 h 1418896"/>
                  <a:gd name="connsiteX3-253" fmla="*/ 3363310 w 3731172"/>
                  <a:gd name="connsiteY3-254" fmla="*/ 0 h 1418896"/>
                  <a:gd name="connsiteX4-255" fmla="*/ 3584027 w 3731172"/>
                  <a:gd name="connsiteY4-256" fmla="*/ 73572 h 1418896"/>
                  <a:gd name="connsiteX5-257" fmla="*/ 2627586 w 3731172"/>
                  <a:gd name="connsiteY5-258" fmla="*/ 441434 h 1418896"/>
                  <a:gd name="connsiteX6-259" fmla="*/ 2596055 w 3731172"/>
                  <a:gd name="connsiteY6-260" fmla="*/ 914400 h 1418896"/>
                  <a:gd name="connsiteX7-261" fmla="*/ 3731172 w 3731172"/>
                  <a:gd name="connsiteY7-262" fmla="*/ 1345324 h 1418896"/>
                  <a:gd name="connsiteX8-263" fmla="*/ 3447393 w 3731172"/>
                  <a:gd name="connsiteY8-264" fmla="*/ 1408386 h 1418896"/>
                  <a:gd name="connsiteX9-265" fmla="*/ 1870841 w 3731172"/>
                  <a:gd name="connsiteY9-266" fmla="*/ 746234 h 1418896"/>
                  <a:gd name="connsiteX10-267" fmla="*/ 262758 w 3731172"/>
                  <a:gd name="connsiteY10-268" fmla="*/ 1418896 h 1418896"/>
                  <a:gd name="connsiteX11-269" fmla="*/ 0 w 3731172"/>
                  <a:gd name="connsiteY11-270" fmla="*/ 1324303 h 1418896"/>
                  <a:gd name="connsiteX12-271" fmla="*/ 1145627 w 3731172"/>
                  <a:gd name="connsiteY12-272" fmla="*/ 882869 h 1418896"/>
                  <a:gd name="connsiteX13-273" fmla="*/ 1145626 w 3731172"/>
                  <a:gd name="connsiteY13-274" fmla="*/ 451945 h 1418896"/>
                  <a:gd name="connsiteX14-275" fmla="*/ 189185 w 3731172"/>
                  <a:gd name="connsiteY14-276" fmla="*/ 84081 h 1418896"/>
                  <a:gd name="connsiteX15-277" fmla="*/ 168165 w 3731172"/>
                  <a:gd name="connsiteY15-278" fmla="*/ 73572 h 1418896"/>
                  <a:gd name="connsiteX0-279" fmla="*/ 168165 w 3731172"/>
                  <a:gd name="connsiteY0-280" fmla="*/ 73572 h 1418896"/>
                  <a:gd name="connsiteX1-281" fmla="*/ 451945 w 3731172"/>
                  <a:gd name="connsiteY1-282" fmla="*/ 0 h 1418896"/>
                  <a:gd name="connsiteX2-283" fmla="*/ 1881352 w 3731172"/>
                  <a:gd name="connsiteY2-284" fmla="*/ 599089 h 1418896"/>
                  <a:gd name="connsiteX3-285" fmla="*/ 3363310 w 3731172"/>
                  <a:gd name="connsiteY3-286" fmla="*/ 0 h 1418896"/>
                  <a:gd name="connsiteX4-287" fmla="*/ 3584027 w 3731172"/>
                  <a:gd name="connsiteY4-288" fmla="*/ 73572 h 1418896"/>
                  <a:gd name="connsiteX5-289" fmla="*/ 2627586 w 3731172"/>
                  <a:gd name="connsiteY5-290" fmla="*/ 441434 h 1418896"/>
                  <a:gd name="connsiteX6-291" fmla="*/ 2596055 w 3731172"/>
                  <a:gd name="connsiteY6-292" fmla="*/ 914400 h 1418896"/>
                  <a:gd name="connsiteX7-293" fmla="*/ 3731172 w 3731172"/>
                  <a:gd name="connsiteY7-294" fmla="*/ 1345324 h 1418896"/>
                  <a:gd name="connsiteX8-295" fmla="*/ 3447393 w 3731172"/>
                  <a:gd name="connsiteY8-296" fmla="*/ 1408386 h 1418896"/>
                  <a:gd name="connsiteX9-297" fmla="*/ 1870841 w 3731172"/>
                  <a:gd name="connsiteY9-298" fmla="*/ 746234 h 1418896"/>
                  <a:gd name="connsiteX10-299" fmla="*/ 262758 w 3731172"/>
                  <a:gd name="connsiteY10-300" fmla="*/ 1418896 h 1418896"/>
                  <a:gd name="connsiteX11-301" fmla="*/ 0 w 3731172"/>
                  <a:gd name="connsiteY11-302" fmla="*/ 1324303 h 1418896"/>
                  <a:gd name="connsiteX12-303" fmla="*/ 1145627 w 3731172"/>
                  <a:gd name="connsiteY12-304" fmla="*/ 903890 h 1418896"/>
                  <a:gd name="connsiteX13-305" fmla="*/ 1145626 w 3731172"/>
                  <a:gd name="connsiteY13-306" fmla="*/ 451945 h 1418896"/>
                  <a:gd name="connsiteX14-307" fmla="*/ 189185 w 3731172"/>
                  <a:gd name="connsiteY14-308" fmla="*/ 84081 h 1418896"/>
                  <a:gd name="connsiteX15-309" fmla="*/ 168165 w 3731172"/>
                  <a:gd name="connsiteY15-310" fmla="*/ 73572 h 1418896"/>
                  <a:gd name="connsiteX0-311" fmla="*/ 147144 w 3710151"/>
                  <a:gd name="connsiteY0-312" fmla="*/ 73572 h 1418896"/>
                  <a:gd name="connsiteX1-313" fmla="*/ 430924 w 3710151"/>
                  <a:gd name="connsiteY1-314" fmla="*/ 0 h 1418896"/>
                  <a:gd name="connsiteX2-315" fmla="*/ 1860331 w 3710151"/>
                  <a:gd name="connsiteY2-316" fmla="*/ 599089 h 1418896"/>
                  <a:gd name="connsiteX3-317" fmla="*/ 3342289 w 3710151"/>
                  <a:gd name="connsiteY3-318" fmla="*/ 0 h 1418896"/>
                  <a:gd name="connsiteX4-319" fmla="*/ 3563006 w 3710151"/>
                  <a:gd name="connsiteY4-320" fmla="*/ 73572 h 1418896"/>
                  <a:gd name="connsiteX5-321" fmla="*/ 2606565 w 3710151"/>
                  <a:gd name="connsiteY5-322" fmla="*/ 441434 h 1418896"/>
                  <a:gd name="connsiteX6-323" fmla="*/ 2575034 w 3710151"/>
                  <a:gd name="connsiteY6-324" fmla="*/ 914400 h 1418896"/>
                  <a:gd name="connsiteX7-325" fmla="*/ 3710151 w 3710151"/>
                  <a:gd name="connsiteY7-326" fmla="*/ 1345324 h 1418896"/>
                  <a:gd name="connsiteX8-327" fmla="*/ 3426372 w 3710151"/>
                  <a:gd name="connsiteY8-328" fmla="*/ 1408386 h 1418896"/>
                  <a:gd name="connsiteX9-329" fmla="*/ 1849820 w 3710151"/>
                  <a:gd name="connsiteY9-330" fmla="*/ 746234 h 1418896"/>
                  <a:gd name="connsiteX10-331" fmla="*/ 241737 w 3710151"/>
                  <a:gd name="connsiteY10-332" fmla="*/ 1418896 h 1418896"/>
                  <a:gd name="connsiteX11-333" fmla="*/ 0 w 3710151"/>
                  <a:gd name="connsiteY11-334" fmla="*/ 1334814 h 1418896"/>
                  <a:gd name="connsiteX12-335" fmla="*/ 1124606 w 3710151"/>
                  <a:gd name="connsiteY12-336" fmla="*/ 903890 h 1418896"/>
                  <a:gd name="connsiteX13-337" fmla="*/ 1124605 w 3710151"/>
                  <a:gd name="connsiteY13-338" fmla="*/ 451945 h 1418896"/>
                  <a:gd name="connsiteX14-339" fmla="*/ 168164 w 3710151"/>
                  <a:gd name="connsiteY14-340" fmla="*/ 84081 h 1418896"/>
                  <a:gd name="connsiteX15-341" fmla="*/ 147144 w 3710151"/>
                  <a:gd name="connsiteY15-342" fmla="*/ 73572 h 1418896"/>
                  <a:gd name="connsiteX0-343" fmla="*/ 147144 w 3710151"/>
                  <a:gd name="connsiteY0-344" fmla="*/ 73572 h 1418896"/>
                  <a:gd name="connsiteX1-345" fmla="*/ 430924 w 3710151"/>
                  <a:gd name="connsiteY1-346" fmla="*/ 0 h 1418896"/>
                  <a:gd name="connsiteX2-347" fmla="*/ 1860331 w 3710151"/>
                  <a:gd name="connsiteY2-348" fmla="*/ 599089 h 1418896"/>
                  <a:gd name="connsiteX3-349" fmla="*/ 3342289 w 3710151"/>
                  <a:gd name="connsiteY3-350" fmla="*/ 0 h 1418896"/>
                  <a:gd name="connsiteX4-351" fmla="*/ 3563006 w 3710151"/>
                  <a:gd name="connsiteY4-352" fmla="*/ 73572 h 1418896"/>
                  <a:gd name="connsiteX5-353" fmla="*/ 2606565 w 3710151"/>
                  <a:gd name="connsiteY5-354" fmla="*/ 441434 h 1418896"/>
                  <a:gd name="connsiteX6-355" fmla="*/ 2606565 w 3710151"/>
                  <a:gd name="connsiteY6-356" fmla="*/ 924910 h 1418896"/>
                  <a:gd name="connsiteX7-357" fmla="*/ 3710151 w 3710151"/>
                  <a:gd name="connsiteY7-358" fmla="*/ 1345324 h 1418896"/>
                  <a:gd name="connsiteX8-359" fmla="*/ 3426372 w 3710151"/>
                  <a:gd name="connsiteY8-360" fmla="*/ 1408386 h 1418896"/>
                  <a:gd name="connsiteX9-361" fmla="*/ 1849820 w 3710151"/>
                  <a:gd name="connsiteY9-362" fmla="*/ 746234 h 1418896"/>
                  <a:gd name="connsiteX10-363" fmla="*/ 241737 w 3710151"/>
                  <a:gd name="connsiteY10-364" fmla="*/ 1418896 h 1418896"/>
                  <a:gd name="connsiteX11-365" fmla="*/ 0 w 3710151"/>
                  <a:gd name="connsiteY11-366" fmla="*/ 1334814 h 1418896"/>
                  <a:gd name="connsiteX12-367" fmla="*/ 1124606 w 3710151"/>
                  <a:gd name="connsiteY12-368" fmla="*/ 903890 h 1418896"/>
                  <a:gd name="connsiteX13-369" fmla="*/ 1124605 w 3710151"/>
                  <a:gd name="connsiteY13-370" fmla="*/ 451945 h 1418896"/>
                  <a:gd name="connsiteX14-371" fmla="*/ 168164 w 3710151"/>
                  <a:gd name="connsiteY14-372" fmla="*/ 84081 h 1418896"/>
                  <a:gd name="connsiteX15-373" fmla="*/ 147144 w 3710151"/>
                  <a:gd name="connsiteY15-374" fmla="*/ 73572 h 1418896"/>
                  <a:gd name="connsiteX0-375" fmla="*/ 147144 w 3710151"/>
                  <a:gd name="connsiteY0-376" fmla="*/ 73572 h 1418896"/>
                  <a:gd name="connsiteX1-377" fmla="*/ 430924 w 3710151"/>
                  <a:gd name="connsiteY1-378" fmla="*/ 0 h 1418896"/>
                  <a:gd name="connsiteX2-379" fmla="*/ 1860331 w 3710151"/>
                  <a:gd name="connsiteY2-380" fmla="*/ 599089 h 1418896"/>
                  <a:gd name="connsiteX3-381" fmla="*/ 3342289 w 3710151"/>
                  <a:gd name="connsiteY3-382" fmla="*/ 0 h 1418896"/>
                  <a:gd name="connsiteX4-383" fmla="*/ 3563006 w 3710151"/>
                  <a:gd name="connsiteY4-384" fmla="*/ 73572 h 1418896"/>
                  <a:gd name="connsiteX5-385" fmla="*/ 2606565 w 3710151"/>
                  <a:gd name="connsiteY5-386" fmla="*/ 441434 h 1418896"/>
                  <a:gd name="connsiteX6-387" fmla="*/ 2610282 w 3710151"/>
                  <a:gd name="connsiteY6-388" fmla="*/ 902607 h 1418896"/>
                  <a:gd name="connsiteX7-389" fmla="*/ 3710151 w 3710151"/>
                  <a:gd name="connsiteY7-390" fmla="*/ 1345324 h 1418896"/>
                  <a:gd name="connsiteX8-391" fmla="*/ 3426372 w 3710151"/>
                  <a:gd name="connsiteY8-392" fmla="*/ 1408386 h 1418896"/>
                  <a:gd name="connsiteX9-393" fmla="*/ 1849820 w 3710151"/>
                  <a:gd name="connsiteY9-394" fmla="*/ 746234 h 1418896"/>
                  <a:gd name="connsiteX10-395" fmla="*/ 241737 w 3710151"/>
                  <a:gd name="connsiteY10-396" fmla="*/ 1418896 h 1418896"/>
                  <a:gd name="connsiteX11-397" fmla="*/ 0 w 3710151"/>
                  <a:gd name="connsiteY11-398" fmla="*/ 1334814 h 1418896"/>
                  <a:gd name="connsiteX12-399" fmla="*/ 1124606 w 3710151"/>
                  <a:gd name="connsiteY12-400" fmla="*/ 903890 h 1418896"/>
                  <a:gd name="connsiteX13-401" fmla="*/ 1124605 w 3710151"/>
                  <a:gd name="connsiteY13-402" fmla="*/ 451945 h 1418896"/>
                  <a:gd name="connsiteX14-403" fmla="*/ 168164 w 3710151"/>
                  <a:gd name="connsiteY14-404" fmla="*/ 84081 h 1418896"/>
                  <a:gd name="connsiteX15-405" fmla="*/ 147144 w 3710151"/>
                  <a:gd name="connsiteY15-406" fmla="*/ 73572 h 1418896"/>
                  <a:gd name="connsiteX0-407" fmla="*/ 147144 w 3710151"/>
                  <a:gd name="connsiteY0-408" fmla="*/ 73572 h 1418896"/>
                  <a:gd name="connsiteX1-409" fmla="*/ 430924 w 3710151"/>
                  <a:gd name="connsiteY1-410" fmla="*/ 0 h 1418896"/>
                  <a:gd name="connsiteX2-411" fmla="*/ 1860331 w 3710151"/>
                  <a:gd name="connsiteY2-412" fmla="*/ 599089 h 1418896"/>
                  <a:gd name="connsiteX3-413" fmla="*/ 3342289 w 3710151"/>
                  <a:gd name="connsiteY3-414" fmla="*/ 0 h 1418896"/>
                  <a:gd name="connsiteX4-415" fmla="*/ 3563006 w 3710151"/>
                  <a:gd name="connsiteY4-416" fmla="*/ 73572 h 1418896"/>
                  <a:gd name="connsiteX5-417" fmla="*/ 2617717 w 3710151"/>
                  <a:gd name="connsiteY5-418" fmla="*/ 445151 h 1418896"/>
                  <a:gd name="connsiteX6-419" fmla="*/ 2610282 w 3710151"/>
                  <a:gd name="connsiteY6-420" fmla="*/ 902607 h 1418896"/>
                  <a:gd name="connsiteX7-421" fmla="*/ 3710151 w 3710151"/>
                  <a:gd name="connsiteY7-422" fmla="*/ 1345324 h 1418896"/>
                  <a:gd name="connsiteX8-423" fmla="*/ 3426372 w 3710151"/>
                  <a:gd name="connsiteY8-424" fmla="*/ 1408386 h 1418896"/>
                  <a:gd name="connsiteX9-425" fmla="*/ 1849820 w 3710151"/>
                  <a:gd name="connsiteY9-426" fmla="*/ 746234 h 1418896"/>
                  <a:gd name="connsiteX10-427" fmla="*/ 241737 w 3710151"/>
                  <a:gd name="connsiteY10-428" fmla="*/ 1418896 h 1418896"/>
                  <a:gd name="connsiteX11-429" fmla="*/ 0 w 3710151"/>
                  <a:gd name="connsiteY11-430" fmla="*/ 1334814 h 1418896"/>
                  <a:gd name="connsiteX12-431" fmla="*/ 1124606 w 3710151"/>
                  <a:gd name="connsiteY12-432" fmla="*/ 903890 h 1418896"/>
                  <a:gd name="connsiteX13-433" fmla="*/ 1124605 w 3710151"/>
                  <a:gd name="connsiteY13-434" fmla="*/ 451945 h 1418896"/>
                  <a:gd name="connsiteX14-435" fmla="*/ 168164 w 3710151"/>
                  <a:gd name="connsiteY14-436" fmla="*/ 84081 h 1418896"/>
                  <a:gd name="connsiteX15-437" fmla="*/ 147144 w 3710151"/>
                  <a:gd name="connsiteY15-438" fmla="*/ 73572 h 1418896"/>
                  <a:gd name="connsiteX0-439" fmla="*/ 147144 w 3710151"/>
                  <a:gd name="connsiteY0-440" fmla="*/ 73572 h 1418896"/>
                  <a:gd name="connsiteX1-441" fmla="*/ 430924 w 3710151"/>
                  <a:gd name="connsiteY1-442" fmla="*/ 0 h 1418896"/>
                  <a:gd name="connsiteX2-443" fmla="*/ 1860331 w 3710151"/>
                  <a:gd name="connsiteY2-444" fmla="*/ 599089 h 1418896"/>
                  <a:gd name="connsiteX3-445" fmla="*/ 3342289 w 3710151"/>
                  <a:gd name="connsiteY3-446" fmla="*/ 0 h 1418896"/>
                  <a:gd name="connsiteX4-447" fmla="*/ 3563006 w 3710151"/>
                  <a:gd name="connsiteY4-448" fmla="*/ 73572 h 1418896"/>
                  <a:gd name="connsiteX5-449" fmla="*/ 2617717 w 3710151"/>
                  <a:gd name="connsiteY5-450" fmla="*/ 448868 h 1418896"/>
                  <a:gd name="connsiteX6-451" fmla="*/ 2610282 w 3710151"/>
                  <a:gd name="connsiteY6-452" fmla="*/ 902607 h 1418896"/>
                  <a:gd name="connsiteX7-453" fmla="*/ 3710151 w 3710151"/>
                  <a:gd name="connsiteY7-454" fmla="*/ 1345324 h 1418896"/>
                  <a:gd name="connsiteX8-455" fmla="*/ 3426372 w 3710151"/>
                  <a:gd name="connsiteY8-456" fmla="*/ 1408386 h 1418896"/>
                  <a:gd name="connsiteX9-457" fmla="*/ 1849820 w 3710151"/>
                  <a:gd name="connsiteY9-458" fmla="*/ 746234 h 1418896"/>
                  <a:gd name="connsiteX10-459" fmla="*/ 241737 w 3710151"/>
                  <a:gd name="connsiteY10-460" fmla="*/ 1418896 h 1418896"/>
                  <a:gd name="connsiteX11-461" fmla="*/ 0 w 3710151"/>
                  <a:gd name="connsiteY11-462" fmla="*/ 1334814 h 1418896"/>
                  <a:gd name="connsiteX12-463" fmla="*/ 1124606 w 3710151"/>
                  <a:gd name="connsiteY12-464" fmla="*/ 903890 h 1418896"/>
                  <a:gd name="connsiteX13-465" fmla="*/ 1124605 w 3710151"/>
                  <a:gd name="connsiteY13-466" fmla="*/ 451945 h 1418896"/>
                  <a:gd name="connsiteX14-467" fmla="*/ 168164 w 3710151"/>
                  <a:gd name="connsiteY14-468" fmla="*/ 84081 h 1418896"/>
                  <a:gd name="connsiteX15-469" fmla="*/ 147144 w 3710151"/>
                  <a:gd name="connsiteY15-470" fmla="*/ 73572 h 1418896"/>
                  <a:gd name="connsiteX0-471" fmla="*/ 147144 w 3710151"/>
                  <a:gd name="connsiteY0-472" fmla="*/ 73572 h 1418896"/>
                  <a:gd name="connsiteX1-473" fmla="*/ 430924 w 3710151"/>
                  <a:gd name="connsiteY1-474" fmla="*/ 0 h 1418896"/>
                  <a:gd name="connsiteX2-475" fmla="*/ 1838028 w 3710151"/>
                  <a:gd name="connsiteY2-476" fmla="*/ 591655 h 1418896"/>
                  <a:gd name="connsiteX3-477" fmla="*/ 3342289 w 3710151"/>
                  <a:gd name="connsiteY3-478" fmla="*/ 0 h 1418896"/>
                  <a:gd name="connsiteX4-479" fmla="*/ 3563006 w 3710151"/>
                  <a:gd name="connsiteY4-480" fmla="*/ 73572 h 1418896"/>
                  <a:gd name="connsiteX5-481" fmla="*/ 2617717 w 3710151"/>
                  <a:gd name="connsiteY5-482" fmla="*/ 448868 h 1418896"/>
                  <a:gd name="connsiteX6-483" fmla="*/ 2610282 w 3710151"/>
                  <a:gd name="connsiteY6-484" fmla="*/ 902607 h 1418896"/>
                  <a:gd name="connsiteX7-485" fmla="*/ 3710151 w 3710151"/>
                  <a:gd name="connsiteY7-486" fmla="*/ 1345324 h 1418896"/>
                  <a:gd name="connsiteX8-487" fmla="*/ 3426372 w 3710151"/>
                  <a:gd name="connsiteY8-488" fmla="*/ 1408386 h 1418896"/>
                  <a:gd name="connsiteX9-489" fmla="*/ 1849820 w 3710151"/>
                  <a:gd name="connsiteY9-490" fmla="*/ 746234 h 1418896"/>
                  <a:gd name="connsiteX10-491" fmla="*/ 241737 w 3710151"/>
                  <a:gd name="connsiteY10-492" fmla="*/ 1418896 h 1418896"/>
                  <a:gd name="connsiteX11-493" fmla="*/ 0 w 3710151"/>
                  <a:gd name="connsiteY11-494" fmla="*/ 1334814 h 1418896"/>
                  <a:gd name="connsiteX12-495" fmla="*/ 1124606 w 3710151"/>
                  <a:gd name="connsiteY12-496" fmla="*/ 903890 h 1418896"/>
                  <a:gd name="connsiteX13-497" fmla="*/ 1124605 w 3710151"/>
                  <a:gd name="connsiteY13-498" fmla="*/ 451945 h 1418896"/>
                  <a:gd name="connsiteX14-499" fmla="*/ 168164 w 3710151"/>
                  <a:gd name="connsiteY14-500" fmla="*/ 84081 h 1418896"/>
                  <a:gd name="connsiteX15-501" fmla="*/ 147144 w 3710151"/>
                  <a:gd name="connsiteY15-502" fmla="*/ 73572 h 1418896"/>
                  <a:gd name="connsiteX0-503" fmla="*/ 147144 w 3710151"/>
                  <a:gd name="connsiteY0-504" fmla="*/ 73572 h 1418896"/>
                  <a:gd name="connsiteX1-505" fmla="*/ 430924 w 3710151"/>
                  <a:gd name="connsiteY1-506" fmla="*/ 0 h 1418896"/>
                  <a:gd name="connsiteX2-507" fmla="*/ 1838028 w 3710151"/>
                  <a:gd name="connsiteY2-508" fmla="*/ 591655 h 1418896"/>
                  <a:gd name="connsiteX3-509" fmla="*/ 3342289 w 3710151"/>
                  <a:gd name="connsiteY3-510" fmla="*/ 0 h 1418896"/>
                  <a:gd name="connsiteX4-511" fmla="*/ 3563006 w 3710151"/>
                  <a:gd name="connsiteY4-512" fmla="*/ 73572 h 1418896"/>
                  <a:gd name="connsiteX5-513" fmla="*/ 2617717 w 3710151"/>
                  <a:gd name="connsiteY5-514" fmla="*/ 448868 h 1418896"/>
                  <a:gd name="connsiteX6-515" fmla="*/ 2610282 w 3710151"/>
                  <a:gd name="connsiteY6-516" fmla="*/ 902607 h 1418896"/>
                  <a:gd name="connsiteX7-517" fmla="*/ 3710151 w 3710151"/>
                  <a:gd name="connsiteY7-518" fmla="*/ 1345324 h 1418896"/>
                  <a:gd name="connsiteX8-519" fmla="*/ 3426372 w 3710151"/>
                  <a:gd name="connsiteY8-520" fmla="*/ 1408386 h 1418896"/>
                  <a:gd name="connsiteX9-521" fmla="*/ 1849820 w 3710151"/>
                  <a:gd name="connsiteY9-522" fmla="*/ 746234 h 1418896"/>
                  <a:gd name="connsiteX10-523" fmla="*/ 241737 w 3710151"/>
                  <a:gd name="connsiteY10-524" fmla="*/ 1418896 h 1418896"/>
                  <a:gd name="connsiteX11-525" fmla="*/ 0 w 3710151"/>
                  <a:gd name="connsiteY11-526" fmla="*/ 1334814 h 1418896"/>
                  <a:gd name="connsiteX12-527" fmla="*/ 1124606 w 3710151"/>
                  <a:gd name="connsiteY12-528" fmla="*/ 903890 h 1418896"/>
                  <a:gd name="connsiteX13-529" fmla="*/ 1087434 w 3710151"/>
                  <a:gd name="connsiteY13-530" fmla="*/ 451945 h 1418896"/>
                  <a:gd name="connsiteX14-531" fmla="*/ 168164 w 3710151"/>
                  <a:gd name="connsiteY14-532" fmla="*/ 84081 h 1418896"/>
                  <a:gd name="connsiteX15-533" fmla="*/ 147144 w 3710151"/>
                  <a:gd name="connsiteY15-534" fmla="*/ 73572 h 1418896"/>
                  <a:gd name="connsiteX0-535" fmla="*/ 147144 w 3710151"/>
                  <a:gd name="connsiteY0-536" fmla="*/ 73572 h 1418896"/>
                  <a:gd name="connsiteX1-537" fmla="*/ 430924 w 3710151"/>
                  <a:gd name="connsiteY1-538" fmla="*/ 0 h 1418896"/>
                  <a:gd name="connsiteX2-539" fmla="*/ 1838028 w 3710151"/>
                  <a:gd name="connsiteY2-540" fmla="*/ 591655 h 1418896"/>
                  <a:gd name="connsiteX3-541" fmla="*/ 3342289 w 3710151"/>
                  <a:gd name="connsiteY3-542" fmla="*/ 0 h 1418896"/>
                  <a:gd name="connsiteX4-543" fmla="*/ 3563006 w 3710151"/>
                  <a:gd name="connsiteY4-544" fmla="*/ 73572 h 1418896"/>
                  <a:gd name="connsiteX5-545" fmla="*/ 2617717 w 3710151"/>
                  <a:gd name="connsiteY5-546" fmla="*/ 448868 h 1418896"/>
                  <a:gd name="connsiteX6-547" fmla="*/ 2610282 w 3710151"/>
                  <a:gd name="connsiteY6-548" fmla="*/ 902607 h 1418896"/>
                  <a:gd name="connsiteX7-549" fmla="*/ 3710151 w 3710151"/>
                  <a:gd name="connsiteY7-550" fmla="*/ 1345324 h 1418896"/>
                  <a:gd name="connsiteX8-551" fmla="*/ 3426372 w 3710151"/>
                  <a:gd name="connsiteY8-552" fmla="*/ 1408386 h 1418896"/>
                  <a:gd name="connsiteX9-553" fmla="*/ 1849820 w 3710151"/>
                  <a:gd name="connsiteY9-554" fmla="*/ 746234 h 1418896"/>
                  <a:gd name="connsiteX10-555" fmla="*/ 241737 w 3710151"/>
                  <a:gd name="connsiteY10-556" fmla="*/ 1418896 h 1418896"/>
                  <a:gd name="connsiteX11-557" fmla="*/ 0 w 3710151"/>
                  <a:gd name="connsiteY11-558" fmla="*/ 1334814 h 1418896"/>
                  <a:gd name="connsiteX12-559" fmla="*/ 1098586 w 3710151"/>
                  <a:gd name="connsiteY12-560" fmla="*/ 903890 h 1418896"/>
                  <a:gd name="connsiteX13-561" fmla="*/ 1087434 w 3710151"/>
                  <a:gd name="connsiteY13-562" fmla="*/ 451945 h 1418896"/>
                  <a:gd name="connsiteX14-563" fmla="*/ 168164 w 3710151"/>
                  <a:gd name="connsiteY14-564" fmla="*/ 84081 h 1418896"/>
                  <a:gd name="connsiteX15-565" fmla="*/ 147144 w 3710151"/>
                  <a:gd name="connsiteY15-566" fmla="*/ 73572 h 1418896"/>
                  <a:gd name="connsiteX0-567" fmla="*/ 162012 w 3725019"/>
                  <a:gd name="connsiteY0-568" fmla="*/ 73572 h 1418896"/>
                  <a:gd name="connsiteX1-569" fmla="*/ 445792 w 3725019"/>
                  <a:gd name="connsiteY1-570" fmla="*/ 0 h 1418896"/>
                  <a:gd name="connsiteX2-571" fmla="*/ 1852896 w 3725019"/>
                  <a:gd name="connsiteY2-572" fmla="*/ 591655 h 1418896"/>
                  <a:gd name="connsiteX3-573" fmla="*/ 3357157 w 3725019"/>
                  <a:gd name="connsiteY3-574" fmla="*/ 0 h 1418896"/>
                  <a:gd name="connsiteX4-575" fmla="*/ 3577874 w 3725019"/>
                  <a:gd name="connsiteY4-576" fmla="*/ 73572 h 1418896"/>
                  <a:gd name="connsiteX5-577" fmla="*/ 2632585 w 3725019"/>
                  <a:gd name="connsiteY5-578" fmla="*/ 448868 h 1418896"/>
                  <a:gd name="connsiteX6-579" fmla="*/ 2625150 w 3725019"/>
                  <a:gd name="connsiteY6-580" fmla="*/ 902607 h 1418896"/>
                  <a:gd name="connsiteX7-581" fmla="*/ 3725019 w 3725019"/>
                  <a:gd name="connsiteY7-582" fmla="*/ 1345324 h 1418896"/>
                  <a:gd name="connsiteX8-583" fmla="*/ 3441240 w 3725019"/>
                  <a:gd name="connsiteY8-584" fmla="*/ 1408386 h 1418896"/>
                  <a:gd name="connsiteX9-585" fmla="*/ 1864688 w 3725019"/>
                  <a:gd name="connsiteY9-586" fmla="*/ 746234 h 1418896"/>
                  <a:gd name="connsiteX10-587" fmla="*/ 256605 w 3725019"/>
                  <a:gd name="connsiteY10-588" fmla="*/ 1418896 h 1418896"/>
                  <a:gd name="connsiteX11-589" fmla="*/ 0 w 3725019"/>
                  <a:gd name="connsiteY11-590" fmla="*/ 1331097 h 1418896"/>
                  <a:gd name="connsiteX12-591" fmla="*/ 1113454 w 3725019"/>
                  <a:gd name="connsiteY12-592" fmla="*/ 903890 h 1418896"/>
                  <a:gd name="connsiteX13-593" fmla="*/ 1102302 w 3725019"/>
                  <a:gd name="connsiteY13-594" fmla="*/ 451945 h 1418896"/>
                  <a:gd name="connsiteX14-595" fmla="*/ 183032 w 3725019"/>
                  <a:gd name="connsiteY14-596" fmla="*/ 84081 h 1418896"/>
                  <a:gd name="connsiteX15-597" fmla="*/ 162012 w 3725019"/>
                  <a:gd name="connsiteY15-598" fmla="*/ 73572 h 14188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85" name="Group 784"/>
          <p:cNvGrpSpPr/>
          <p:nvPr/>
        </p:nvGrpSpPr>
        <p:grpSpPr>
          <a:xfrm>
            <a:off x="7439074" y="2356613"/>
            <a:ext cx="534987" cy="407988"/>
            <a:chOff x="7432700" y="2327293"/>
            <a:chExt cx="534987" cy="407988"/>
          </a:xfrm>
        </p:grpSpPr>
        <p:pic>
          <p:nvPicPr>
            <p:cNvPr id="73" name="Picture 1017" descr="antenna_stylized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32700" y="2327293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4" name="Picture 1018" descr="laptop_keyboard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458407" y="2575770"/>
              <a:ext cx="437221" cy="159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5" name="Freeform 1019"/>
            <p:cNvSpPr/>
            <p:nvPr/>
          </p:nvSpPr>
          <p:spPr bwMode="auto">
            <a:xfrm>
              <a:off x="7603304" y="2420984"/>
              <a:ext cx="351919" cy="208167"/>
            </a:xfrm>
            <a:custGeom>
              <a:avLst/>
              <a:gdLst>
                <a:gd name="T0" fmla="*/ 775798119 w 2982"/>
                <a:gd name="T1" fmla="*/ 0 h 2442"/>
                <a:gd name="T2" fmla="*/ 0 w 2982"/>
                <a:gd name="T3" fmla="*/ 211226083 h 2442"/>
                <a:gd name="T4" fmla="*/ 2147483646 w 2982"/>
                <a:gd name="T5" fmla="*/ 263880059 h 2442"/>
                <a:gd name="T6" fmla="*/ 2147483646 w 2982"/>
                <a:gd name="T7" fmla="*/ 52653891 h 2442"/>
                <a:gd name="T8" fmla="*/ 775798119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pic>
          <p:nvPicPr>
            <p:cNvPr id="76" name="Picture 1020" descr="screen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637" y="2426338"/>
              <a:ext cx="319785" cy="189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7" name="Freeform 1021"/>
            <p:cNvSpPr/>
            <p:nvPr/>
          </p:nvSpPr>
          <p:spPr bwMode="auto">
            <a:xfrm>
              <a:off x="7667378" y="2414843"/>
              <a:ext cx="298167" cy="38736"/>
            </a:xfrm>
            <a:custGeom>
              <a:avLst/>
              <a:gdLst>
                <a:gd name="T0" fmla="*/ 193616298 w 2528"/>
                <a:gd name="T1" fmla="*/ 0 h 455"/>
                <a:gd name="T2" fmla="*/ 2147483646 w 2528"/>
                <a:gd name="T3" fmla="*/ 52445139 h 455"/>
                <a:gd name="T4" fmla="*/ 2147483646 w 2528"/>
                <a:gd name="T5" fmla="*/ 52445139 h 455"/>
                <a:gd name="T6" fmla="*/ 0 w 2528"/>
                <a:gd name="T7" fmla="*/ 52445139 h 455"/>
                <a:gd name="T8" fmla="*/ 193616298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1022"/>
            <p:cNvSpPr/>
            <p:nvPr/>
          </p:nvSpPr>
          <p:spPr bwMode="auto">
            <a:xfrm>
              <a:off x="7600188" y="2414528"/>
              <a:ext cx="82770" cy="161243"/>
            </a:xfrm>
            <a:custGeom>
              <a:avLst/>
              <a:gdLst>
                <a:gd name="T0" fmla="*/ 773664160 w 702"/>
                <a:gd name="T1" fmla="*/ 0 h 1893"/>
                <a:gd name="T2" fmla="*/ 0 w 702"/>
                <a:gd name="T3" fmla="*/ 210739916 h 1893"/>
                <a:gd name="T4" fmla="*/ 193416040 w 702"/>
                <a:gd name="T5" fmla="*/ 210739916 h 1893"/>
                <a:gd name="T6" fmla="*/ 967080200 w 702"/>
                <a:gd name="T7" fmla="*/ 52529017 h 1893"/>
                <a:gd name="T8" fmla="*/ 773664160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1023"/>
            <p:cNvSpPr/>
            <p:nvPr/>
          </p:nvSpPr>
          <p:spPr bwMode="auto">
            <a:xfrm>
              <a:off x="7874205" y="2443344"/>
              <a:ext cx="89197" cy="186122"/>
            </a:xfrm>
            <a:custGeom>
              <a:avLst/>
              <a:gdLst>
                <a:gd name="T0" fmla="*/ 969024527 w 756"/>
                <a:gd name="T1" fmla="*/ 0 h 2184"/>
                <a:gd name="T2" fmla="*/ 193802074 w 756"/>
                <a:gd name="T3" fmla="*/ 263660221 h 2184"/>
                <a:gd name="T4" fmla="*/ 0 w 756"/>
                <a:gd name="T5" fmla="*/ 263660221 h 2184"/>
                <a:gd name="T6" fmla="*/ 775222454 w 756"/>
                <a:gd name="T7" fmla="*/ 52610059 h 2184"/>
                <a:gd name="T8" fmla="*/ 969024527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Freeform 1024"/>
            <p:cNvSpPr/>
            <p:nvPr/>
          </p:nvSpPr>
          <p:spPr bwMode="auto">
            <a:xfrm>
              <a:off x="7599214" y="2567582"/>
              <a:ext cx="327185" cy="62828"/>
            </a:xfrm>
            <a:custGeom>
              <a:avLst/>
              <a:gdLst>
                <a:gd name="T0" fmla="*/ 193829444 w 2773"/>
                <a:gd name="T1" fmla="*/ 0 h 738"/>
                <a:gd name="T2" fmla="*/ 0 w 2773"/>
                <a:gd name="T3" fmla="*/ 52443587 h 738"/>
                <a:gd name="T4" fmla="*/ 2147483646 w 2773"/>
                <a:gd name="T5" fmla="*/ 104894411 h 738"/>
                <a:gd name="T6" fmla="*/ 2147483646 w 2773"/>
                <a:gd name="T7" fmla="*/ 52443587 h 738"/>
                <a:gd name="T8" fmla="*/ 193829444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Freeform 1025"/>
            <p:cNvSpPr/>
            <p:nvPr/>
          </p:nvSpPr>
          <p:spPr bwMode="auto">
            <a:xfrm>
              <a:off x="7884138" y="2444918"/>
              <a:ext cx="83549" cy="186909"/>
            </a:xfrm>
            <a:custGeom>
              <a:avLst/>
              <a:gdLst>
                <a:gd name="T0" fmla="*/ 2147483646 w 637"/>
                <a:gd name="T1" fmla="*/ 0 h 1659"/>
                <a:gd name="T2" fmla="*/ 2147483646 w 637"/>
                <a:gd name="T3" fmla="*/ 0 h 1659"/>
                <a:gd name="T4" fmla="*/ 295581541 w 637"/>
                <a:gd name="T5" fmla="*/ 2147483646 h 1659"/>
                <a:gd name="T6" fmla="*/ 0 w 637"/>
                <a:gd name="T7" fmla="*/ 2147483646 h 1659"/>
                <a:gd name="T8" fmla="*/ 214748364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1026"/>
            <p:cNvSpPr/>
            <p:nvPr/>
          </p:nvSpPr>
          <p:spPr bwMode="auto">
            <a:xfrm>
              <a:off x="7599603" y="2575928"/>
              <a:ext cx="290961" cy="62041"/>
            </a:xfrm>
            <a:custGeom>
              <a:avLst/>
              <a:gdLst>
                <a:gd name="T0" fmla="*/ 0 w 2216"/>
                <a:gd name="T1" fmla="*/ 0 h 550"/>
                <a:gd name="T2" fmla="*/ 296523134 w 2216"/>
                <a:gd name="T3" fmla="*/ 324379338 h 550"/>
                <a:gd name="T4" fmla="*/ 2147483646 w 2216"/>
                <a:gd name="T5" fmla="*/ 2147483646 h 550"/>
                <a:gd name="T6" fmla="*/ 2147483646 w 2216"/>
                <a:gd name="T7" fmla="*/ 2147483646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83" name="Group 1027"/>
            <p:cNvGrpSpPr/>
            <p:nvPr/>
          </p:nvGrpSpPr>
          <p:grpSpPr bwMode="auto">
            <a:xfrm>
              <a:off x="7594735" y="2642220"/>
              <a:ext cx="98740" cy="36846"/>
              <a:chOff x="1740" y="2642"/>
              <a:chExt cx="752" cy="327"/>
            </a:xfrm>
          </p:grpSpPr>
          <p:sp>
            <p:nvSpPr>
              <p:cNvPr id="169" name="Freeform 1028"/>
              <p:cNvSpPr/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0" name="Freeform 1029"/>
              <p:cNvSpPr/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1" name="Freeform 1030"/>
              <p:cNvSpPr/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2" name="Freeform 1031"/>
              <p:cNvSpPr/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3" name="Freeform 1032"/>
              <p:cNvSpPr/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4" name="Freeform 1033"/>
              <p:cNvSpPr/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84" name="Freeform 1034"/>
            <p:cNvSpPr/>
            <p:nvPr/>
          </p:nvSpPr>
          <p:spPr bwMode="auto">
            <a:xfrm>
              <a:off x="7763780" y="2647731"/>
              <a:ext cx="119578" cy="80936"/>
            </a:xfrm>
            <a:custGeom>
              <a:avLst/>
              <a:gdLst>
                <a:gd name="T0" fmla="*/ 213221464 w 990"/>
                <a:gd name="T1" fmla="*/ 1090686587 h 792"/>
                <a:gd name="T2" fmla="*/ 1915477586 w 990"/>
                <a:gd name="T3" fmla="*/ 0 h 792"/>
                <a:gd name="T4" fmla="*/ 1915477586 w 990"/>
                <a:gd name="T5" fmla="*/ 108859840 h 792"/>
                <a:gd name="T6" fmla="*/ 0 w 990"/>
                <a:gd name="T7" fmla="*/ 1090686587 h 792"/>
                <a:gd name="T8" fmla="*/ 213221464 w 990"/>
                <a:gd name="T9" fmla="*/ 1090686587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1035"/>
            <p:cNvSpPr/>
            <p:nvPr/>
          </p:nvSpPr>
          <p:spPr bwMode="auto">
            <a:xfrm>
              <a:off x="7458602" y="2654187"/>
              <a:ext cx="305957" cy="73850"/>
            </a:xfrm>
            <a:custGeom>
              <a:avLst/>
              <a:gdLst>
                <a:gd name="T0" fmla="*/ 213486572 w 2532"/>
                <a:gd name="T1" fmla="*/ 0 h 723"/>
                <a:gd name="T2" fmla="*/ 213486572 w 2532"/>
                <a:gd name="T3" fmla="*/ 0 h 723"/>
                <a:gd name="T4" fmla="*/ 2147483646 w 2532"/>
                <a:gd name="T5" fmla="*/ 979380008 h 723"/>
                <a:gd name="T6" fmla="*/ 2147483646 w 2532"/>
                <a:gd name="T7" fmla="*/ 1088085165 h 723"/>
                <a:gd name="T8" fmla="*/ 0 w 2532"/>
                <a:gd name="T9" fmla="*/ 108705259 h 723"/>
                <a:gd name="T10" fmla="*/ 21348657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1036"/>
            <p:cNvSpPr/>
            <p:nvPr/>
          </p:nvSpPr>
          <p:spPr bwMode="auto">
            <a:xfrm>
              <a:off x="7458797" y="2640645"/>
              <a:ext cx="3311" cy="14959"/>
            </a:xfrm>
            <a:custGeom>
              <a:avLst/>
              <a:gdLst>
                <a:gd name="T0" fmla="*/ 262278191 w 26"/>
                <a:gd name="T1" fmla="*/ 107489981 h 147"/>
                <a:gd name="T2" fmla="*/ 262278191 w 26"/>
                <a:gd name="T3" fmla="*/ 214969480 h 147"/>
                <a:gd name="T4" fmla="*/ 0 w 26"/>
                <a:gd name="T5" fmla="*/ 214969480 h 147"/>
                <a:gd name="T6" fmla="*/ 262278191 w 26"/>
                <a:gd name="T7" fmla="*/ 0 h 147"/>
                <a:gd name="T8" fmla="*/ 262278191 w 26"/>
                <a:gd name="T9" fmla="*/ 10748998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Freeform 1037"/>
            <p:cNvSpPr/>
            <p:nvPr/>
          </p:nvSpPr>
          <p:spPr bwMode="auto">
            <a:xfrm>
              <a:off x="7458992" y="2579707"/>
              <a:ext cx="142170" cy="61883"/>
            </a:xfrm>
            <a:custGeom>
              <a:avLst/>
              <a:gdLst>
                <a:gd name="T0" fmla="*/ 2136125890 w 1176"/>
                <a:gd name="T1" fmla="*/ 0 h 606"/>
                <a:gd name="T2" fmla="*/ 0 w 1176"/>
                <a:gd name="T3" fmla="*/ 870000945 h 606"/>
                <a:gd name="T4" fmla="*/ 213789467 w 1176"/>
                <a:gd name="T5" fmla="*/ 870000945 h 606"/>
                <a:gd name="T6" fmla="*/ 2136125890 w 1176"/>
                <a:gd name="T7" fmla="*/ 108617123 h 606"/>
                <a:gd name="T8" fmla="*/ 2136125890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Freeform 1038"/>
            <p:cNvSpPr/>
            <p:nvPr/>
          </p:nvSpPr>
          <p:spPr bwMode="auto">
            <a:xfrm>
              <a:off x="7468535" y="2643795"/>
              <a:ext cx="290182" cy="71016"/>
            </a:xfrm>
            <a:custGeom>
              <a:avLst/>
              <a:gdLst>
                <a:gd name="T0" fmla="*/ 173112702 w 2532"/>
                <a:gd name="T1" fmla="*/ 0 h 723"/>
                <a:gd name="T2" fmla="*/ 173112702 w 2532"/>
                <a:gd name="T3" fmla="*/ 0 h 723"/>
                <a:gd name="T4" fmla="*/ 2069773885 w 2532"/>
                <a:gd name="T5" fmla="*/ 558173482 h 723"/>
                <a:gd name="T6" fmla="*/ 2069773885 w 2532"/>
                <a:gd name="T7" fmla="*/ 558173482 h 723"/>
                <a:gd name="T8" fmla="*/ 0 w 2532"/>
                <a:gd name="T9" fmla="*/ 92871346 h 723"/>
                <a:gd name="T10" fmla="*/ 17311270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1039"/>
            <p:cNvSpPr/>
            <p:nvPr/>
          </p:nvSpPr>
          <p:spPr bwMode="auto">
            <a:xfrm flipV="1">
              <a:off x="7758327" y="2638756"/>
              <a:ext cx="118410" cy="73535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962694895 h 723"/>
                <a:gd name="T6" fmla="*/ 0 w 2532"/>
                <a:gd name="T7" fmla="*/ 962694895 h 723"/>
                <a:gd name="T8" fmla="*/ 0 w 2532"/>
                <a:gd name="T9" fmla="*/ 107314314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40" name="Group 739"/>
          <p:cNvGrpSpPr/>
          <p:nvPr/>
        </p:nvGrpSpPr>
        <p:grpSpPr>
          <a:xfrm>
            <a:off x="8637781" y="2319727"/>
            <a:ext cx="530702" cy="478009"/>
            <a:chOff x="8631407" y="2290407"/>
            <a:chExt cx="530702" cy="478009"/>
          </a:xfrm>
        </p:grpSpPr>
        <p:pic>
          <p:nvPicPr>
            <p:cNvPr id="110" name="Picture 568" descr="light2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8825293" y="2362969"/>
              <a:ext cx="92772" cy="4054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1" name="Picture 1017" descr="antenna_stylized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31407" y="2290407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92" name="Group 791"/>
          <p:cNvGrpSpPr/>
          <p:nvPr/>
        </p:nvGrpSpPr>
        <p:grpSpPr>
          <a:xfrm>
            <a:off x="7493518" y="3419140"/>
            <a:ext cx="350807" cy="305517"/>
            <a:chOff x="7487144" y="3389820"/>
            <a:chExt cx="350807" cy="305517"/>
          </a:xfrm>
        </p:grpSpPr>
        <p:pic>
          <p:nvPicPr>
            <p:cNvPr id="91" name="Picture 1115" descr="antenna_stylized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87144" y="3389820"/>
              <a:ext cx="347997" cy="167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2" name="Picture 1116" descr="laptop_keyboard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504001" y="3575889"/>
              <a:ext cx="286699" cy="119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3" name="Freeform 1117"/>
            <p:cNvSpPr/>
            <p:nvPr/>
          </p:nvSpPr>
          <p:spPr bwMode="auto">
            <a:xfrm>
              <a:off x="7599014" y="3459979"/>
              <a:ext cx="230764" cy="155883"/>
            </a:xfrm>
            <a:custGeom>
              <a:avLst/>
              <a:gdLst>
                <a:gd name="T0" fmla="*/ 143665061 w 2982"/>
                <a:gd name="T1" fmla="*/ 0 h 2442"/>
                <a:gd name="T2" fmla="*/ 0 w 2982"/>
                <a:gd name="T3" fmla="*/ 66329557 h 2442"/>
                <a:gd name="T4" fmla="*/ 573719931 w 2982"/>
                <a:gd name="T5" fmla="*/ 82975142 h 2442"/>
                <a:gd name="T6" fmla="*/ 717384993 w 2982"/>
                <a:gd name="T7" fmla="*/ 16645585 h 2442"/>
                <a:gd name="T8" fmla="*/ 14366506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pic>
          <p:nvPicPr>
            <p:cNvPr id="94" name="Picture 1118" descr="screen"/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10380" y="3463988"/>
              <a:ext cx="209692" cy="1418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5" name="Freeform 1119"/>
            <p:cNvSpPr/>
            <p:nvPr/>
          </p:nvSpPr>
          <p:spPr bwMode="auto">
            <a:xfrm>
              <a:off x="7641029" y="3455381"/>
              <a:ext cx="195517" cy="29007"/>
            </a:xfrm>
            <a:custGeom>
              <a:avLst/>
              <a:gdLst>
                <a:gd name="T0" fmla="*/ 35620212 w 2528"/>
                <a:gd name="T1" fmla="*/ 0 h 455"/>
                <a:gd name="T2" fmla="*/ 608343257 w 2528"/>
                <a:gd name="T3" fmla="*/ 16582250 h 455"/>
                <a:gd name="T4" fmla="*/ 572256449 w 2528"/>
                <a:gd name="T5" fmla="*/ 16582250 h 455"/>
                <a:gd name="T6" fmla="*/ 0 w 2528"/>
                <a:gd name="T7" fmla="*/ 16582250 h 455"/>
                <a:gd name="T8" fmla="*/ 35620212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6" name="Freeform 1120"/>
            <p:cNvSpPr/>
            <p:nvPr/>
          </p:nvSpPr>
          <p:spPr bwMode="auto">
            <a:xfrm>
              <a:off x="7596971" y="3455145"/>
              <a:ext cx="54275" cy="120745"/>
            </a:xfrm>
            <a:custGeom>
              <a:avLst/>
              <a:gdLst>
                <a:gd name="T0" fmla="*/ 142804406 w 702"/>
                <a:gd name="T1" fmla="*/ 0 h 1893"/>
                <a:gd name="T2" fmla="*/ 0 w 702"/>
                <a:gd name="T3" fmla="*/ 66174575 h 1893"/>
                <a:gd name="T4" fmla="*/ 35584530 w 702"/>
                <a:gd name="T5" fmla="*/ 66174575 h 1893"/>
                <a:gd name="T6" fmla="*/ 178855222 w 702"/>
                <a:gd name="T7" fmla="*/ 16607700 h 1893"/>
                <a:gd name="T8" fmla="*/ 142804406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" name="Freeform 1121"/>
            <p:cNvSpPr/>
            <p:nvPr/>
          </p:nvSpPr>
          <p:spPr bwMode="auto">
            <a:xfrm>
              <a:off x="7776652" y="3476723"/>
              <a:ext cx="58489" cy="139375"/>
            </a:xfrm>
            <a:custGeom>
              <a:avLst/>
              <a:gdLst>
                <a:gd name="T0" fmla="*/ 179213623 w 756"/>
                <a:gd name="T1" fmla="*/ 0 h 2184"/>
                <a:gd name="T2" fmla="*/ 35656008 w 756"/>
                <a:gd name="T3" fmla="*/ 82904513 h 2184"/>
                <a:gd name="T4" fmla="*/ 0 w 756"/>
                <a:gd name="T5" fmla="*/ 82904513 h 2184"/>
                <a:gd name="T6" fmla="*/ 143090785 w 756"/>
                <a:gd name="T7" fmla="*/ 16632211 h 2184"/>
                <a:gd name="T8" fmla="*/ 179213623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" name="Freeform 1122"/>
            <p:cNvSpPr/>
            <p:nvPr/>
          </p:nvSpPr>
          <p:spPr bwMode="auto">
            <a:xfrm>
              <a:off x="7596332" y="3569758"/>
              <a:ext cx="214545" cy="47048"/>
            </a:xfrm>
            <a:custGeom>
              <a:avLst/>
              <a:gdLst>
                <a:gd name="T0" fmla="*/ 35658648 w 2773"/>
                <a:gd name="T1" fmla="*/ 0 h 738"/>
                <a:gd name="T2" fmla="*/ 0 w 2773"/>
                <a:gd name="T3" fmla="*/ 16581742 h 738"/>
                <a:gd name="T4" fmla="*/ 573357470 w 2773"/>
                <a:gd name="T5" fmla="*/ 33163485 h 738"/>
                <a:gd name="T6" fmla="*/ 573357470 w 2773"/>
                <a:gd name="T7" fmla="*/ 16581742 h 738"/>
                <a:gd name="T8" fmla="*/ 35658648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9" name="Freeform 1123"/>
            <p:cNvSpPr/>
            <p:nvPr/>
          </p:nvSpPr>
          <p:spPr bwMode="auto">
            <a:xfrm>
              <a:off x="7783165" y="3477902"/>
              <a:ext cx="54786" cy="139965"/>
            </a:xfrm>
            <a:custGeom>
              <a:avLst/>
              <a:gdLst>
                <a:gd name="T0" fmla="*/ 656550006 w 637"/>
                <a:gd name="T1" fmla="*/ 0 h 1659"/>
                <a:gd name="T2" fmla="*/ 656550006 w 637"/>
                <a:gd name="T3" fmla="*/ 0 h 1659"/>
                <a:gd name="T4" fmla="*/ 54716163 w 637"/>
                <a:gd name="T5" fmla="*/ 2147483646 h 1659"/>
                <a:gd name="T6" fmla="*/ 0 w 637"/>
                <a:gd name="T7" fmla="*/ 2147483646 h 1659"/>
                <a:gd name="T8" fmla="*/ 65655000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Freeform 1124"/>
            <p:cNvSpPr/>
            <p:nvPr/>
          </p:nvSpPr>
          <p:spPr bwMode="auto">
            <a:xfrm>
              <a:off x="7596588" y="3576007"/>
              <a:ext cx="190792" cy="46458"/>
            </a:xfrm>
            <a:custGeom>
              <a:avLst/>
              <a:gdLst>
                <a:gd name="T0" fmla="*/ 0 w 2216"/>
                <a:gd name="T1" fmla="*/ 0 h 550"/>
                <a:gd name="T2" fmla="*/ 54884212 w 2216"/>
                <a:gd name="T3" fmla="*/ 101852492 h 550"/>
                <a:gd name="T4" fmla="*/ 2147483646 w 2216"/>
                <a:gd name="T5" fmla="*/ 1017940055 h 550"/>
                <a:gd name="T6" fmla="*/ 2147483646 w 2216"/>
                <a:gd name="T7" fmla="*/ 865464562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101" name="Group 1125"/>
            <p:cNvGrpSpPr/>
            <p:nvPr/>
          </p:nvGrpSpPr>
          <p:grpSpPr bwMode="auto">
            <a:xfrm>
              <a:off x="7593395" y="3625649"/>
              <a:ext cx="64747" cy="27592"/>
              <a:chOff x="1740" y="2642"/>
              <a:chExt cx="752" cy="327"/>
            </a:xfrm>
          </p:grpSpPr>
          <p:sp>
            <p:nvSpPr>
              <p:cNvPr id="140" name="Freeform 1126"/>
              <p:cNvSpPr/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1" name="Freeform 1127"/>
              <p:cNvSpPr/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2" name="Freeform 1128"/>
              <p:cNvSpPr/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3" name="Freeform 1129"/>
              <p:cNvSpPr/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4" name="Freeform 1130"/>
              <p:cNvSpPr/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5" name="Freeform 1131"/>
              <p:cNvSpPr/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02" name="Freeform 1132"/>
            <p:cNvSpPr/>
            <p:nvPr/>
          </p:nvSpPr>
          <p:spPr bwMode="auto">
            <a:xfrm>
              <a:off x="7704243" y="3629776"/>
              <a:ext cx="78411" cy="60608"/>
            </a:xfrm>
            <a:custGeom>
              <a:avLst/>
              <a:gdLst>
                <a:gd name="T0" fmla="*/ 39250883 w 990"/>
                <a:gd name="T1" fmla="*/ 342828616 h 792"/>
                <a:gd name="T2" fmla="*/ 354255671 w 990"/>
                <a:gd name="T3" fmla="*/ 0 h 792"/>
                <a:gd name="T4" fmla="*/ 354255671 w 990"/>
                <a:gd name="T5" fmla="*/ 34504242 h 792"/>
                <a:gd name="T6" fmla="*/ 0 w 990"/>
                <a:gd name="T7" fmla="*/ 342828616 h 792"/>
                <a:gd name="T8" fmla="*/ 39250883 w 990"/>
                <a:gd name="T9" fmla="*/ 342828616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3" name="Freeform 1133"/>
            <p:cNvSpPr/>
            <p:nvPr/>
          </p:nvSpPr>
          <p:spPr bwMode="auto">
            <a:xfrm>
              <a:off x="7504129" y="3634611"/>
              <a:ext cx="200625" cy="55302"/>
            </a:xfrm>
            <a:custGeom>
              <a:avLst/>
              <a:gdLst>
                <a:gd name="T0" fmla="*/ 39302216 w 2532"/>
                <a:gd name="T1" fmla="*/ 0 h 723"/>
                <a:gd name="T2" fmla="*/ 39302216 w 2532"/>
                <a:gd name="T3" fmla="*/ 0 h 723"/>
                <a:gd name="T4" fmla="*/ 867084690 w 2532"/>
                <a:gd name="T5" fmla="*/ 307891170 h 723"/>
                <a:gd name="T6" fmla="*/ 867084690 w 2532"/>
                <a:gd name="T7" fmla="*/ 342351506 h 723"/>
                <a:gd name="T8" fmla="*/ 0 w 2532"/>
                <a:gd name="T9" fmla="*/ 34009889 h 723"/>
                <a:gd name="T10" fmla="*/ 39302216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1134"/>
            <p:cNvSpPr/>
            <p:nvPr/>
          </p:nvSpPr>
          <p:spPr bwMode="auto">
            <a:xfrm>
              <a:off x="7504257" y="3624470"/>
              <a:ext cx="2171" cy="11202"/>
            </a:xfrm>
            <a:custGeom>
              <a:avLst/>
              <a:gdLst>
                <a:gd name="T0" fmla="*/ 48903362 w 26"/>
                <a:gd name="T1" fmla="*/ 33634500 h 147"/>
                <a:gd name="T2" fmla="*/ 48903362 w 26"/>
                <a:gd name="T3" fmla="*/ 67263209 h 147"/>
                <a:gd name="T4" fmla="*/ 0 w 26"/>
                <a:gd name="T5" fmla="*/ 67263209 h 147"/>
                <a:gd name="T6" fmla="*/ 48903362 w 26"/>
                <a:gd name="T7" fmla="*/ 0 h 147"/>
                <a:gd name="T8" fmla="*/ 48903362 w 26"/>
                <a:gd name="T9" fmla="*/ 33634500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1135"/>
            <p:cNvSpPr/>
            <p:nvPr/>
          </p:nvSpPr>
          <p:spPr bwMode="auto">
            <a:xfrm>
              <a:off x="7504384" y="3578837"/>
              <a:ext cx="93225" cy="46340"/>
            </a:xfrm>
            <a:custGeom>
              <a:avLst/>
              <a:gdLst>
                <a:gd name="T0" fmla="*/ 395043791 w 1176"/>
                <a:gd name="T1" fmla="*/ 0 h 606"/>
                <a:gd name="T2" fmla="*/ 0 w 1176"/>
                <a:gd name="T3" fmla="*/ 273654982 h 606"/>
                <a:gd name="T4" fmla="*/ 39357994 w 1176"/>
                <a:gd name="T5" fmla="*/ 273654982 h 606"/>
                <a:gd name="T6" fmla="*/ 395043791 w 1176"/>
                <a:gd name="T7" fmla="*/ 33985420 h 606"/>
                <a:gd name="T8" fmla="*/ 39504379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Freeform 1136"/>
            <p:cNvSpPr/>
            <p:nvPr/>
          </p:nvSpPr>
          <p:spPr bwMode="auto">
            <a:xfrm>
              <a:off x="7510642" y="3626829"/>
              <a:ext cx="190281" cy="53180"/>
            </a:xfrm>
            <a:custGeom>
              <a:avLst/>
              <a:gdLst>
                <a:gd name="T0" fmla="*/ 31829833 w 2532"/>
                <a:gd name="T1" fmla="*/ 0 h 723"/>
                <a:gd name="T2" fmla="*/ 31829833 w 2532"/>
                <a:gd name="T3" fmla="*/ 0 h 723"/>
                <a:gd name="T4" fmla="*/ 382827787 w 2532"/>
                <a:gd name="T5" fmla="*/ 175498781 h 723"/>
                <a:gd name="T6" fmla="*/ 382827787 w 2532"/>
                <a:gd name="T7" fmla="*/ 175498781 h 723"/>
                <a:gd name="T8" fmla="*/ 0 w 2532"/>
                <a:gd name="T9" fmla="*/ 29448186 h 723"/>
                <a:gd name="T10" fmla="*/ 31829833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Freeform 1137"/>
            <p:cNvSpPr/>
            <p:nvPr/>
          </p:nvSpPr>
          <p:spPr bwMode="auto">
            <a:xfrm flipV="1">
              <a:off x="7700668" y="3623055"/>
              <a:ext cx="77645" cy="55066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302641137 h 723"/>
                <a:gd name="T6" fmla="*/ 0 w 2532"/>
                <a:gd name="T7" fmla="*/ 302641137 h 723"/>
                <a:gd name="T8" fmla="*/ 0 w 2532"/>
                <a:gd name="T9" fmla="*/ 33575256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94" name="Group 693"/>
          <p:cNvGrpSpPr/>
          <p:nvPr/>
        </p:nvGrpSpPr>
        <p:grpSpPr>
          <a:xfrm>
            <a:off x="7803435" y="3325424"/>
            <a:ext cx="347997" cy="396620"/>
            <a:chOff x="7797061" y="3296104"/>
            <a:chExt cx="347997" cy="396620"/>
          </a:xfrm>
        </p:grpSpPr>
        <p:pic>
          <p:nvPicPr>
            <p:cNvPr id="113" name="Picture 571" descr="fridge2.png"/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96825" y="3355697"/>
              <a:ext cx="189578" cy="3370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4" name="Picture 1115" descr="antenna_stylized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97061" y="3296104"/>
              <a:ext cx="347997" cy="167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95" name="Group 794"/>
          <p:cNvGrpSpPr/>
          <p:nvPr/>
        </p:nvGrpSpPr>
        <p:grpSpPr>
          <a:xfrm>
            <a:off x="11064947" y="3428485"/>
            <a:ext cx="518448" cy="1212242"/>
            <a:chOff x="11058573" y="3399165"/>
            <a:chExt cx="518448" cy="1212242"/>
          </a:xfrm>
        </p:grpSpPr>
        <p:grpSp>
          <p:nvGrpSpPr>
            <p:cNvPr id="375" name="Group 374"/>
            <p:cNvGrpSpPr/>
            <p:nvPr/>
          </p:nvGrpSpPr>
          <p:grpSpPr>
            <a:xfrm>
              <a:off x="11087182" y="4159591"/>
              <a:ext cx="489839" cy="451816"/>
              <a:chOff x="5103720" y="2693365"/>
              <a:chExt cx="611650" cy="414788"/>
            </a:xfrm>
          </p:grpSpPr>
          <p:cxnSp>
            <p:nvCxnSpPr>
              <p:cNvPr id="376" name="Straight Connector 375"/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78" name="Group 377"/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379" name="Picture 378" descr="server_rack.png"/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80" name="Picture 379" descr="server_rack.png"/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81" name="Picture 380" descr="server_rack.png"/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92" name="Group 391"/>
            <p:cNvGrpSpPr/>
            <p:nvPr/>
          </p:nvGrpSpPr>
          <p:grpSpPr>
            <a:xfrm>
              <a:off x="11058573" y="3399165"/>
              <a:ext cx="423724" cy="405973"/>
              <a:chOff x="5103720" y="2693365"/>
              <a:chExt cx="611650" cy="414788"/>
            </a:xfrm>
          </p:grpSpPr>
          <p:cxnSp>
            <p:nvCxnSpPr>
              <p:cNvPr id="393" name="Straight Connector 392"/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95" name="Group 394"/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396" name="Picture 395" descr="server_rack.png"/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97" name="Picture 396" descr="server_rack.png"/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98" name="Picture 397" descr="server_rack.png"/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71" name="Group 950"/>
          <p:cNvGrpSpPr/>
          <p:nvPr/>
        </p:nvGrpSpPr>
        <p:grpSpPr bwMode="auto">
          <a:xfrm>
            <a:off x="10288915" y="5273951"/>
            <a:ext cx="177192" cy="330833"/>
            <a:chOff x="4140" y="429"/>
            <a:chExt cx="1425" cy="2396"/>
          </a:xfrm>
        </p:grpSpPr>
        <p:sp>
          <p:nvSpPr>
            <p:cNvPr id="207" name="Freeform 951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8" name="Rectangle 952"/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09" name="Freeform 953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954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1" name="Rectangle 955"/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grpSp>
          <p:nvGrpSpPr>
            <p:cNvPr id="212" name="Group 956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37" name="AutoShape 957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  <p:sp>
            <p:nvSpPr>
              <p:cNvPr id="238" name="AutoShape 958"/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13" name="Rectangle 959"/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grpSp>
          <p:nvGrpSpPr>
            <p:cNvPr id="214" name="Group 960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35" name="AutoShape 961"/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  <p:sp>
            <p:nvSpPr>
              <p:cNvPr id="236" name="AutoShape 962"/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15" name="Rectangle 963"/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16" name="Rectangle 964"/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grpSp>
          <p:nvGrpSpPr>
            <p:cNvPr id="217" name="Group 965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33" name="AutoShape 966"/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  <p:sp>
            <p:nvSpPr>
              <p:cNvPr id="234" name="AutoShape 967"/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18" name="Freeform 968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219" name="Group 969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31" name="AutoShape 970"/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  <p:sp>
            <p:nvSpPr>
              <p:cNvPr id="232" name="AutoShape 971"/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20" name="Rectangle 972"/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21" name="Freeform 973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Freeform 974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Oval 975"/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24" name="Freeform 976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AutoShape 977"/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26" name="AutoShape 978"/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27" name="Oval 979"/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28" name="Oval 980"/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solidFill>
                  <a:srgbClr val="FF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9" name="Oval 981"/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30" name="Rectangle 982"/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</p:grpSp>
      <p:grpSp>
        <p:nvGrpSpPr>
          <p:cNvPr id="44" name="Group 590"/>
          <p:cNvGrpSpPr/>
          <p:nvPr/>
        </p:nvGrpSpPr>
        <p:grpSpPr bwMode="auto">
          <a:xfrm flipH="1">
            <a:off x="7980855" y="4900161"/>
            <a:ext cx="345630" cy="320302"/>
            <a:chOff x="2839" y="3501"/>
            <a:chExt cx="755" cy="803"/>
          </a:xfrm>
        </p:grpSpPr>
        <p:pic>
          <p:nvPicPr>
            <p:cNvPr id="367" name="Picture 591" descr="desktop_computer_stylized_medium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68" name="Freeform 592"/>
            <p:cNvSpPr/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490" name="Group 590"/>
          <p:cNvGrpSpPr/>
          <p:nvPr/>
        </p:nvGrpSpPr>
        <p:grpSpPr bwMode="auto">
          <a:xfrm flipH="1">
            <a:off x="8153909" y="5504657"/>
            <a:ext cx="345630" cy="320302"/>
            <a:chOff x="2839" y="3501"/>
            <a:chExt cx="755" cy="803"/>
          </a:xfrm>
        </p:grpSpPr>
        <p:pic>
          <p:nvPicPr>
            <p:cNvPr id="491" name="Picture 591" descr="desktop_computer_stylized_medium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2" name="Freeform 592"/>
            <p:cNvSpPr/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493" name="Group 590"/>
          <p:cNvGrpSpPr/>
          <p:nvPr/>
        </p:nvGrpSpPr>
        <p:grpSpPr bwMode="auto">
          <a:xfrm flipH="1">
            <a:off x="8552134" y="5526130"/>
            <a:ext cx="345630" cy="320302"/>
            <a:chOff x="2839" y="3501"/>
            <a:chExt cx="755" cy="803"/>
          </a:xfrm>
        </p:grpSpPr>
        <p:pic>
          <p:nvPicPr>
            <p:cNvPr id="494" name="Picture 591" descr="desktop_computer_stylized_medium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5" name="Freeform 592"/>
            <p:cNvSpPr/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496" name="Group 1064"/>
          <p:cNvGrpSpPr/>
          <p:nvPr/>
        </p:nvGrpSpPr>
        <p:grpSpPr bwMode="auto">
          <a:xfrm>
            <a:off x="9534746" y="5795138"/>
            <a:ext cx="319264" cy="253379"/>
            <a:chOff x="877" y="1008"/>
            <a:chExt cx="2747" cy="2591"/>
          </a:xfrm>
        </p:grpSpPr>
        <p:pic>
          <p:nvPicPr>
            <p:cNvPr id="497" name="Picture 1065" descr="antenna_stylized"/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98" name="Picture 1066" descr="laptop_keyboard"/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9" name="Freeform 1067"/>
            <p:cNvSpPr/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pic>
          <p:nvPicPr>
            <p:cNvPr id="500" name="Picture 1068" descr="screen"/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01" name="Freeform 1069"/>
            <p:cNvSpPr/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2" name="Freeform 1070"/>
            <p:cNvSpPr/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3" name="Freeform 1071"/>
            <p:cNvSpPr/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4" name="Freeform 1072"/>
            <p:cNvSpPr/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5" name="Freeform 1073"/>
            <p:cNvSpPr/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6" name="Freeform 1074"/>
            <p:cNvSpPr/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507" name="Group 1075"/>
            <p:cNvGrpSpPr/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514" name="Freeform 1076"/>
              <p:cNvSpPr/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15" name="Freeform 1077"/>
              <p:cNvSpPr/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16" name="Freeform 1078"/>
              <p:cNvSpPr/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17" name="Freeform 1079"/>
              <p:cNvSpPr/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18" name="Freeform 1080"/>
              <p:cNvSpPr/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19" name="Freeform 1081"/>
              <p:cNvSpPr/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508" name="Freeform 1082"/>
            <p:cNvSpPr/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9" name="Freeform 1083"/>
            <p:cNvSpPr/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0" name="Freeform 1084"/>
            <p:cNvSpPr/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1" name="Freeform 1085"/>
            <p:cNvSpPr/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2" name="Freeform 1086"/>
            <p:cNvSpPr/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3" name="Freeform 1087"/>
            <p:cNvSpPr/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75" name="Freeform 984"/>
          <p:cNvSpPr/>
          <p:nvPr/>
        </p:nvSpPr>
        <p:spPr bwMode="auto">
          <a:xfrm>
            <a:off x="10153593" y="5636971"/>
            <a:ext cx="34049" cy="332924"/>
          </a:xfrm>
          <a:custGeom>
            <a:avLst/>
            <a:gdLst>
              <a:gd name="T0" fmla="*/ 3 w 354"/>
              <a:gd name="T1" fmla="*/ 0 h 2742"/>
              <a:gd name="T2" fmla="*/ 15 w 354"/>
              <a:gd name="T3" fmla="*/ 27 h 2742"/>
              <a:gd name="T4" fmla="*/ 15 w 354"/>
              <a:gd name="T5" fmla="*/ 205 h 2742"/>
              <a:gd name="T6" fmla="*/ 0 w 354"/>
              <a:gd name="T7" fmla="*/ 215 h 2742"/>
              <a:gd name="T8" fmla="*/ 3 w 354"/>
              <a:gd name="T9" fmla="*/ 0 h 274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54"/>
              <a:gd name="T16" fmla="*/ 0 h 2742"/>
              <a:gd name="T17" fmla="*/ 354 w 354"/>
              <a:gd name="T18" fmla="*/ 2742 h 274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54" h="2742">
                <a:moveTo>
                  <a:pt x="63" y="0"/>
                </a:moveTo>
                <a:lnTo>
                  <a:pt x="354" y="339"/>
                </a:lnTo>
                <a:lnTo>
                  <a:pt x="346" y="2624"/>
                </a:lnTo>
                <a:lnTo>
                  <a:pt x="0" y="2742"/>
                </a:lnTo>
                <a:lnTo>
                  <a:pt x="63" y="0"/>
                </a:lnTo>
                <a:close/>
              </a:path>
            </a:pathLst>
          </a:custGeom>
          <a:gradFill rotWithShape="1">
            <a:gsLst>
              <a:gs pos="0">
                <a:srgbClr val="DDDDDD"/>
              </a:gs>
              <a:gs pos="100000">
                <a:srgbClr val="333333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7" name="Freeform 986"/>
          <p:cNvSpPr/>
          <p:nvPr/>
        </p:nvSpPr>
        <p:spPr bwMode="auto">
          <a:xfrm>
            <a:off x="10159970" y="5656923"/>
            <a:ext cx="20333" cy="308020"/>
          </a:xfrm>
          <a:custGeom>
            <a:avLst/>
            <a:gdLst>
              <a:gd name="T0" fmla="*/ 2 w 211"/>
              <a:gd name="T1" fmla="*/ 0 h 2537"/>
              <a:gd name="T2" fmla="*/ 9 w 211"/>
              <a:gd name="T3" fmla="*/ 18 h 2537"/>
              <a:gd name="T4" fmla="*/ 2 w 211"/>
              <a:gd name="T5" fmla="*/ 196 h 2537"/>
              <a:gd name="T6" fmla="*/ 2 w 211"/>
              <a:gd name="T7" fmla="*/ 0 h 2537"/>
              <a:gd name="T8" fmla="*/ 0 60000 65536"/>
              <a:gd name="T9" fmla="*/ 0 60000 65536"/>
              <a:gd name="T10" fmla="*/ 0 60000 65536"/>
              <a:gd name="T11" fmla="*/ 0 60000 65536"/>
              <a:gd name="T12" fmla="*/ 0 w 211"/>
              <a:gd name="T13" fmla="*/ 0 h 2537"/>
              <a:gd name="T14" fmla="*/ 211 w 211"/>
              <a:gd name="T15" fmla="*/ 2537 h 25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1" h="2537">
                <a:moveTo>
                  <a:pt x="7" y="0"/>
                </a:moveTo>
                <a:cubicBezTo>
                  <a:pt x="7" y="0"/>
                  <a:pt x="57" y="28"/>
                  <a:pt x="211" y="218"/>
                </a:cubicBezTo>
                <a:cubicBezTo>
                  <a:pt x="0" y="1229"/>
                  <a:pt x="41" y="2537"/>
                  <a:pt x="7" y="2501"/>
                </a:cubicBezTo>
                <a:lnTo>
                  <a:pt x="7" y="0"/>
                </a:lnTo>
                <a:close/>
              </a:path>
            </a:pathLst>
          </a:custGeom>
          <a:gradFill rotWithShape="1">
            <a:gsLst>
              <a:gs pos="0">
                <a:srgbClr val="808080"/>
              </a:gs>
              <a:gs pos="100000">
                <a:srgbClr val="F8F8F8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8" name="Freeform 987"/>
          <p:cNvSpPr/>
          <p:nvPr/>
        </p:nvSpPr>
        <p:spPr bwMode="auto">
          <a:xfrm>
            <a:off x="10155518" y="5812753"/>
            <a:ext cx="31643" cy="27525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1 h 226"/>
              <a:gd name="T4" fmla="*/ 14 w 328"/>
              <a:gd name="T5" fmla="*/ 19 h 226"/>
              <a:gd name="T6" fmla="*/ 0 w 328"/>
              <a:gd name="T7" fmla="*/ 8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9" name="Rectangle 988"/>
          <p:cNvSpPr>
            <a:spLocks noChangeArrowheads="1"/>
          </p:cNvSpPr>
          <p:nvPr/>
        </p:nvSpPr>
        <p:spPr bwMode="auto">
          <a:xfrm>
            <a:off x="10026299" y="5674399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grpSp>
        <p:nvGrpSpPr>
          <p:cNvPr id="180" name="Group 989"/>
          <p:cNvGrpSpPr/>
          <p:nvPr/>
        </p:nvGrpSpPr>
        <p:grpSpPr bwMode="auto">
          <a:xfrm>
            <a:off x="10091149" y="5671195"/>
            <a:ext cx="69903" cy="21117"/>
            <a:chOff x="614" y="2568"/>
            <a:chExt cx="725" cy="139"/>
          </a:xfrm>
        </p:grpSpPr>
        <p:sp>
          <p:nvSpPr>
            <p:cNvPr id="205" name="AutoShape 990"/>
            <p:cNvSpPr>
              <a:spLocks noChangeArrowheads="1"/>
            </p:cNvSpPr>
            <p:nvPr/>
          </p:nvSpPr>
          <p:spPr bwMode="auto">
            <a:xfrm>
              <a:off x="613" y="2566"/>
              <a:ext cx="721" cy="14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06" name="AutoShape 991"/>
            <p:cNvSpPr>
              <a:spLocks noChangeArrowheads="1"/>
            </p:cNvSpPr>
            <p:nvPr/>
          </p:nvSpPr>
          <p:spPr bwMode="auto">
            <a:xfrm>
              <a:off x="625" y="2581"/>
              <a:ext cx="696" cy="114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</p:grpSp>
      <p:sp>
        <p:nvSpPr>
          <p:cNvPr id="181" name="Rectangle 992"/>
          <p:cNvSpPr>
            <a:spLocks noChangeArrowheads="1"/>
          </p:cNvSpPr>
          <p:nvPr/>
        </p:nvSpPr>
        <p:spPr bwMode="auto">
          <a:xfrm>
            <a:off x="10027502" y="5722750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grpSp>
        <p:nvGrpSpPr>
          <p:cNvPr id="182" name="Group 993"/>
          <p:cNvGrpSpPr/>
          <p:nvPr/>
        </p:nvGrpSpPr>
        <p:grpSpPr bwMode="auto">
          <a:xfrm>
            <a:off x="10090909" y="5718672"/>
            <a:ext cx="69903" cy="19515"/>
            <a:chOff x="614" y="2568"/>
            <a:chExt cx="725" cy="139"/>
          </a:xfrm>
        </p:grpSpPr>
        <p:sp>
          <p:nvSpPr>
            <p:cNvPr id="203" name="AutoShape 994"/>
            <p:cNvSpPr>
              <a:spLocks noChangeArrowheads="1"/>
            </p:cNvSpPr>
            <p:nvPr/>
          </p:nvSpPr>
          <p:spPr bwMode="auto">
            <a:xfrm>
              <a:off x="615" y="2564"/>
              <a:ext cx="721" cy="139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04" name="AutoShape 995"/>
            <p:cNvSpPr>
              <a:spLocks noChangeArrowheads="1"/>
            </p:cNvSpPr>
            <p:nvPr/>
          </p:nvSpPr>
          <p:spPr bwMode="auto">
            <a:xfrm>
              <a:off x="628" y="2581"/>
              <a:ext cx="696" cy="107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</p:grpSp>
      <p:sp>
        <p:nvSpPr>
          <p:cNvPr id="183" name="Rectangle 996"/>
          <p:cNvSpPr>
            <a:spLocks noChangeArrowheads="1"/>
          </p:cNvSpPr>
          <p:nvPr/>
        </p:nvSpPr>
        <p:spPr bwMode="auto">
          <a:xfrm>
            <a:off x="10027502" y="5771101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184" name="Rectangle 997"/>
          <p:cNvSpPr>
            <a:spLocks noChangeArrowheads="1"/>
          </p:cNvSpPr>
          <p:nvPr/>
        </p:nvSpPr>
        <p:spPr bwMode="auto">
          <a:xfrm>
            <a:off x="10028705" y="5814938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grpSp>
        <p:nvGrpSpPr>
          <p:cNvPr id="185" name="Group 998"/>
          <p:cNvGrpSpPr/>
          <p:nvPr/>
        </p:nvGrpSpPr>
        <p:grpSpPr bwMode="auto">
          <a:xfrm>
            <a:off x="10089465" y="5810860"/>
            <a:ext cx="70024" cy="21991"/>
            <a:chOff x="614" y="2568"/>
            <a:chExt cx="725" cy="139"/>
          </a:xfrm>
        </p:grpSpPr>
        <p:sp>
          <p:nvSpPr>
            <p:cNvPr id="201" name="AutoShape 999"/>
            <p:cNvSpPr>
              <a:spLocks noChangeArrowheads="1"/>
            </p:cNvSpPr>
            <p:nvPr/>
          </p:nvSpPr>
          <p:spPr bwMode="auto">
            <a:xfrm>
              <a:off x="618" y="2586"/>
              <a:ext cx="720" cy="12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02" name="AutoShape 1000"/>
            <p:cNvSpPr>
              <a:spLocks noChangeArrowheads="1"/>
            </p:cNvSpPr>
            <p:nvPr/>
          </p:nvSpPr>
          <p:spPr bwMode="auto">
            <a:xfrm>
              <a:off x="630" y="2586"/>
              <a:ext cx="695" cy="10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</p:grpSp>
      <p:sp>
        <p:nvSpPr>
          <p:cNvPr id="186" name="Freeform 1001"/>
          <p:cNvSpPr/>
          <p:nvPr/>
        </p:nvSpPr>
        <p:spPr bwMode="auto">
          <a:xfrm>
            <a:off x="10156000" y="5771101"/>
            <a:ext cx="31643" cy="27380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0 h 226"/>
              <a:gd name="T4" fmla="*/ 14 w 328"/>
              <a:gd name="T5" fmla="*/ 17 h 226"/>
              <a:gd name="T6" fmla="*/ 0 w 328"/>
              <a:gd name="T7" fmla="*/ 7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187" name="Group 1002"/>
          <p:cNvGrpSpPr/>
          <p:nvPr/>
        </p:nvGrpSpPr>
        <p:grpSpPr bwMode="auto">
          <a:xfrm>
            <a:off x="10089946" y="5767169"/>
            <a:ext cx="70024" cy="20243"/>
            <a:chOff x="614" y="2568"/>
            <a:chExt cx="725" cy="139"/>
          </a:xfrm>
        </p:grpSpPr>
        <p:sp>
          <p:nvSpPr>
            <p:cNvPr id="199" name="AutoShape 1003"/>
            <p:cNvSpPr>
              <a:spLocks noChangeArrowheads="1"/>
            </p:cNvSpPr>
            <p:nvPr/>
          </p:nvSpPr>
          <p:spPr bwMode="auto">
            <a:xfrm>
              <a:off x="613" y="2571"/>
              <a:ext cx="732" cy="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200" name="AutoShape 1004"/>
            <p:cNvSpPr>
              <a:spLocks noChangeArrowheads="1"/>
            </p:cNvSpPr>
            <p:nvPr/>
          </p:nvSpPr>
          <p:spPr bwMode="auto">
            <a:xfrm>
              <a:off x="625" y="2587"/>
              <a:ext cx="720" cy="10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</p:grpSp>
      <p:sp>
        <p:nvSpPr>
          <p:cNvPr id="188" name="Rectangle 1005"/>
          <p:cNvSpPr>
            <a:spLocks noChangeArrowheads="1"/>
          </p:cNvSpPr>
          <p:nvPr/>
        </p:nvSpPr>
        <p:spPr bwMode="auto">
          <a:xfrm>
            <a:off x="10150946" y="5636388"/>
            <a:ext cx="8422" cy="332778"/>
          </a:xfrm>
          <a:prstGeom prst="rect">
            <a:avLst/>
          </a:prstGeom>
          <a:gradFill rotWithShape="1">
            <a:gsLst>
              <a:gs pos="0">
                <a:srgbClr val="333333"/>
              </a:gs>
              <a:gs pos="50000">
                <a:srgbClr val="DDDDDD"/>
              </a:gs>
              <a:gs pos="100000">
                <a:srgbClr val="333333"/>
              </a:gs>
            </a:gsLst>
            <a:lin ang="0" scaled="1"/>
          </a:gra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189" name="Freeform 1006"/>
          <p:cNvSpPr/>
          <p:nvPr/>
        </p:nvSpPr>
        <p:spPr bwMode="auto">
          <a:xfrm>
            <a:off x="10158887" y="5720566"/>
            <a:ext cx="28515" cy="31020"/>
          </a:xfrm>
          <a:custGeom>
            <a:avLst/>
            <a:gdLst>
              <a:gd name="T0" fmla="*/ 2 w 296"/>
              <a:gd name="T1" fmla="*/ 0 h 256"/>
              <a:gd name="T2" fmla="*/ 14 w 296"/>
              <a:gd name="T3" fmla="*/ 10 h 256"/>
              <a:gd name="T4" fmla="*/ 14 w 296"/>
              <a:gd name="T5" fmla="*/ 19 h 256"/>
              <a:gd name="T6" fmla="*/ 0 w 296"/>
              <a:gd name="T7" fmla="*/ 7 h 256"/>
              <a:gd name="T8" fmla="*/ 2 w 296"/>
              <a:gd name="T9" fmla="*/ 0 h 25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96"/>
              <a:gd name="T16" fmla="*/ 0 h 256"/>
              <a:gd name="T17" fmla="*/ 296 w 296"/>
              <a:gd name="T18" fmla="*/ 256 h 25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96" h="256">
                <a:moveTo>
                  <a:pt x="4" y="0"/>
                </a:moveTo>
                <a:cubicBezTo>
                  <a:pt x="55" y="10"/>
                  <a:pt x="144" y="68"/>
                  <a:pt x="292" y="144"/>
                </a:cubicBezTo>
                <a:cubicBezTo>
                  <a:pt x="290" y="178"/>
                  <a:pt x="296" y="188"/>
                  <a:pt x="296" y="256"/>
                </a:cubicBezTo>
                <a:cubicBezTo>
                  <a:pt x="296" y="256"/>
                  <a:pt x="160" y="176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0" name="Freeform 1007"/>
          <p:cNvSpPr/>
          <p:nvPr/>
        </p:nvSpPr>
        <p:spPr bwMode="auto">
          <a:xfrm>
            <a:off x="10159248" y="5672943"/>
            <a:ext cx="29357" cy="34953"/>
          </a:xfrm>
          <a:custGeom>
            <a:avLst/>
            <a:gdLst>
              <a:gd name="T0" fmla="*/ 0 w 304"/>
              <a:gd name="T1" fmla="*/ 0 h 288"/>
              <a:gd name="T2" fmla="*/ 14 w 304"/>
              <a:gd name="T3" fmla="*/ 13 h 288"/>
              <a:gd name="T4" fmla="*/ 13 w 304"/>
              <a:gd name="T5" fmla="*/ 23 h 288"/>
              <a:gd name="T6" fmla="*/ 2 w 304"/>
              <a:gd name="T7" fmla="*/ 10 h 288"/>
              <a:gd name="T8" fmla="*/ 0 w 304"/>
              <a:gd name="T9" fmla="*/ 0 h 28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4"/>
              <a:gd name="T16" fmla="*/ 0 h 288"/>
              <a:gd name="T17" fmla="*/ 304 w 304"/>
              <a:gd name="T18" fmla="*/ 288 h 28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4" h="288">
                <a:moveTo>
                  <a:pt x="0" y="0"/>
                </a:moveTo>
                <a:cubicBezTo>
                  <a:pt x="51" y="10"/>
                  <a:pt x="148" y="76"/>
                  <a:pt x="304" y="164"/>
                </a:cubicBezTo>
                <a:cubicBezTo>
                  <a:pt x="302" y="198"/>
                  <a:pt x="284" y="220"/>
                  <a:pt x="284" y="288"/>
                </a:cubicBezTo>
                <a:cubicBezTo>
                  <a:pt x="284" y="288"/>
                  <a:pt x="163" y="179"/>
                  <a:pt x="8" y="124"/>
                </a:cubicBezTo>
                <a:cubicBezTo>
                  <a:pt x="8" y="72"/>
                  <a:pt x="0" y="17"/>
                  <a:pt x="0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1" name="Oval 1008"/>
          <p:cNvSpPr>
            <a:spLocks noChangeArrowheads="1"/>
          </p:cNvSpPr>
          <p:nvPr/>
        </p:nvSpPr>
        <p:spPr bwMode="auto">
          <a:xfrm>
            <a:off x="10183311" y="5954166"/>
            <a:ext cx="6016" cy="13835"/>
          </a:xfrm>
          <a:prstGeom prst="ellipse">
            <a:avLst/>
          </a:pr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192" name="Freeform 1009"/>
          <p:cNvSpPr/>
          <p:nvPr/>
        </p:nvSpPr>
        <p:spPr bwMode="auto">
          <a:xfrm>
            <a:off x="10157684" y="5954603"/>
            <a:ext cx="29477" cy="29127"/>
          </a:xfrm>
          <a:custGeom>
            <a:avLst/>
            <a:gdLst>
              <a:gd name="T0" fmla="*/ 0 w 306"/>
              <a:gd name="T1" fmla="*/ 9 h 240"/>
              <a:gd name="T2" fmla="*/ 2 w 306"/>
              <a:gd name="T3" fmla="*/ 19 h 240"/>
              <a:gd name="T4" fmla="*/ 14 w 306"/>
              <a:gd name="T5" fmla="*/ 9 h 240"/>
              <a:gd name="T6" fmla="*/ 14 w 306"/>
              <a:gd name="T7" fmla="*/ 0 h 240"/>
              <a:gd name="T8" fmla="*/ 0 w 306"/>
              <a:gd name="T9" fmla="*/ 9 h 2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6"/>
              <a:gd name="T16" fmla="*/ 0 h 240"/>
              <a:gd name="T17" fmla="*/ 306 w 306"/>
              <a:gd name="T18" fmla="*/ 240 h 24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6" h="240">
                <a:moveTo>
                  <a:pt x="0" y="106"/>
                </a:moveTo>
                <a:lnTo>
                  <a:pt x="2" y="240"/>
                </a:lnTo>
                <a:lnTo>
                  <a:pt x="306" y="110"/>
                </a:lnTo>
                <a:lnTo>
                  <a:pt x="300" y="0"/>
                </a:lnTo>
                <a:lnTo>
                  <a:pt x="0" y="106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3" name="AutoShape 1010"/>
          <p:cNvSpPr>
            <a:spLocks noChangeArrowheads="1"/>
          </p:cNvSpPr>
          <p:nvPr/>
        </p:nvSpPr>
        <p:spPr bwMode="auto">
          <a:xfrm>
            <a:off x="10017877" y="5963487"/>
            <a:ext cx="143898" cy="21845"/>
          </a:xfrm>
          <a:prstGeom prst="roundRect">
            <a:avLst>
              <a:gd name="adj" fmla="val 50000"/>
            </a:avLst>
          </a:prstGeom>
          <a:solidFill>
            <a:srgbClr val="DDDDDD"/>
          </a:solidFill>
          <a:ln w="9525">
            <a:solidFill>
              <a:schemeClr val="tx1"/>
            </a:solidFill>
            <a:rou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194" name="AutoShape 1011"/>
          <p:cNvSpPr>
            <a:spLocks noChangeArrowheads="1"/>
          </p:cNvSpPr>
          <p:nvPr/>
        </p:nvSpPr>
        <p:spPr bwMode="auto">
          <a:xfrm>
            <a:off x="10026299" y="5969166"/>
            <a:ext cx="128257" cy="11505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tx2"/>
              </a:gs>
              <a:gs pos="100000">
                <a:schemeClr val="bg2"/>
              </a:gs>
            </a:gsLst>
            <a:lin ang="0" scaled="1"/>
          </a:gradFill>
          <a:ln w="9525">
            <a:solidFill>
              <a:schemeClr val="tx1"/>
            </a:solidFill>
            <a:rou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195" name="Oval 1012"/>
          <p:cNvSpPr>
            <a:spLocks noChangeArrowheads="1"/>
          </p:cNvSpPr>
          <p:nvPr/>
        </p:nvSpPr>
        <p:spPr bwMode="auto">
          <a:xfrm>
            <a:off x="10038210" y="5920815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196" name="Oval 1013"/>
          <p:cNvSpPr>
            <a:spLocks noChangeArrowheads="1"/>
          </p:cNvSpPr>
          <p:nvPr/>
        </p:nvSpPr>
        <p:spPr bwMode="auto">
          <a:xfrm>
            <a:off x="10059867" y="5920815"/>
            <a:ext cx="19130" cy="20680"/>
          </a:xfrm>
          <a:prstGeom prst="ellipse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97" name="Oval 1014"/>
          <p:cNvSpPr>
            <a:spLocks noChangeArrowheads="1"/>
          </p:cNvSpPr>
          <p:nvPr/>
        </p:nvSpPr>
        <p:spPr bwMode="auto">
          <a:xfrm>
            <a:off x="10080201" y="5920815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198" name="Rectangle 1015"/>
          <p:cNvSpPr>
            <a:spLocks noChangeArrowheads="1"/>
          </p:cNvSpPr>
          <p:nvPr/>
        </p:nvSpPr>
        <p:spPr bwMode="auto">
          <a:xfrm>
            <a:off x="10129410" y="5841444"/>
            <a:ext cx="9625" cy="110538"/>
          </a:xfrm>
          <a:prstGeom prst="rect">
            <a:avLst/>
          </a:prstGeom>
          <a:solidFill>
            <a:srgbClr val="292929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4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654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Peer-to-peer </a:t>
            </a:r>
            <a:r>
              <a:rPr lang="en-US" altLang="en-US" sz="3600" dirty="0">
                <a:ea typeface="MS PGothic" panose="020B0600070205080204" pitchFamily="34" charset="-128"/>
              </a:rPr>
              <a:t>(P2P) </a:t>
            </a:r>
            <a:r>
              <a:rPr lang="en-US" altLang="en-US" dirty="0">
                <a:ea typeface="MS PGothic" panose="020B0600070205080204" pitchFamily="34" charset="-128"/>
              </a:rPr>
              <a:t>a</a:t>
            </a:r>
            <a:r>
              <a:rPr lang="en-US" altLang="en-US" sz="4400" dirty="0">
                <a:ea typeface="MS PGothic" panose="020B0600070205080204" pitchFamily="34" charset="-128"/>
              </a:rPr>
              <a:t>rchitecture</a:t>
            </a:r>
            <a:endParaRPr lang="en-US" sz="4400" dirty="0"/>
          </a:p>
        </p:txBody>
      </p:sp>
      <p:sp>
        <p:nvSpPr>
          <p:cNvPr id="656" name="Content Placeholder 3"/>
          <p:cNvSpPr txBox="1"/>
          <p:nvPr/>
        </p:nvSpPr>
        <p:spPr>
          <a:xfrm>
            <a:off x="664326" y="1290326"/>
            <a:ext cx="6067848" cy="497469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US" altLang="en-US" i="1" dirty="0">
                <a:ea typeface="MS PGothic" panose="020B0600070205080204" pitchFamily="34" charset="-128"/>
              </a:rPr>
              <a:t>no</a:t>
            </a:r>
            <a:r>
              <a:rPr lang="en-US" altLang="en-US" dirty="0">
                <a:ea typeface="MS PGothic" panose="020B0600070205080204" pitchFamily="34" charset="-128"/>
              </a:rPr>
              <a:t> always-on server</a:t>
            </a:r>
            <a:endParaRPr lang="en-US" altLang="en-US" dirty="0">
              <a:ea typeface="MS PGothic" panose="020B0600070205080204" pitchFamily="34" charset="-128"/>
            </a:endParaRPr>
          </a:p>
          <a:p>
            <a:pPr>
              <a:spcBef>
                <a:spcPts val="400"/>
              </a:spcBef>
            </a:pPr>
            <a:r>
              <a:rPr lang="en-US" altLang="en-US" dirty="0">
                <a:ea typeface="MS PGothic" panose="020B0600070205080204" pitchFamily="34" charset="-128"/>
              </a:rPr>
              <a:t>arbitrary end systems directly communicate</a:t>
            </a:r>
            <a:endParaRPr lang="en-US" altLang="en-US" dirty="0">
              <a:ea typeface="MS PGothic" panose="020B0600070205080204" pitchFamily="34" charset="-128"/>
            </a:endParaRPr>
          </a:p>
          <a:p>
            <a:pPr>
              <a:spcBef>
                <a:spcPts val="400"/>
              </a:spcBef>
            </a:pPr>
            <a:r>
              <a:rPr lang="en-US" altLang="en-US" dirty="0">
                <a:ea typeface="MS PGothic" panose="020B0600070205080204" pitchFamily="34" charset="-128"/>
              </a:rPr>
              <a:t>peers request service from other peers, provide service in return to other peers</a:t>
            </a:r>
            <a:endParaRPr lang="en-US" altLang="en-US" dirty="0">
              <a:ea typeface="MS PGothic" panose="020B0600070205080204" pitchFamily="34" charset="-128"/>
            </a:endParaRPr>
          </a:p>
          <a:p>
            <a:pPr marL="582930" lvl="1" indent="-225425"/>
            <a:r>
              <a:rPr lang="en-US" altLang="en-US" i="1" dirty="0">
                <a:solidFill>
                  <a:srgbClr val="CC0000"/>
                </a:solidFill>
                <a:ea typeface="MS PGothic" panose="020B0600070205080204" pitchFamily="34" charset="-128"/>
              </a:rPr>
              <a:t>self scalability</a:t>
            </a:r>
            <a:r>
              <a:rPr lang="en-US" altLang="en-US" dirty="0">
                <a:solidFill>
                  <a:srgbClr val="CC0000"/>
                </a:solidFill>
                <a:ea typeface="MS PGothic" panose="020B0600070205080204" pitchFamily="34" charset="-128"/>
              </a:rPr>
              <a:t> – new peers bring new service capacity, and new service demands</a:t>
            </a:r>
            <a:endParaRPr lang="en-US" altLang="en-US" dirty="0">
              <a:solidFill>
                <a:srgbClr val="CC0000"/>
              </a:solidFill>
              <a:ea typeface="MS PGothic" panose="020B0600070205080204" pitchFamily="34" charset="-128"/>
            </a:endParaRPr>
          </a:p>
          <a:p>
            <a:pPr>
              <a:spcBef>
                <a:spcPts val="400"/>
              </a:spcBef>
            </a:pPr>
            <a:r>
              <a:rPr lang="en-US" altLang="en-US" dirty="0">
                <a:ea typeface="MS PGothic" panose="020B0600070205080204" pitchFamily="34" charset="-128"/>
              </a:rPr>
              <a:t>peers are intermittently connected and change IP addresses</a:t>
            </a:r>
            <a:endParaRPr lang="en-US" altLang="en-US" dirty="0">
              <a:ea typeface="MS PGothic" panose="020B0600070205080204" pitchFamily="34" charset="-128"/>
            </a:endParaRPr>
          </a:p>
          <a:p>
            <a:pPr lvl="1">
              <a:spcBef>
                <a:spcPts val="400"/>
              </a:spcBef>
            </a:pPr>
            <a:r>
              <a:rPr lang="en-US" altLang="en-US" dirty="0">
                <a:ea typeface="MS PGothic" panose="020B0600070205080204" pitchFamily="34" charset="-128"/>
              </a:rPr>
              <a:t>complex management</a:t>
            </a:r>
            <a:endParaRPr lang="en-US" altLang="en-US" dirty="0">
              <a:ea typeface="MS PGothic" panose="020B0600070205080204" pitchFamily="34" charset="-128"/>
            </a:endParaRPr>
          </a:p>
          <a:p>
            <a:pPr>
              <a:spcBef>
                <a:spcPts val="400"/>
              </a:spcBef>
            </a:pPr>
            <a:r>
              <a:rPr lang="en-US" dirty="0"/>
              <a:t>examples: </a:t>
            </a:r>
            <a:r>
              <a:rPr lang="en-US" sz="2400" dirty="0"/>
              <a:t>P2P file sharing (BitTorrent), streaming (</a:t>
            </a:r>
            <a:r>
              <a:rPr lang="en-US" sz="2400" dirty="0" err="1"/>
              <a:t>KanKan</a:t>
            </a:r>
            <a:r>
              <a:rPr lang="en-US" sz="2400" dirty="0"/>
              <a:t>), VoIP (Skype)</a:t>
            </a:r>
            <a:endParaRPr lang="en-US" dirty="0"/>
          </a:p>
        </p:txBody>
      </p:sp>
      <p:grpSp>
        <p:nvGrpSpPr>
          <p:cNvPr id="661" name="Group 950"/>
          <p:cNvGrpSpPr/>
          <p:nvPr/>
        </p:nvGrpSpPr>
        <p:grpSpPr bwMode="auto">
          <a:xfrm>
            <a:off x="10002508" y="5616400"/>
            <a:ext cx="214974" cy="403920"/>
            <a:chOff x="4140" y="429"/>
            <a:chExt cx="1425" cy="2396"/>
          </a:xfrm>
        </p:grpSpPr>
        <p:sp>
          <p:nvSpPr>
            <p:cNvPr id="662" name="Freeform 951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3" name="Rectangle 952"/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664" name="Freeform 953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5" name="Freeform 954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6" name="Rectangle 955"/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grpSp>
          <p:nvGrpSpPr>
            <p:cNvPr id="667" name="Group 956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692" name="AutoShape 957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  <p:sp>
            <p:nvSpPr>
              <p:cNvPr id="693" name="AutoShape 958"/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668" name="Rectangle 959"/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grpSp>
          <p:nvGrpSpPr>
            <p:cNvPr id="669" name="Group 960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690" name="AutoShape 961"/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  <p:sp>
            <p:nvSpPr>
              <p:cNvPr id="691" name="AutoShape 962"/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670" name="Rectangle 963"/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671" name="Rectangle 964"/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grpSp>
          <p:nvGrpSpPr>
            <p:cNvPr id="672" name="Group 965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688" name="AutoShape 966"/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  <p:sp>
            <p:nvSpPr>
              <p:cNvPr id="689" name="AutoShape 967"/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673" name="Freeform 968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674" name="Group 969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686" name="AutoShape 970"/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  <p:sp>
            <p:nvSpPr>
              <p:cNvPr id="687" name="AutoShape 971"/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4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2400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675" name="Rectangle 972"/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676" name="Freeform 973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77" name="Freeform 974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78" name="Oval 975"/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679" name="Freeform 976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0" name="AutoShape 977"/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681" name="AutoShape 978"/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682" name="Oval 979"/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683" name="Oval 980"/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solidFill>
                  <a:srgbClr val="FF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684" name="Oval 981"/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  <p:sp>
          <p:nvSpPr>
            <p:cNvPr id="685" name="Rectangle 982"/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4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latin typeface="Arial" panose="020B0604020202020204" pitchFamily="34" charset="0"/>
              </a:endParaRPr>
            </a:p>
          </p:txBody>
        </p:sp>
      </p:grpSp>
      <p:sp>
        <p:nvSpPr>
          <p:cNvPr id="575" name="Rectangle 574"/>
          <p:cNvSpPr/>
          <p:nvPr/>
        </p:nvSpPr>
        <p:spPr>
          <a:xfrm>
            <a:off x="6747501" y="1488461"/>
            <a:ext cx="5359400" cy="4954628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7680324" y="1814171"/>
            <a:ext cx="1991221" cy="4482411"/>
            <a:chOff x="7680324" y="1814171"/>
            <a:chExt cx="1991221" cy="4482411"/>
          </a:xfrm>
        </p:grpSpPr>
        <p:sp>
          <p:nvSpPr>
            <p:cNvPr id="612" name="Oval 611"/>
            <p:cNvSpPr/>
            <p:nvPr/>
          </p:nvSpPr>
          <p:spPr>
            <a:xfrm>
              <a:off x="7689254" y="5160841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5" name="Oval 634"/>
            <p:cNvSpPr/>
            <p:nvPr/>
          </p:nvSpPr>
          <p:spPr>
            <a:xfrm>
              <a:off x="7680324" y="1814171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1" name="Line 913"/>
            <p:cNvSpPr>
              <a:spLocks noChangeShapeType="1"/>
            </p:cNvSpPr>
            <p:nvPr/>
          </p:nvSpPr>
          <p:spPr bwMode="auto">
            <a:xfrm flipH="1">
              <a:off x="8353326" y="2438326"/>
              <a:ext cx="498897" cy="1114752"/>
            </a:xfrm>
            <a:prstGeom prst="line">
              <a:avLst/>
            </a:prstGeom>
            <a:noFill/>
            <a:ln w="76200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52" name="Line 911"/>
            <p:cNvSpPr>
              <a:spLocks noChangeShapeType="1"/>
            </p:cNvSpPr>
            <p:nvPr/>
          </p:nvSpPr>
          <p:spPr bwMode="auto">
            <a:xfrm>
              <a:off x="7971176" y="2321758"/>
              <a:ext cx="1187" cy="2793530"/>
            </a:xfrm>
            <a:prstGeom prst="line">
              <a:avLst/>
            </a:prstGeom>
            <a:noFill/>
            <a:ln w="76200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1" name="Oval 570"/>
            <p:cNvSpPr/>
            <p:nvPr/>
          </p:nvSpPr>
          <p:spPr>
            <a:xfrm>
              <a:off x="8703904" y="1943418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2" name="Oval 571"/>
            <p:cNvSpPr/>
            <p:nvPr/>
          </p:nvSpPr>
          <p:spPr>
            <a:xfrm>
              <a:off x="8013358" y="3440898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6" name="Oval 575"/>
            <p:cNvSpPr/>
            <p:nvPr/>
          </p:nvSpPr>
          <p:spPr>
            <a:xfrm>
              <a:off x="9059242" y="5786513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9" name="Line 913"/>
            <p:cNvSpPr>
              <a:spLocks noChangeShapeType="1"/>
            </p:cNvSpPr>
            <p:nvPr/>
          </p:nvSpPr>
          <p:spPr bwMode="auto">
            <a:xfrm>
              <a:off x="9143664" y="2462348"/>
              <a:ext cx="228982" cy="3299611"/>
            </a:xfrm>
            <a:prstGeom prst="line">
              <a:avLst/>
            </a:prstGeom>
            <a:noFill/>
            <a:ln w="76200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0" name="Line 913"/>
            <p:cNvSpPr>
              <a:spLocks noChangeShapeType="1"/>
            </p:cNvSpPr>
            <p:nvPr/>
          </p:nvSpPr>
          <p:spPr bwMode="auto">
            <a:xfrm>
              <a:off x="8485044" y="3911282"/>
              <a:ext cx="764880" cy="1866664"/>
            </a:xfrm>
            <a:prstGeom prst="line">
              <a:avLst/>
            </a:prstGeom>
            <a:noFill/>
            <a:ln w="76200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9" name="Group 652"/>
          <p:cNvGrpSpPr/>
          <p:nvPr/>
        </p:nvGrpSpPr>
        <p:grpSpPr bwMode="auto">
          <a:xfrm>
            <a:off x="7750224" y="1859725"/>
            <a:ext cx="415925" cy="385763"/>
            <a:chOff x="2751" y="1851"/>
            <a:chExt cx="462" cy="478"/>
          </a:xfrm>
        </p:grpSpPr>
        <p:pic>
          <p:nvPicPr>
            <p:cNvPr id="359" name="Picture 653" descr="iphone_stylized_small"/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28" y="1922"/>
              <a:ext cx="152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60" name="Picture 654" descr="antenna_radiation_stylized"/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51" y="1851"/>
              <a:ext cx="462" cy="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86" name="Group 785"/>
          <p:cNvGrpSpPr/>
          <p:nvPr/>
        </p:nvGrpSpPr>
        <p:grpSpPr>
          <a:xfrm>
            <a:off x="8499539" y="2059124"/>
            <a:ext cx="849312" cy="226109"/>
            <a:chOff x="8493165" y="2029804"/>
            <a:chExt cx="849312" cy="226109"/>
          </a:xfrm>
        </p:grpSpPr>
        <p:pic>
          <p:nvPicPr>
            <p:cNvPr id="48" name="Picture 603" descr="car_icon_small"/>
            <p:cNvPicPr>
              <a:picLocks noChangeAspect="1" noChangeArrowheads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93165" y="2087638"/>
              <a:ext cx="849312" cy="168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2" name="Picture 1017" descr="antenna_stylized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04645" y="2029804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08" name="Group 1139"/>
          <p:cNvGrpSpPr/>
          <p:nvPr/>
        </p:nvGrpSpPr>
        <p:grpSpPr bwMode="auto">
          <a:xfrm flipH="1">
            <a:off x="7991996" y="3567143"/>
            <a:ext cx="359261" cy="342045"/>
            <a:chOff x="2839" y="3501"/>
            <a:chExt cx="755" cy="803"/>
          </a:xfrm>
        </p:grpSpPr>
        <p:pic>
          <p:nvPicPr>
            <p:cNvPr id="138" name="Picture 1140" descr="desktop_computer_stylized_medium"/>
            <p:cNvPicPr>
              <a:picLocks noChangeAspect="1" noChangeArrowheads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9" name="Freeform 1141"/>
            <p:cNvSpPr/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487" name="Group 590"/>
          <p:cNvGrpSpPr/>
          <p:nvPr/>
        </p:nvGrpSpPr>
        <p:grpSpPr bwMode="auto">
          <a:xfrm flipH="1">
            <a:off x="7773981" y="5281060"/>
            <a:ext cx="345630" cy="320302"/>
            <a:chOff x="2839" y="3501"/>
            <a:chExt cx="755" cy="803"/>
          </a:xfrm>
        </p:grpSpPr>
        <p:pic>
          <p:nvPicPr>
            <p:cNvPr id="488" name="Picture 591" descr="desktop_computer_stylized_medium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89" name="Freeform 592"/>
            <p:cNvSpPr/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90" name="Group 1064"/>
          <p:cNvGrpSpPr/>
          <p:nvPr/>
        </p:nvGrpSpPr>
        <p:grpSpPr bwMode="auto">
          <a:xfrm>
            <a:off x="9201681" y="5852809"/>
            <a:ext cx="310186" cy="307808"/>
            <a:chOff x="877" y="1008"/>
            <a:chExt cx="2747" cy="2591"/>
          </a:xfrm>
        </p:grpSpPr>
        <p:pic>
          <p:nvPicPr>
            <p:cNvPr id="146" name="Picture 1065" descr="antenna_stylized"/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7" name="Picture 1066" descr="laptop_keyboard"/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8" name="Freeform 1067"/>
            <p:cNvSpPr/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pic>
          <p:nvPicPr>
            <p:cNvPr id="149" name="Picture 1068" descr="screen"/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0" name="Freeform 1069"/>
            <p:cNvSpPr/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1" name="Freeform 1070"/>
            <p:cNvSpPr/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2" name="Freeform 1071"/>
            <p:cNvSpPr/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" name="Freeform 1072"/>
            <p:cNvSpPr/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" name="Freeform 1073"/>
            <p:cNvSpPr/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5" name="Freeform 1074"/>
            <p:cNvSpPr/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156" name="Group 1075"/>
            <p:cNvGrpSpPr/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163" name="Freeform 1076"/>
              <p:cNvSpPr/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4" name="Freeform 1077"/>
              <p:cNvSpPr/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5" name="Freeform 1078"/>
              <p:cNvSpPr/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6" name="Freeform 1079"/>
              <p:cNvSpPr/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7" name="Freeform 1080"/>
              <p:cNvSpPr/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8" name="Freeform 1081"/>
              <p:cNvSpPr/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57" name="Freeform 1082"/>
            <p:cNvSpPr/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8" name="Freeform 1083"/>
            <p:cNvSpPr/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9" name="Freeform 1084"/>
            <p:cNvSpPr/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0" name="Freeform 1085"/>
            <p:cNvSpPr/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1" name="Freeform 1086"/>
            <p:cNvSpPr/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2" name="Freeform 1087"/>
            <p:cNvSpPr/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11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Introduction: 1-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654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File distribution: client-server vs P2P</a:t>
            </a:r>
            <a:endParaRPr lang="en-US" sz="4400" dirty="0"/>
          </a:p>
        </p:txBody>
      </p:sp>
      <p:sp>
        <p:nvSpPr>
          <p:cNvPr id="613" name="Rectangle 3"/>
          <p:cNvSpPr txBox="1">
            <a:spLocks noChangeArrowheads="1"/>
          </p:cNvSpPr>
          <p:nvPr/>
        </p:nvSpPr>
        <p:spPr>
          <a:xfrm>
            <a:off x="863043" y="1302088"/>
            <a:ext cx="10515600" cy="12967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8330" indent="-542925">
              <a:buFont typeface="Wingdings" panose="05000000000000000000" pitchFamily="2" charset="2"/>
              <a:buNone/>
            </a:pPr>
            <a:r>
              <a:rPr lang="en-US" altLang="en-US" sz="3200" i="1" u="sng" dirty="0">
                <a:solidFill>
                  <a:srgbClr val="CC0000"/>
                </a:solidFill>
                <a:ea typeface="MS PGothic" panose="020B0600070205080204" pitchFamily="34" charset="-128"/>
              </a:rPr>
              <a:t>Q</a:t>
            </a:r>
            <a:r>
              <a:rPr lang="en-US" altLang="en-US" sz="3200" i="1" dirty="0">
                <a:solidFill>
                  <a:srgbClr val="CC0000"/>
                </a:solidFill>
                <a:ea typeface="MS PGothic" panose="020B0600070205080204" pitchFamily="34" charset="-128"/>
              </a:rPr>
              <a:t>:</a:t>
            </a:r>
            <a:r>
              <a:rPr lang="en-US" altLang="en-US" sz="3200" dirty="0">
                <a:ea typeface="MS PGothic" panose="020B0600070205080204" pitchFamily="34" charset="-128"/>
              </a:rPr>
              <a:t> how much time to distribute file (size </a:t>
            </a:r>
            <a:r>
              <a:rPr lang="en-US" altLang="en-US" sz="3200" i="1" dirty="0">
                <a:ea typeface="MS PGothic" panose="020B0600070205080204" pitchFamily="34" charset="-128"/>
              </a:rPr>
              <a:t>F</a:t>
            </a:r>
            <a:r>
              <a:rPr lang="en-US" altLang="en-US" sz="3200" dirty="0">
                <a:ea typeface="MS PGothic" panose="020B0600070205080204" pitchFamily="34" charset="-128"/>
              </a:rPr>
              <a:t>) from one server to  </a:t>
            </a:r>
            <a:r>
              <a:rPr lang="en-US" altLang="en-US" sz="3200" i="1" dirty="0">
                <a:ea typeface="MS PGothic" panose="020B0600070205080204" pitchFamily="34" charset="-128"/>
              </a:rPr>
              <a:t>N  peers</a:t>
            </a:r>
            <a:r>
              <a:rPr lang="en-US" altLang="en-US" sz="3200" dirty="0">
                <a:ea typeface="MS PGothic" panose="020B0600070205080204" pitchFamily="34" charset="-128"/>
              </a:rPr>
              <a:t>?</a:t>
            </a:r>
            <a:endParaRPr lang="en-US" altLang="en-US" sz="3200" dirty="0">
              <a:ea typeface="MS PGothic" panose="020B0600070205080204" pitchFamily="34" charset="-128"/>
            </a:endParaRPr>
          </a:p>
          <a:p>
            <a:pPr marL="859155" lvl="1" indent="-238125"/>
            <a:r>
              <a:rPr lang="en-US" altLang="en-US" dirty="0">
                <a:ea typeface="MS PGothic" panose="020B0600070205080204" pitchFamily="34" charset="-128"/>
              </a:rPr>
              <a:t>peer upload/download capacity is limited resource</a:t>
            </a:r>
            <a:endParaRPr lang="en-US" altLang="en-US" dirty="0">
              <a:ea typeface="MS PGothic" panose="020B0600070205080204" pitchFamily="34" charset="-128"/>
            </a:endParaRPr>
          </a:p>
        </p:txBody>
      </p:sp>
      <p:sp>
        <p:nvSpPr>
          <p:cNvPr id="749" name="Freeform 4"/>
          <p:cNvSpPr/>
          <p:nvPr/>
        </p:nvSpPr>
        <p:spPr bwMode="auto">
          <a:xfrm>
            <a:off x="4208462" y="4079079"/>
            <a:ext cx="3775075" cy="1755775"/>
          </a:xfrm>
          <a:custGeom>
            <a:avLst/>
            <a:gdLst>
              <a:gd name="T0" fmla="*/ 2147483647 w 1292"/>
              <a:gd name="T1" fmla="*/ 2147483647 h 1255"/>
              <a:gd name="T2" fmla="*/ 2147483647 w 1292"/>
              <a:gd name="T3" fmla="*/ 2147483647 h 1255"/>
              <a:gd name="T4" fmla="*/ 2147483647 w 1292"/>
              <a:gd name="T5" fmla="*/ 2147483647 h 1255"/>
              <a:gd name="T6" fmla="*/ 2147483647 w 1292"/>
              <a:gd name="T7" fmla="*/ 2147483647 h 1255"/>
              <a:gd name="T8" fmla="*/ 2147483647 w 1292"/>
              <a:gd name="T9" fmla="*/ 2147483647 h 1255"/>
              <a:gd name="T10" fmla="*/ 2147483647 w 1292"/>
              <a:gd name="T11" fmla="*/ 2147483647 h 1255"/>
              <a:gd name="T12" fmla="*/ 2147483647 w 1292"/>
              <a:gd name="T13" fmla="*/ 2147483647 h 1255"/>
              <a:gd name="T14" fmla="*/ 2147483647 w 1292"/>
              <a:gd name="T15" fmla="*/ 2147483647 h 1255"/>
              <a:gd name="T16" fmla="*/ 2147483647 w 1292"/>
              <a:gd name="T17" fmla="*/ 2147483647 h 1255"/>
              <a:gd name="T18" fmla="*/ 2147483647 w 1292"/>
              <a:gd name="T19" fmla="*/ 2147483647 h 1255"/>
              <a:gd name="T20" fmla="*/ 2147483647 w 1292"/>
              <a:gd name="T21" fmla="*/ 2147483647 h 1255"/>
              <a:gd name="T22" fmla="*/ 2147483647 w 1292"/>
              <a:gd name="T23" fmla="*/ 2147483647 h 125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292"/>
              <a:gd name="T37" fmla="*/ 0 h 1255"/>
              <a:gd name="T38" fmla="*/ 1292 w 1292"/>
              <a:gd name="T39" fmla="*/ 1255 h 1255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292" h="1255">
                <a:moveTo>
                  <a:pt x="239" y="7"/>
                </a:moveTo>
                <a:cubicBezTo>
                  <a:pt x="120" y="14"/>
                  <a:pt x="70" y="71"/>
                  <a:pt x="35" y="157"/>
                </a:cubicBezTo>
                <a:cubicBezTo>
                  <a:pt x="0" y="243"/>
                  <a:pt x="26" y="411"/>
                  <a:pt x="29" y="523"/>
                </a:cubicBezTo>
                <a:cubicBezTo>
                  <a:pt x="32" y="635"/>
                  <a:pt x="17" y="771"/>
                  <a:pt x="53" y="829"/>
                </a:cubicBezTo>
                <a:cubicBezTo>
                  <a:pt x="89" y="887"/>
                  <a:pt x="146" y="821"/>
                  <a:pt x="245" y="871"/>
                </a:cubicBezTo>
                <a:cubicBezTo>
                  <a:pt x="344" y="921"/>
                  <a:pt x="522" y="1068"/>
                  <a:pt x="647" y="1129"/>
                </a:cubicBezTo>
                <a:cubicBezTo>
                  <a:pt x="772" y="1190"/>
                  <a:pt x="903" y="1255"/>
                  <a:pt x="995" y="1237"/>
                </a:cubicBezTo>
                <a:cubicBezTo>
                  <a:pt x="1087" y="1219"/>
                  <a:pt x="1153" y="1153"/>
                  <a:pt x="1199" y="1021"/>
                </a:cubicBezTo>
                <a:cubicBezTo>
                  <a:pt x="1245" y="889"/>
                  <a:pt x="1270" y="580"/>
                  <a:pt x="1271" y="445"/>
                </a:cubicBezTo>
                <a:cubicBezTo>
                  <a:pt x="1272" y="310"/>
                  <a:pt x="1292" y="266"/>
                  <a:pt x="1205" y="211"/>
                </a:cubicBezTo>
                <a:cubicBezTo>
                  <a:pt x="1118" y="156"/>
                  <a:pt x="908" y="150"/>
                  <a:pt x="749" y="115"/>
                </a:cubicBezTo>
                <a:cubicBezTo>
                  <a:pt x="590" y="80"/>
                  <a:pt x="358" y="0"/>
                  <a:pt x="239" y="7"/>
                </a:cubicBezTo>
                <a:close/>
              </a:path>
            </a:pathLst>
          </a:custGeom>
          <a:solidFill>
            <a:srgbClr val="00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</a:pPr>
            <a:endParaRPr lang="en-US" sz="240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750" name="Line 14"/>
          <p:cNvSpPr>
            <a:spLocks noChangeShapeType="1"/>
          </p:cNvSpPr>
          <p:nvPr/>
        </p:nvSpPr>
        <p:spPr bwMode="auto">
          <a:xfrm>
            <a:off x="3743324" y="4042566"/>
            <a:ext cx="803275" cy="3111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751" name="Text Box 15"/>
          <p:cNvSpPr txBox="1">
            <a:spLocks noChangeArrowheads="1"/>
          </p:cNvSpPr>
          <p:nvPr/>
        </p:nvSpPr>
        <p:spPr bwMode="auto">
          <a:xfrm>
            <a:off x="4027487" y="3840954"/>
            <a:ext cx="41229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b="0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</a:t>
            </a:r>
            <a:r>
              <a:rPr kumimoji="0" lang="en-US" altLang="en-US" b="0" i="1" u="none" strike="noStrike" kern="0" cap="none" spc="0" normalizeH="0" baseline="-250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s</a:t>
            </a:r>
            <a:endParaRPr kumimoji="0" lang="en-US" altLang="en-US" b="0" i="1" u="none" strike="noStrike" kern="0" cap="none" spc="0" normalizeH="0" baseline="-25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752" name="Line 39"/>
          <p:cNvSpPr>
            <a:spLocks noChangeShapeType="1"/>
          </p:cNvSpPr>
          <p:nvPr/>
        </p:nvSpPr>
        <p:spPr bwMode="auto">
          <a:xfrm>
            <a:off x="3300412" y="4953791"/>
            <a:ext cx="1016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753" name="Line 40"/>
          <p:cNvSpPr>
            <a:spLocks noChangeShapeType="1"/>
          </p:cNvSpPr>
          <p:nvPr/>
        </p:nvSpPr>
        <p:spPr bwMode="auto">
          <a:xfrm flipH="1">
            <a:off x="3355974" y="5101429"/>
            <a:ext cx="10033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754" name="Text Box 41"/>
          <p:cNvSpPr txBox="1">
            <a:spLocks noChangeArrowheads="1"/>
          </p:cNvSpPr>
          <p:nvPr/>
        </p:nvSpPr>
        <p:spPr bwMode="auto">
          <a:xfrm>
            <a:off x="3589337" y="4564854"/>
            <a:ext cx="6096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b="0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</a:t>
            </a:r>
            <a:r>
              <a:rPr kumimoji="0" lang="en-US" altLang="en-US" b="0" i="1" u="none" strike="noStrike" kern="0" cap="none" spc="0" normalizeH="0" baseline="-250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N</a:t>
            </a:r>
            <a:endParaRPr kumimoji="0" lang="en-US" altLang="en-US" b="0" i="1" u="none" strike="noStrike" kern="0" cap="none" spc="0" normalizeH="0" baseline="-25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755" name="Text Box 42"/>
          <p:cNvSpPr txBox="1">
            <a:spLocks noChangeArrowheads="1"/>
          </p:cNvSpPr>
          <p:nvPr/>
        </p:nvSpPr>
        <p:spPr bwMode="auto">
          <a:xfrm>
            <a:off x="3570287" y="5079204"/>
            <a:ext cx="6096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b="0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</a:t>
            </a:r>
            <a:r>
              <a:rPr kumimoji="0" lang="en-US" altLang="en-US" b="0" i="1" u="none" strike="noStrike" kern="0" cap="none" spc="0" normalizeH="0" baseline="-250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N</a:t>
            </a:r>
            <a:endParaRPr kumimoji="0" lang="en-US" altLang="en-US" b="0" i="1" u="none" strike="noStrike" kern="0" cap="none" spc="0" normalizeH="0" baseline="-25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756" name="Text Box 43"/>
          <p:cNvSpPr txBox="1">
            <a:spLocks noChangeArrowheads="1"/>
          </p:cNvSpPr>
          <p:nvPr/>
        </p:nvSpPr>
        <p:spPr bwMode="auto">
          <a:xfrm>
            <a:off x="3070224" y="4063204"/>
            <a:ext cx="117316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server</a:t>
            </a:r>
            <a:endParaRPr kumimoji="0" lang="en-US" altLang="en-US" b="0" i="0" u="none" strike="noStrike" kern="0" cap="none" spc="0" normalizeH="0" baseline="-25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757" name="Text Box 44"/>
          <p:cNvSpPr txBox="1">
            <a:spLocks noChangeArrowheads="1"/>
          </p:cNvSpPr>
          <p:nvPr/>
        </p:nvSpPr>
        <p:spPr bwMode="auto">
          <a:xfrm>
            <a:off x="4605759" y="4590254"/>
            <a:ext cx="283443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network (with abundant</a:t>
            </a:r>
            <a:endParaRPr kumimoji="0" lang="en-US" altLang="en-US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 bandwidth)</a:t>
            </a:r>
            <a:endParaRPr kumimoji="0" lang="en-US" altLang="en-US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758" name="Text Box 47"/>
          <p:cNvSpPr txBox="1">
            <a:spLocks noChangeArrowheads="1"/>
          </p:cNvSpPr>
          <p:nvPr/>
        </p:nvSpPr>
        <p:spPr bwMode="auto">
          <a:xfrm>
            <a:off x="2178049" y="3815554"/>
            <a:ext cx="13970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file, size F</a:t>
            </a:r>
            <a:endParaRPr kumimoji="0" lang="en-US" altLang="en-US" sz="1800" b="0" i="1" u="none" strike="noStrike" kern="0" cap="none" spc="0" normalizeH="0" baseline="-25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759" name="Text Box 49"/>
          <p:cNvSpPr txBox="1">
            <a:spLocks noChangeArrowheads="1"/>
          </p:cNvSpPr>
          <p:nvPr/>
        </p:nvSpPr>
        <p:spPr bwMode="auto">
          <a:xfrm>
            <a:off x="3348953" y="2641737"/>
            <a:ext cx="2486510" cy="722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1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u</a:t>
            </a:r>
            <a:r>
              <a:rPr kumimoji="0" lang="en-US" altLang="en-US" sz="2400" b="1" i="1" u="none" strike="noStrike" kern="0" cap="none" spc="0" normalizeH="0" baseline="-2500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s</a:t>
            </a:r>
            <a:r>
              <a:rPr kumimoji="0" lang="en-US" altLang="en-US" sz="2400" b="1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:</a:t>
            </a: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 server upload capacity</a:t>
            </a:r>
            <a:endParaRPr kumimoji="0" lang="en-US" altLang="en-US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MS PGothic" panose="020B0600070205080204" pitchFamily="34" charset="-128"/>
            </a:endParaRPr>
          </a:p>
        </p:txBody>
      </p:sp>
      <p:sp>
        <p:nvSpPr>
          <p:cNvPr id="760" name="Text Box 50"/>
          <p:cNvSpPr txBox="1">
            <a:spLocks noChangeArrowheads="1"/>
          </p:cNvSpPr>
          <p:nvPr/>
        </p:nvSpPr>
        <p:spPr bwMode="auto">
          <a:xfrm>
            <a:off x="8201024" y="5482429"/>
            <a:ext cx="2590800" cy="722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1" i="1" u="none" strike="noStrike" kern="0" cap="none" spc="0" normalizeH="0" baseline="0" noProof="0" dirty="0" err="1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u</a:t>
            </a:r>
            <a:r>
              <a:rPr kumimoji="0" lang="en-US" altLang="en-US" sz="2400" b="1" i="1" u="none" strike="noStrike" kern="0" cap="none" spc="0" normalizeH="0" baseline="-25000" noProof="0" dirty="0" err="1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i</a:t>
            </a:r>
            <a:r>
              <a:rPr kumimoji="0" lang="en-US" altLang="en-US" sz="2400" b="1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:</a:t>
            </a: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 peer </a:t>
            </a:r>
            <a:r>
              <a:rPr kumimoji="0" lang="en-US" alt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i</a:t>
            </a: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 upload capacity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MS PGothic" panose="020B0600070205080204" pitchFamily="34" charset="-128"/>
            </a:endParaRPr>
          </a:p>
        </p:txBody>
      </p:sp>
      <p:sp>
        <p:nvSpPr>
          <p:cNvPr id="761" name="Text Box 51"/>
          <p:cNvSpPr txBox="1">
            <a:spLocks noChangeArrowheads="1"/>
          </p:cNvSpPr>
          <p:nvPr/>
        </p:nvSpPr>
        <p:spPr bwMode="auto">
          <a:xfrm>
            <a:off x="8263868" y="3463243"/>
            <a:ext cx="2743200" cy="722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2400" b="1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d</a:t>
            </a:r>
            <a:r>
              <a:rPr kumimoji="0" lang="en-US" altLang="en-US" sz="2400" b="1" i="1" u="none" strike="noStrike" kern="0" cap="none" spc="0" normalizeH="0" baseline="-2500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i</a:t>
            </a:r>
            <a:r>
              <a:rPr kumimoji="0" lang="en-US" altLang="en-US" sz="2400" b="1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:</a:t>
            </a: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 peer </a:t>
            </a:r>
            <a:r>
              <a:rPr kumimoji="0" lang="en-US" alt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i</a:t>
            </a: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</a:rPr>
              <a:t> download capacity</a:t>
            </a:r>
            <a:endParaRPr kumimoji="0" lang="en-US" altLang="en-US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MS PGothic" panose="020B0600070205080204" pitchFamily="34" charset="-128"/>
            </a:endParaRPr>
          </a:p>
        </p:txBody>
      </p:sp>
      <p:sp>
        <p:nvSpPr>
          <p:cNvPr id="762" name="AutoShape 327"/>
          <p:cNvSpPr>
            <a:spLocks noChangeArrowheads="1"/>
          </p:cNvSpPr>
          <p:nvPr/>
        </p:nvSpPr>
        <p:spPr bwMode="auto">
          <a:xfrm>
            <a:off x="2687637" y="3261516"/>
            <a:ext cx="592137" cy="581025"/>
          </a:xfrm>
          <a:prstGeom prst="can">
            <a:avLst>
              <a:gd name="adj" fmla="val 20218"/>
            </a:avLst>
          </a:prstGeom>
          <a:gradFill rotWithShape="1">
            <a:gsLst>
              <a:gs pos="0">
                <a:srgbClr val="000099"/>
              </a:gs>
              <a:gs pos="100000">
                <a:srgbClr val="FFFFFF"/>
              </a:gs>
            </a:gsLst>
            <a:lin ang="0" scaled="1"/>
          </a:gradFill>
          <a:ln w="9525">
            <a:solidFill>
              <a:srgbClr val="000000"/>
            </a:solidFill>
            <a:rou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2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763" name="Group 76"/>
          <p:cNvGrpSpPr/>
          <p:nvPr/>
        </p:nvGrpSpPr>
        <p:grpSpPr bwMode="auto">
          <a:xfrm>
            <a:off x="5422899" y="3539329"/>
            <a:ext cx="2138363" cy="903287"/>
            <a:chOff x="2204" y="2030"/>
            <a:chExt cx="1347" cy="774"/>
          </a:xfrm>
        </p:grpSpPr>
        <p:sp>
          <p:nvSpPr>
            <p:cNvPr id="764" name="Text Box 19"/>
            <p:cNvSpPr txBox="1">
              <a:spLocks noChangeArrowheads="1"/>
            </p:cNvSpPr>
            <p:nvPr/>
          </p:nvSpPr>
          <p:spPr bwMode="auto">
            <a:xfrm>
              <a:off x="2856" y="2271"/>
              <a:ext cx="384" cy="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b="0" i="1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u</a:t>
              </a:r>
              <a:r>
                <a:rPr kumimoji="0" lang="en-US" altLang="en-US" b="0" i="1" u="none" strike="noStrike" kern="0" cap="none" spc="0" normalizeH="0" baseline="-2500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altLang="en-US" b="0" i="1" u="none" strike="noStrike" kern="0" cap="none" spc="0" normalizeH="0" baseline="-250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765" name="Line 22"/>
            <p:cNvSpPr>
              <a:spLocks noChangeShapeType="1"/>
            </p:cNvSpPr>
            <p:nvPr/>
          </p:nvSpPr>
          <p:spPr bwMode="auto">
            <a:xfrm flipV="1">
              <a:off x="2997" y="2133"/>
              <a:ext cx="200" cy="65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766" name="Line 23"/>
            <p:cNvSpPr>
              <a:spLocks noChangeShapeType="1"/>
            </p:cNvSpPr>
            <p:nvPr/>
          </p:nvSpPr>
          <p:spPr bwMode="auto">
            <a:xfrm flipH="1">
              <a:off x="3082" y="2141"/>
              <a:ext cx="208" cy="66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767" name="Text Box 24"/>
            <p:cNvSpPr txBox="1">
              <a:spLocks noChangeArrowheads="1"/>
            </p:cNvSpPr>
            <p:nvPr/>
          </p:nvSpPr>
          <p:spPr bwMode="auto">
            <a:xfrm>
              <a:off x="3167" y="2332"/>
              <a:ext cx="384" cy="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b="0" i="1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d</a:t>
              </a:r>
              <a:r>
                <a:rPr kumimoji="0" lang="en-US" altLang="en-US" b="0" i="1" u="none" strike="noStrike" kern="0" cap="none" spc="0" normalizeH="0" baseline="-2500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2</a:t>
              </a:r>
              <a:endParaRPr kumimoji="0" lang="en-US" altLang="en-US" b="0" i="1" u="none" strike="noStrike" kern="0" cap="none" spc="0" normalizeH="0" baseline="-250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768" name="Text Box 19"/>
            <p:cNvSpPr txBox="1">
              <a:spLocks noChangeArrowheads="1"/>
            </p:cNvSpPr>
            <p:nvPr/>
          </p:nvSpPr>
          <p:spPr bwMode="auto">
            <a:xfrm>
              <a:off x="2204" y="2167"/>
              <a:ext cx="384" cy="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b="0" i="1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u</a:t>
              </a:r>
              <a:r>
                <a:rPr kumimoji="0" lang="en-US" altLang="en-US" b="0" i="1" u="none" strike="noStrike" kern="0" cap="none" spc="0" normalizeH="0" baseline="-2500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altLang="en-US" b="0" i="1" u="none" strike="noStrike" kern="0" cap="none" spc="0" normalizeH="0" baseline="-250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769" name="Line 22"/>
            <p:cNvSpPr>
              <a:spLocks noChangeShapeType="1"/>
            </p:cNvSpPr>
            <p:nvPr/>
          </p:nvSpPr>
          <p:spPr bwMode="auto">
            <a:xfrm flipV="1">
              <a:off x="2345" y="2030"/>
              <a:ext cx="200" cy="65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770" name="Line 23"/>
            <p:cNvSpPr>
              <a:spLocks noChangeShapeType="1"/>
            </p:cNvSpPr>
            <p:nvPr/>
          </p:nvSpPr>
          <p:spPr bwMode="auto">
            <a:xfrm flipH="1">
              <a:off x="2430" y="2038"/>
              <a:ext cx="208" cy="66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771" name="Text Box 24"/>
            <p:cNvSpPr txBox="1">
              <a:spLocks noChangeArrowheads="1"/>
            </p:cNvSpPr>
            <p:nvPr/>
          </p:nvSpPr>
          <p:spPr bwMode="auto">
            <a:xfrm>
              <a:off x="2515" y="2229"/>
              <a:ext cx="384" cy="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b="0" i="1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d</a:t>
              </a:r>
              <a:r>
                <a:rPr kumimoji="0" lang="en-US" altLang="en-US" b="0" i="1" u="none" strike="noStrike" kern="0" cap="none" spc="0" normalizeH="0" baseline="-2500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rPr>
                <a:t>1</a:t>
              </a:r>
              <a:endParaRPr kumimoji="0" lang="en-US" altLang="en-US" b="0" i="1" u="none" strike="noStrike" kern="0" cap="none" spc="0" normalizeH="0" baseline="-250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772" name="Line 72"/>
          <p:cNvSpPr>
            <a:spLocks noChangeShapeType="1"/>
          </p:cNvSpPr>
          <p:nvPr/>
        </p:nvSpPr>
        <p:spPr bwMode="auto">
          <a:xfrm>
            <a:off x="7954962" y="4758529"/>
            <a:ext cx="1165225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773" name="Line 73"/>
          <p:cNvSpPr>
            <a:spLocks noChangeShapeType="1"/>
          </p:cNvSpPr>
          <p:nvPr/>
        </p:nvSpPr>
        <p:spPr bwMode="auto">
          <a:xfrm>
            <a:off x="7962899" y="4910929"/>
            <a:ext cx="1165225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774" name="Text Box 41"/>
          <p:cNvSpPr txBox="1">
            <a:spLocks noChangeArrowheads="1"/>
          </p:cNvSpPr>
          <p:nvPr/>
        </p:nvSpPr>
        <p:spPr bwMode="auto">
          <a:xfrm>
            <a:off x="8115299" y="4347366"/>
            <a:ext cx="6096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b="0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d</a:t>
            </a:r>
            <a:r>
              <a:rPr kumimoji="0" lang="en-US" altLang="en-US" b="0" i="1" u="none" strike="noStrike" kern="0" cap="none" spc="0" normalizeH="0" baseline="-250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i</a:t>
            </a:r>
            <a:endParaRPr kumimoji="0" lang="en-US" altLang="en-US" b="0" i="1" u="none" strike="noStrike" kern="0" cap="none" spc="0" normalizeH="0" baseline="-25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775" name="Text Box 41"/>
          <p:cNvSpPr txBox="1">
            <a:spLocks noChangeArrowheads="1"/>
          </p:cNvSpPr>
          <p:nvPr/>
        </p:nvSpPr>
        <p:spPr bwMode="auto">
          <a:xfrm>
            <a:off x="8139112" y="4880766"/>
            <a:ext cx="6096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b="0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u</a:t>
            </a:r>
            <a:r>
              <a:rPr kumimoji="0" lang="en-US" altLang="en-US" b="0" i="1" u="none" strike="noStrike" kern="0" cap="none" spc="0" normalizeH="0" baseline="-250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i</a:t>
            </a:r>
            <a:endParaRPr kumimoji="0" lang="en-US" altLang="en-US" b="0" i="1" u="none" strike="noStrike" kern="0" cap="none" spc="0" normalizeH="0" baseline="-25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776" name="Line 77"/>
          <p:cNvSpPr>
            <a:spLocks noChangeShapeType="1"/>
          </p:cNvSpPr>
          <p:nvPr/>
        </p:nvSpPr>
        <p:spPr bwMode="auto">
          <a:xfrm>
            <a:off x="4189412" y="3223416"/>
            <a:ext cx="0" cy="663575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</a:pPr>
            <a:endParaRPr lang="en-US" sz="240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777" name="Line 78"/>
          <p:cNvSpPr>
            <a:spLocks noChangeShapeType="1"/>
          </p:cNvSpPr>
          <p:nvPr/>
        </p:nvSpPr>
        <p:spPr bwMode="auto">
          <a:xfrm flipH="1">
            <a:off x="8402637" y="4137816"/>
            <a:ext cx="369887" cy="414338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</a:pPr>
            <a:endParaRPr lang="en-US" sz="240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778" name="Line 79"/>
          <p:cNvSpPr>
            <a:spLocks noChangeShapeType="1"/>
          </p:cNvSpPr>
          <p:nvPr/>
        </p:nvSpPr>
        <p:spPr bwMode="auto">
          <a:xfrm flipH="1" flipV="1">
            <a:off x="8432799" y="5083966"/>
            <a:ext cx="369888" cy="414338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</a:pPr>
            <a:endParaRPr lang="en-US" sz="2400">
              <a:solidFill>
                <a:srgbClr val="000000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779" name="Group 81"/>
          <p:cNvGrpSpPr/>
          <p:nvPr/>
        </p:nvGrpSpPr>
        <p:grpSpPr bwMode="auto">
          <a:xfrm>
            <a:off x="3459162" y="3323429"/>
            <a:ext cx="465137" cy="803275"/>
            <a:chOff x="4140" y="429"/>
            <a:chExt cx="1425" cy="2396"/>
          </a:xfrm>
        </p:grpSpPr>
        <p:sp>
          <p:nvSpPr>
            <p:cNvPr id="780" name="Freeform 82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781" name="Rectangle 83"/>
            <p:cNvSpPr>
              <a:spLocks noChangeArrowheads="1"/>
            </p:cNvSpPr>
            <p:nvPr/>
          </p:nvSpPr>
          <p:spPr bwMode="auto">
            <a:xfrm>
              <a:off x="4208" y="429"/>
              <a:ext cx="1046" cy="2282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782" name="Freeform 84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783" name="Freeform 85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784" name="Rectangle 86"/>
            <p:cNvSpPr>
              <a:spLocks noChangeArrowheads="1"/>
            </p:cNvSpPr>
            <p:nvPr/>
          </p:nvSpPr>
          <p:spPr bwMode="auto">
            <a:xfrm>
              <a:off x="4213" y="694"/>
              <a:ext cx="593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787" name="Group 87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822" name="AutoShape 88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8" cy="14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824" name="AutoShape 89"/>
              <p:cNvSpPr>
                <a:spLocks noChangeArrowheads="1"/>
              </p:cNvSpPr>
              <p:nvPr/>
            </p:nvSpPr>
            <p:spPr bwMode="auto">
              <a:xfrm>
                <a:off x="631" y="2584"/>
                <a:ext cx="692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788" name="Rectangle 90"/>
            <p:cNvSpPr>
              <a:spLocks noChangeArrowheads="1"/>
            </p:cNvSpPr>
            <p:nvPr/>
          </p:nvSpPr>
          <p:spPr bwMode="auto">
            <a:xfrm>
              <a:off x="4223" y="1021"/>
              <a:ext cx="598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789" name="Group 91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820" name="AutoShape 92"/>
              <p:cNvSpPr>
                <a:spLocks noChangeArrowheads="1"/>
              </p:cNvSpPr>
              <p:nvPr/>
            </p:nvSpPr>
            <p:spPr bwMode="auto">
              <a:xfrm>
                <a:off x="615" y="2566"/>
                <a:ext cx="722" cy="14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821" name="AutoShape 93"/>
              <p:cNvSpPr>
                <a:spLocks noChangeArrowheads="1"/>
              </p:cNvSpPr>
              <p:nvPr/>
            </p:nvSpPr>
            <p:spPr bwMode="auto">
              <a:xfrm>
                <a:off x="633" y="2581"/>
                <a:ext cx="686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790" name="Rectangle 94"/>
            <p:cNvSpPr>
              <a:spLocks noChangeArrowheads="1"/>
            </p:cNvSpPr>
            <p:nvPr/>
          </p:nvSpPr>
          <p:spPr bwMode="auto">
            <a:xfrm>
              <a:off x="4218" y="1357"/>
              <a:ext cx="593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791" name="Rectangle 95"/>
            <p:cNvSpPr>
              <a:spLocks noChangeArrowheads="1"/>
            </p:cNvSpPr>
            <p:nvPr/>
          </p:nvSpPr>
          <p:spPr bwMode="auto">
            <a:xfrm>
              <a:off x="4228" y="1655"/>
              <a:ext cx="598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793" name="Group 96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815" name="AutoShape 97"/>
              <p:cNvSpPr>
                <a:spLocks noChangeArrowheads="1"/>
              </p:cNvSpPr>
              <p:nvPr/>
            </p:nvSpPr>
            <p:spPr bwMode="auto">
              <a:xfrm>
                <a:off x="612" y="2568"/>
                <a:ext cx="727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817" name="AutoShape 98"/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1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794" name="Freeform 99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grpSp>
          <p:nvGrpSpPr>
            <p:cNvPr id="796" name="Group 100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812" name="AutoShape 101"/>
              <p:cNvSpPr>
                <a:spLocks noChangeArrowheads="1"/>
              </p:cNvSpPr>
              <p:nvPr/>
            </p:nvSpPr>
            <p:spPr bwMode="auto">
              <a:xfrm>
                <a:off x="613" y="2570"/>
                <a:ext cx="727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814" name="AutoShape 102"/>
              <p:cNvSpPr>
                <a:spLocks noChangeArrowheads="1"/>
              </p:cNvSpPr>
              <p:nvPr/>
            </p:nvSpPr>
            <p:spPr bwMode="auto">
              <a:xfrm>
                <a:off x="631" y="2584"/>
                <a:ext cx="691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sp>
          <p:nvSpPr>
            <p:cNvPr id="797" name="Rectangle 103"/>
            <p:cNvSpPr>
              <a:spLocks noChangeArrowheads="1"/>
            </p:cNvSpPr>
            <p:nvPr/>
          </p:nvSpPr>
          <p:spPr bwMode="auto">
            <a:xfrm>
              <a:off x="5249" y="429"/>
              <a:ext cx="68" cy="2287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798" name="Freeform 104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799" name="Freeform 105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801" name="Oval 106"/>
            <p:cNvSpPr>
              <a:spLocks noChangeArrowheads="1"/>
            </p:cNvSpPr>
            <p:nvPr/>
          </p:nvSpPr>
          <p:spPr bwMode="auto">
            <a:xfrm>
              <a:off x="5516" y="2612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802" name="Freeform 107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804" name="AutoShape 108"/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805" name="AutoShape 109"/>
            <p:cNvSpPr>
              <a:spLocks noChangeArrowheads="1"/>
            </p:cNvSpPr>
            <p:nvPr/>
          </p:nvSpPr>
          <p:spPr bwMode="auto">
            <a:xfrm>
              <a:off x="4208" y="2711"/>
              <a:ext cx="1070" cy="80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806" name="Oval 110"/>
            <p:cNvSpPr>
              <a:spLocks noChangeArrowheads="1"/>
            </p:cNvSpPr>
            <p:nvPr/>
          </p:nvSpPr>
          <p:spPr bwMode="auto">
            <a:xfrm>
              <a:off x="4310" y="2385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807" name="Oval 111"/>
            <p:cNvSpPr>
              <a:spLocks noChangeArrowheads="1"/>
            </p:cNvSpPr>
            <p:nvPr/>
          </p:nvSpPr>
          <p:spPr bwMode="auto">
            <a:xfrm>
              <a:off x="4485" y="2385"/>
              <a:ext cx="160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809" name="Oval 112"/>
            <p:cNvSpPr>
              <a:spLocks noChangeArrowheads="1"/>
            </p:cNvSpPr>
            <p:nvPr/>
          </p:nvSpPr>
          <p:spPr bwMode="auto">
            <a:xfrm>
              <a:off x="4660" y="2380"/>
              <a:ext cx="160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810" name="Rectangle 113"/>
            <p:cNvSpPr>
              <a:spLocks noChangeArrowheads="1"/>
            </p:cNvSpPr>
            <p:nvPr/>
          </p:nvSpPr>
          <p:spPr bwMode="auto">
            <a:xfrm>
              <a:off x="5064" y="1835"/>
              <a:ext cx="83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826" name="Group 114"/>
          <p:cNvGrpSpPr/>
          <p:nvPr/>
        </p:nvGrpSpPr>
        <p:grpSpPr bwMode="auto">
          <a:xfrm>
            <a:off x="2368549" y="4626766"/>
            <a:ext cx="925513" cy="795338"/>
            <a:chOff x="-44" y="1473"/>
            <a:chExt cx="981" cy="1105"/>
          </a:xfrm>
        </p:grpSpPr>
        <p:pic>
          <p:nvPicPr>
            <p:cNvPr id="828" name="Picture 115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29" name="Freeform 116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831" name="Group 117"/>
          <p:cNvGrpSpPr/>
          <p:nvPr/>
        </p:nvGrpSpPr>
        <p:grpSpPr bwMode="auto">
          <a:xfrm>
            <a:off x="5589587" y="2807491"/>
            <a:ext cx="925512" cy="795338"/>
            <a:chOff x="-44" y="1473"/>
            <a:chExt cx="981" cy="1105"/>
          </a:xfrm>
        </p:grpSpPr>
        <p:pic>
          <p:nvPicPr>
            <p:cNvPr id="832" name="Picture 118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33" name="Freeform 119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834" name="Group 120"/>
          <p:cNvGrpSpPr/>
          <p:nvPr/>
        </p:nvGrpSpPr>
        <p:grpSpPr bwMode="auto">
          <a:xfrm>
            <a:off x="6634162" y="2948779"/>
            <a:ext cx="925512" cy="795337"/>
            <a:chOff x="-44" y="1473"/>
            <a:chExt cx="981" cy="1105"/>
          </a:xfrm>
        </p:grpSpPr>
        <p:pic>
          <p:nvPicPr>
            <p:cNvPr id="835" name="Picture 121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36" name="Freeform 122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837" name="Group 123"/>
          <p:cNvGrpSpPr/>
          <p:nvPr/>
        </p:nvGrpSpPr>
        <p:grpSpPr bwMode="auto">
          <a:xfrm flipH="1">
            <a:off x="9104312" y="4396579"/>
            <a:ext cx="925512" cy="795337"/>
            <a:chOff x="-44" y="1473"/>
            <a:chExt cx="981" cy="1105"/>
          </a:xfrm>
        </p:grpSpPr>
        <p:pic>
          <p:nvPicPr>
            <p:cNvPr id="838" name="Picture 124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39" name="Freeform 125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Introduction: 1-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sp>
        <p:nvSpPr>
          <p:cNvPr id="654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File distribution time: client-server</a:t>
            </a:r>
            <a:endParaRPr lang="en-US" sz="4400" dirty="0"/>
          </a:p>
        </p:txBody>
      </p:sp>
      <p:sp>
        <p:nvSpPr>
          <p:cNvPr id="80" name="Rectangle 47"/>
          <p:cNvSpPr txBox="1">
            <a:spLocks noChangeArrowheads="1"/>
          </p:cNvSpPr>
          <p:nvPr/>
        </p:nvSpPr>
        <p:spPr>
          <a:xfrm>
            <a:off x="545123" y="1309462"/>
            <a:ext cx="6098355" cy="20145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i="1" dirty="0">
                <a:solidFill>
                  <a:srgbClr val="CC0000"/>
                </a:solidFill>
                <a:ea typeface="MS PGothic" panose="020B0600070205080204" pitchFamily="34" charset="-128"/>
              </a:rPr>
              <a:t>server transmission: </a:t>
            </a:r>
            <a:r>
              <a:rPr lang="en-US" altLang="en-US" dirty="0">
                <a:ea typeface="MS PGothic" panose="020B0600070205080204" pitchFamily="34" charset="-128"/>
              </a:rPr>
              <a:t>must</a:t>
            </a:r>
            <a:r>
              <a:rPr lang="en-US" altLang="en-US" i="1" dirty="0">
                <a:solidFill>
                  <a:srgbClr val="CC0000"/>
                </a:solidFill>
                <a:ea typeface="MS PGothic" panose="020B0600070205080204" pitchFamily="34" charset="-128"/>
              </a:rPr>
              <a:t> </a:t>
            </a:r>
            <a:r>
              <a:rPr lang="en-US" altLang="en-US" dirty="0">
                <a:ea typeface="MS PGothic" panose="020B0600070205080204" pitchFamily="34" charset="-128"/>
              </a:rPr>
              <a:t>sequentially send (upload) </a:t>
            </a:r>
            <a:r>
              <a:rPr lang="en-US" altLang="en-US" i="1" dirty="0">
                <a:ea typeface="MS PGothic" panose="020B0600070205080204" pitchFamily="34" charset="-128"/>
              </a:rPr>
              <a:t>N </a:t>
            </a:r>
            <a:r>
              <a:rPr lang="en-US" altLang="en-US" dirty="0">
                <a:ea typeface="MS PGothic" panose="020B0600070205080204" pitchFamily="34" charset="-128"/>
              </a:rPr>
              <a:t>file</a:t>
            </a:r>
            <a:r>
              <a:rPr lang="en-US" altLang="en-US" i="1" dirty="0">
                <a:ea typeface="MS PGothic" panose="020B0600070205080204" pitchFamily="34" charset="-128"/>
              </a:rPr>
              <a:t> </a:t>
            </a:r>
            <a:r>
              <a:rPr lang="en-US" altLang="en-US" dirty="0">
                <a:ea typeface="MS PGothic" panose="020B0600070205080204" pitchFamily="34" charset="-128"/>
              </a:rPr>
              <a:t>copies:</a:t>
            </a:r>
            <a:endParaRPr lang="en-US" altLang="en-US" dirty="0">
              <a:ea typeface="MS PGothic" panose="020B0600070205080204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en-US" altLang="en-US" dirty="0">
                <a:ea typeface="MS PGothic" panose="020B0600070205080204" pitchFamily="34" charset="-128"/>
              </a:rPr>
              <a:t>time to send one copy: </a:t>
            </a:r>
            <a:r>
              <a:rPr lang="en-US" altLang="en-US" i="1" dirty="0">
                <a:ea typeface="MS PGothic" panose="020B0600070205080204" pitchFamily="34" charset="-128"/>
              </a:rPr>
              <a:t>F/u</a:t>
            </a:r>
            <a:r>
              <a:rPr lang="en-US" altLang="en-US" i="1" baseline="-25000" dirty="0">
                <a:ea typeface="MS PGothic" panose="020B0600070205080204" pitchFamily="34" charset="-128"/>
              </a:rPr>
              <a:t>s </a:t>
            </a:r>
            <a:endParaRPr lang="en-US" altLang="en-US" dirty="0">
              <a:ea typeface="MS PGothic" panose="020B0600070205080204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en-US" altLang="en-US" dirty="0">
                <a:ea typeface="MS PGothic" panose="020B0600070205080204" pitchFamily="34" charset="-128"/>
              </a:rPr>
              <a:t>time to send </a:t>
            </a:r>
            <a:r>
              <a:rPr lang="en-US" altLang="en-US" i="1" dirty="0">
                <a:ea typeface="MS PGothic" panose="020B0600070205080204" pitchFamily="34" charset="-128"/>
              </a:rPr>
              <a:t>N</a:t>
            </a:r>
            <a:r>
              <a:rPr lang="en-US" altLang="en-US" dirty="0">
                <a:ea typeface="MS PGothic" panose="020B0600070205080204" pitchFamily="34" charset="-128"/>
              </a:rPr>
              <a:t> copies: </a:t>
            </a:r>
            <a:r>
              <a:rPr lang="en-US" altLang="en-US" i="1" dirty="0">
                <a:ea typeface="MS PGothic" panose="020B0600070205080204" pitchFamily="34" charset="-128"/>
              </a:rPr>
              <a:t>NF/u</a:t>
            </a:r>
            <a:r>
              <a:rPr lang="en-US" altLang="en-US" i="1" baseline="-25000" dirty="0">
                <a:ea typeface="MS PGothic" panose="020B0600070205080204" pitchFamily="34" charset="-128"/>
              </a:rPr>
              <a:t>s</a:t>
            </a:r>
            <a:endParaRPr lang="en-US" altLang="en-US" dirty="0">
              <a:ea typeface="MS PGothic" panose="020B0600070205080204" pitchFamily="34" charset="-128"/>
            </a:endParaRPr>
          </a:p>
        </p:txBody>
      </p:sp>
      <p:sp>
        <p:nvSpPr>
          <p:cNvPr id="81" name="Rectangle 47"/>
          <p:cNvSpPr>
            <a:spLocks noChangeArrowheads="1"/>
          </p:cNvSpPr>
          <p:nvPr/>
        </p:nvSpPr>
        <p:spPr bwMode="auto">
          <a:xfrm>
            <a:off x="649899" y="3219848"/>
            <a:ext cx="5773736" cy="2014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8001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85000"/>
              </a:lnSpc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altLang="en-US" sz="2800" i="1" dirty="0">
                <a:solidFill>
                  <a:srgbClr val="CC0000"/>
                </a:solidFill>
                <a:latin typeface="+mn-lt"/>
              </a:rPr>
              <a:t>client: </a:t>
            </a:r>
            <a:r>
              <a:rPr lang="en-US" altLang="en-US" sz="2800" dirty="0">
                <a:latin typeface="+mn-lt"/>
              </a:rPr>
              <a:t>each client must download file copy</a:t>
            </a:r>
            <a:endParaRPr lang="en-US" altLang="en-US" sz="2800" dirty="0">
              <a:latin typeface="+mn-lt"/>
            </a:endParaRPr>
          </a:p>
          <a:p>
            <a:pPr lvl="1">
              <a:lnSpc>
                <a:spcPct val="99000"/>
              </a:lnSpc>
              <a:buClr>
                <a:srgbClr val="000099"/>
              </a:buClr>
              <a:buSzTx/>
              <a:buFont typeface="Arial" panose="020B0604020202020204" pitchFamily="34" charset="0"/>
              <a:buChar char="•"/>
            </a:pPr>
            <a:r>
              <a:rPr lang="en-US" altLang="en-US" sz="2400" i="1" dirty="0" err="1">
                <a:latin typeface="+mn-lt"/>
              </a:rPr>
              <a:t>d</a:t>
            </a:r>
            <a:r>
              <a:rPr lang="en-US" altLang="en-US" sz="2400" i="1" baseline="-25000" dirty="0" err="1">
                <a:latin typeface="+mn-lt"/>
              </a:rPr>
              <a:t>mi</a:t>
            </a:r>
            <a:r>
              <a:rPr lang="en-US" altLang="en-US" sz="2400" baseline="-25000" dirty="0" err="1">
                <a:latin typeface="+mn-lt"/>
              </a:rPr>
              <a:t>n</a:t>
            </a:r>
            <a:r>
              <a:rPr lang="en-US" altLang="en-US" sz="2400" dirty="0">
                <a:latin typeface="+mn-lt"/>
              </a:rPr>
              <a:t> = min client download rate</a:t>
            </a:r>
            <a:endParaRPr lang="en-US" altLang="en-US" sz="2400" dirty="0">
              <a:latin typeface="+mn-lt"/>
            </a:endParaRPr>
          </a:p>
          <a:p>
            <a:pPr lvl="1">
              <a:lnSpc>
                <a:spcPct val="99000"/>
              </a:lnSpc>
              <a:buClr>
                <a:srgbClr val="000099"/>
              </a:buClr>
              <a:buSzTx/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+mn-lt"/>
              </a:rPr>
              <a:t>min client download time: </a:t>
            </a:r>
            <a:r>
              <a:rPr lang="en-US" altLang="en-US" sz="2400" i="1" dirty="0">
                <a:latin typeface="+mn-lt"/>
              </a:rPr>
              <a:t>F/</a:t>
            </a:r>
            <a:r>
              <a:rPr lang="en-US" altLang="en-US" sz="2400" i="1" dirty="0" err="1">
                <a:latin typeface="+mn-lt"/>
              </a:rPr>
              <a:t>d</a:t>
            </a:r>
            <a:r>
              <a:rPr lang="en-US" altLang="en-US" sz="2400" i="1" baseline="-25000" dirty="0" err="1">
                <a:latin typeface="+mn-lt"/>
              </a:rPr>
              <a:t>min</a:t>
            </a:r>
            <a:r>
              <a:rPr lang="en-US" altLang="en-US" sz="2400" i="1" dirty="0">
                <a:solidFill>
                  <a:srgbClr val="CC0000"/>
                </a:solidFill>
                <a:latin typeface="+mn-lt"/>
              </a:rPr>
              <a:t> </a:t>
            </a:r>
            <a:endParaRPr lang="en-US" altLang="en-US" sz="2400" i="1" dirty="0">
              <a:latin typeface="+mn-lt"/>
            </a:endParaRPr>
          </a:p>
        </p:txBody>
      </p:sp>
      <p:grpSp>
        <p:nvGrpSpPr>
          <p:cNvPr id="83" name="Group 82"/>
          <p:cNvGrpSpPr/>
          <p:nvPr/>
        </p:nvGrpSpPr>
        <p:grpSpPr>
          <a:xfrm>
            <a:off x="6796266" y="1727769"/>
            <a:ext cx="4518025" cy="2036762"/>
            <a:chOff x="4471988" y="1284288"/>
            <a:chExt cx="4518025" cy="2036762"/>
          </a:xfrm>
        </p:grpSpPr>
        <p:sp>
          <p:nvSpPr>
            <p:cNvPr id="84" name="Freeform 4"/>
            <p:cNvSpPr/>
            <p:nvPr/>
          </p:nvSpPr>
          <p:spPr bwMode="auto">
            <a:xfrm>
              <a:off x="5600700" y="2111375"/>
              <a:ext cx="2136775" cy="1209675"/>
            </a:xfrm>
            <a:custGeom>
              <a:avLst/>
              <a:gdLst>
                <a:gd name="T0" fmla="*/ 2147483647 w 1292"/>
                <a:gd name="T1" fmla="*/ 2147483647 h 1255"/>
                <a:gd name="T2" fmla="*/ 2147483647 w 1292"/>
                <a:gd name="T3" fmla="*/ 2147483647 h 1255"/>
                <a:gd name="T4" fmla="*/ 2147483647 w 1292"/>
                <a:gd name="T5" fmla="*/ 2147483647 h 1255"/>
                <a:gd name="T6" fmla="*/ 2147483647 w 1292"/>
                <a:gd name="T7" fmla="*/ 2147483647 h 1255"/>
                <a:gd name="T8" fmla="*/ 2147483647 w 1292"/>
                <a:gd name="T9" fmla="*/ 2147483647 h 1255"/>
                <a:gd name="T10" fmla="*/ 2147483647 w 1292"/>
                <a:gd name="T11" fmla="*/ 2147483647 h 1255"/>
                <a:gd name="T12" fmla="*/ 2147483647 w 1292"/>
                <a:gd name="T13" fmla="*/ 2147483647 h 1255"/>
                <a:gd name="T14" fmla="*/ 2147483647 w 1292"/>
                <a:gd name="T15" fmla="*/ 2147483647 h 1255"/>
                <a:gd name="T16" fmla="*/ 2147483647 w 1292"/>
                <a:gd name="T17" fmla="*/ 2147483647 h 1255"/>
                <a:gd name="T18" fmla="*/ 2147483647 w 1292"/>
                <a:gd name="T19" fmla="*/ 2147483647 h 1255"/>
                <a:gd name="T20" fmla="*/ 2147483647 w 1292"/>
                <a:gd name="T21" fmla="*/ 2147483647 h 1255"/>
                <a:gd name="T22" fmla="*/ 2147483647 w 1292"/>
                <a:gd name="T23" fmla="*/ 2147483647 h 1255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1292"/>
                <a:gd name="T37" fmla="*/ 0 h 1255"/>
                <a:gd name="T38" fmla="*/ 1292 w 1292"/>
                <a:gd name="T39" fmla="*/ 1255 h 1255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1292" h="1255">
                  <a:moveTo>
                    <a:pt x="239" y="7"/>
                  </a:moveTo>
                  <a:cubicBezTo>
                    <a:pt x="120" y="14"/>
                    <a:pt x="70" y="71"/>
                    <a:pt x="35" y="157"/>
                  </a:cubicBezTo>
                  <a:cubicBezTo>
                    <a:pt x="0" y="243"/>
                    <a:pt x="26" y="411"/>
                    <a:pt x="29" y="523"/>
                  </a:cubicBezTo>
                  <a:cubicBezTo>
                    <a:pt x="32" y="635"/>
                    <a:pt x="17" y="771"/>
                    <a:pt x="53" y="829"/>
                  </a:cubicBezTo>
                  <a:cubicBezTo>
                    <a:pt x="89" y="887"/>
                    <a:pt x="146" y="821"/>
                    <a:pt x="245" y="871"/>
                  </a:cubicBezTo>
                  <a:cubicBezTo>
                    <a:pt x="344" y="921"/>
                    <a:pt x="522" y="1068"/>
                    <a:pt x="647" y="1129"/>
                  </a:cubicBezTo>
                  <a:cubicBezTo>
                    <a:pt x="772" y="1190"/>
                    <a:pt x="903" y="1255"/>
                    <a:pt x="995" y="1237"/>
                  </a:cubicBezTo>
                  <a:cubicBezTo>
                    <a:pt x="1087" y="1219"/>
                    <a:pt x="1153" y="1153"/>
                    <a:pt x="1199" y="1021"/>
                  </a:cubicBezTo>
                  <a:cubicBezTo>
                    <a:pt x="1245" y="889"/>
                    <a:pt x="1270" y="580"/>
                    <a:pt x="1271" y="445"/>
                  </a:cubicBezTo>
                  <a:cubicBezTo>
                    <a:pt x="1272" y="310"/>
                    <a:pt x="1292" y="266"/>
                    <a:pt x="1205" y="211"/>
                  </a:cubicBezTo>
                  <a:cubicBezTo>
                    <a:pt x="1118" y="156"/>
                    <a:pt x="908" y="150"/>
                    <a:pt x="749" y="115"/>
                  </a:cubicBezTo>
                  <a:cubicBezTo>
                    <a:pt x="590" y="80"/>
                    <a:pt x="358" y="0"/>
                    <a:pt x="239" y="7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/>
            <a:p>
              <a:endParaRPr lang="en-US" sz="2000"/>
            </a:p>
          </p:txBody>
        </p:sp>
        <p:sp>
          <p:nvSpPr>
            <p:cNvPr id="85" name="Line 14"/>
            <p:cNvSpPr>
              <a:spLocks noChangeShapeType="1"/>
            </p:cNvSpPr>
            <p:nvPr/>
          </p:nvSpPr>
          <p:spPr bwMode="auto">
            <a:xfrm>
              <a:off x="5338763" y="2085975"/>
              <a:ext cx="455612" cy="2143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86" name="Text Box 15"/>
            <p:cNvSpPr txBox="1">
              <a:spLocks noChangeArrowheads="1"/>
            </p:cNvSpPr>
            <p:nvPr/>
          </p:nvSpPr>
          <p:spPr bwMode="auto">
            <a:xfrm>
              <a:off x="5364163" y="1763713"/>
              <a:ext cx="3626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i="1">
                  <a:latin typeface="+mn-lt"/>
                </a:rPr>
                <a:t>u</a:t>
              </a:r>
              <a:r>
                <a:rPr lang="en-US" altLang="en-US" sz="1800" i="1" baseline="-25000">
                  <a:latin typeface="+mn-lt"/>
                </a:rPr>
                <a:t>s</a:t>
              </a:r>
              <a:endParaRPr lang="en-US" altLang="en-US" sz="1800" i="1" baseline="-25000">
                <a:latin typeface="+mn-lt"/>
              </a:endParaRPr>
            </a:p>
          </p:txBody>
        </p:sp>
        <p:sp>
          <p:nvSpPr>
            <p:cNvPr id="87" name="Line 39"/>
            <p:cNvSpPr>
              <a:spLocks noChangeShapeType="1"/>
            </p:cNvSpPr>
            <p:nvPr/>
          </p:nvSpPr>
          <p:spPr bwMode="auto">
            <a:xfrm>
              <a:off x="5089525" y="2713038"/>
              <a:ext cx="5746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88" name="Line 40"/>
            <p:cNvSpPr>
              <a:spLocks noChangeShapeType="1"/>
            </p:cNvSpPr>
            <p:nvPr/>
          </p:nvSpPr>
          <p:spPr bwMode="auto">
            <a:xfrm flipH="1">
              <a:off x="5119688" y="2814638"/>
              <a:ext cx="56673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89" name="Text Box 44"/>
            <p:cNvSpPr txBox="1">
              <a:spLocks noChangeArrowheads="1"/>
            </p:cNvSpPr>
            <p:nvPr/>
          </p:nvSpPr>
          <p:spPr bwMode="auto">
            <a:xfrm>
              <a:off x="6103696" y="2460625"/>
              <a:ext cx="1054583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dirty="0">
                  <a:solidFill>
                    <a:schemeClr val="bg1"/>
                  </a:solidFill>
                  <a:latin typeface="+mn-lt"/>
                </a:rPr>
                <a:t>network</a:t>
              </a:r>
              <a:endParaRPr lang="en-US" altLang="en-US" sz="1800" dirty="0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90" name="AutoShape 327"/>
            <p:cNvSpPr>
              <a:spLocks noChangeArrowheads="1"/>
            </p:cNvSpPr>
            <p:nvPr/>
          </p:nvSpPr>
          <p:spPr bwMode="auto">
            <a:xfrm>
              <a:off x="4740275" y="1562100"/>
              <a:ext cx="334963" cy="401638"/>
            </a:xfrm>
            <a:prstGeom prst="can">
              <a:avLst>
                <a:gd name="adj" fmla="val 24242"/>
              </a:avLst>
            </a:pr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90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91" name="Line 22"/>
            <p:cNvSpPr>
              <a:spLocks noChangeShapeType="1"/>
            </p:cNvSpPr>
            <p:nvPr/>
          </p:nvSpPr>
          <p:spPr bwMode="auto">
            <a:xfrm flipV="1">
              <a:off x="7000875" y="1819275"/>
              <a:ext cx="180975" cy="5302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2" name="Line 23"/>
            <p:cNvSpPr>
              <a:spLocks noChangeShapeType="1"/>
            </p:cNvSpPr>
            <p:nvPr/>
          </p:nvSpPr>
          <p:spPr bwMode="auto">
            <a:xfrm flipH="1">
              <a:off x="7078663" y="1825625"/>
              <a:ext cx="187325" cy="5349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3" name="Line 22"/>
            <p:cNvSpPr>
              <a:spLocks noChangeShapeType="1"/>
            </p:cNvSpPr>
            <p:nvPr/>
          </p:nvSpPr>
          <p:spPr bwMode="auto">
            <a:xfrm flipV="1">
              <a:off x="6416675" y="1736725"/>
              <a:ext cx="179388" cy="5302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4" name="Line 23"/>
            <p:cNvSpPr>
              <a:spLocks noChangeShapeType="1"/>
            </p:cNvSpPr>
            <p:nvPr/>
          </p:nvSpPr>
          <p:spPr bwMode="auto">
            <a:xfrm flipH="1">
              <a:off x="6492875" y="1743075"/>
              <a:ext cx="185738" cy="5349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5" name="Line 138"/>
            <p:cNvSpPr>
              <a:spLocks noChangeShapeType="1"/>
            </p:cNvSpPr>
            <p:nvPr/>
          </p:nvSpPr>
          <p:spPr bwMode="auto">
            <a:xfrm>
              <a:off x="7723188" y="2579688"/>
              <a:ext cx="658812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6" name="Line 139"/>
            <p:cNvSpPr>
              <a:spLocks noChangeShapeType="1"/>
            </p:cNvSpPr>
            <p:nvPr/>
          </p:nvSpPr>
          <p:spPr bwMode="auto">
            <a:xfrm>
              <a:off x="7726363" y="2682875"/>
              <a:ext cx="66040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7" name="Text Box 41"/>
            <p:cNvSpPr txBox="1">
              <a:spLocks noChangeArrowheads="1"/>
            </p:cNvSpPr>
            <p:nvPr/>
          </p:nvSpPr>
          <p:spPr bwMode="auto">
            <a:xfrm>
              <a:off x="7813675" y="2146300"/>
              <a:ext cx="45085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i="1">
                  <a:latin typeface="+mn-lt"/>
                </a:rPr>
                <a:t>d</a:t>
              </a:r>
              <a:r>
                <a:rPr lang="en-US" altLang="en-US" sz="1800" i="1" baseline="-25000">
                  <a:latin typeface="+mn-lt"/>
                </a:rPr>
                <a:t>i</a:t>
              </a:r>
              <a:endParaRPr lang="en-US" altLang="en-US" sz="1800" i="1" baseline="-25000">
                <a:latin typeface="+mn-lt"/>
              </a:endParaRPr>
            </a:p>
          </p:txBody>
        </p:sp>
        <p:sp>
          <p:nvSpPr>
            <p:cNvPr id="98" name="Text Box 41"/>
            <p:cNvSpPr txBox="1">
              <a:spLocks noChangeArrowheads="1"/>
            </p:cNvSpPr>
            <p:nvPr/>
          </p:nvSpPr>
          <p:spPr bwMode="auto">
            <a:xfrm>
              <a:off x="7829550" y="2663825"/>
              <a:ext cx="50641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i="1">
                  <a:latin typeface="+mn-lt"/>
                </a:rPr>
                <a:t>u</a:t>
              </a:r>
              <a:r>
                <a:rPr lang="en-US" altLang="en-US" sz="1800" i="1" baseline="-25000">
                  <a:latin typeface="+mn-lt"/>
                </a:rPr>
                <a:t>i</a:t>
              </a:r>
              <a:endParaRPr lang="en-US" altLang="en-US" sz="1800" i="1" baseline="-25000">
                <a:latin typeface="+mn-lt"/>
              </a:endParaRPr>
            </a:p>
          </p:txBody>
        </p:sp>
        <p:sp>
          <p:nvSpPr>
            <p:cNvPr id="99" name="Text Box 47"/>
            <p:cNvSpPr txBox="1">
              <a:spLocks noChangeArrowheads="1"/>
            </p:cNvSpPr>
            <p:nvPr/>
          </p:nvSpPr>
          <p:spPr bwMode="auto">
            <a:xfrm>
              <a:off x="4498975" y="1616075"/>
              <a:ext cx="790575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 i="1">
                  <a:latin typeface="+mn-lt"/>
                </a:rPr>
                <a:t>F</a:t>
              </a:r>
              <a:endParaRPr lang="en-US" altLang="en-US" sz="1600" i="1" baseline="-25000">
                <a:latin typeface="+mn-lt"/>
              </a:endParaRPr>
            </a:p>
          </p:txBody>
        </p:sp>
        <p:grpSp>
          <p:nvGrpSpPr>
            <p:cNvPr id="100" name="Group 143"/>
            <p:cNvGrpSpPr/>
            <p:nvPr/>
          </p:nvGrpSpPr>
          <p:grpSpPr bwMode="auto">
            <a:xfrm>
              <a:off x="5114925" y="1690688"/>
              <a:ext cx="292100" cy="517525"/>
              <a:chOff x="4140" y="429"/>
              <a:chExt cx="1425" cy="2396"/>
            </a:xfrm>
          </p:grpSpPr>
          <p:sp>
            <p:nvSpPr>
              <p:cNvPr id="113" name="Freeform 144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14" name="Rectangle 145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6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15" name="Freeform 146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16" name="Freeform 147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17" name="Rectangle 148"/>
              <p:cNvSpPr>
                <a:spLocks noChangeArrowheads="1"/>
              </p:cNvSpPr>
              <p:nvPr/>
            </p:nvSpPr>
            <p:spPr bwMode="auto">
              <a:xfrm>
                <a:off x="4210" y="694"/>
                <a:ext cx="596" cy="4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grpSp>
            <p:nvGrpSpPr>
              <p:cNvPr id="118" name="Group 149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143" name="AutoShape 150"/>
                <p:cNvSpPr>
                  <a:spLocks noChangeArrowheads="1"/>
                </p:cNvSpPr>
                <p:nvPr/>
              </p:nvSpPr>
              <p:spPr bwMode="auto">
                <a:xfrm>
                  <a:off x="618" y="2571"/>
                  <a:ext cx="725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  <p:sp>
              <p:nvSpPr>
                <p:cNvPr id="144" name="AutoShape 151"/>
                <p:cNvSpPr>
                  <a:spLocks noChangeArrowheads="1"/>
                </p:cNvSpPr>
                <p:nvPr/>
              </p:nvSpPr>
              <p:spPr bwMode="auto">
                <a:xfrm>
                  <a:off x="637" y="2585"/>
                  <a:ext cx="686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</p:grpSp>
          <p:sp>
            <p:nvSpPr>
              <p:cNvPr id="119" name="Rectangle 152"/>
              <p:cNvSpPr>
                <a:spLocks noChangeArrowheads="1"/>
              </p:cNvSpPr>
              <p:nvPr/>
            </p:nvSpPr>
            <p:spPr bwMode="auto">
              <a:xfrm>
                <a:off x="4225" y="1017"/>
                <a:ext cx="596" cy="51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grpSp>
            <p:nvGrpSpPr>
              <p:cNvPr id="120" name="Group 153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141" name="AutoShape 154"/>
                <p:cNvSpPr>
                  <a:spLocks noChangeArrowheads="1"/>
                </p:cNvSpPr>
                <p:nvPr/>
              </p:nvSpPr>
              <p:spPr bwMode="auto">
                <a:xfrm>
                  <a:off x="610" y="2569"/>
                  <a:ext cx="725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  <p:sp>
              <p:nvSpPr>
                <p:cNvPr id="142" name="AutoShape 155"/>
                <p:cNvSpPr>
                  <a:spLocks noChangeArrowheads="1"/>
                </p:cNvSpPr>
                <p:nvPr/>
              </p:nvSpPr>
              <p:spPr bwMode="auto">
                <a:xfrm>
                  <a:off x="630" y="2584"/>
                  <a:ext cx="68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</p:grpSp>
          <p:sp>
            <p:nvSpPr>
              <p:cNvPr id="121" name="Rectangle 156"/>
              <p:cNvSpPr>
                <a:spLocks noChangeArrowheads="1"/>
              </p:cNvSpPr>
              <p:nvPr/>
            </p:nvSpPr>
            <p:spPr bwMode="auto">
              <a:xfrm>
                <a:off x="4217" y="1355"/>
                <a:ext cx="596" cy="51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22" name="Rectangle 157"/>
              <p:cNvSpPr>
                <a:spLocks noChangeArrowheads="1"/>
              </p:cNvSpPr>
              <p:nvPr/>
            </p:nvSpPr>
            <p:spPr bwMode="auto">
              <a:xfrm>
                <a:off x="4225" y="1656"/>
                <a:ext cx="596" cy="4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grpSp>
            <p:nvGrpSpPr>
              <p:cNvPr id="123" name="Group 158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139" name="AutoShape 159"/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4" cy="14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  <p:sp>
              <p:nvSpPr>
                <p:cNvPr id="140" name="AutoShape 160"/>
                <p:cNvSpPr>
                  <a:spLocks noChangeArrowheads="1"/>
                </p:cNvSpPr>
                <p:nvPr/>
              </p:nvSpPr>
              <p:spPr bwMode="auto">
                <a:xfrm>
                  <a:off x="635" y="2582"/>
                  <a:ext cx="685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</p:grpSp>
          <p:sp>
            <p:nvSpPr>
              <p:cNvPr id="124" name="Freeform 161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grpSp>
            <p:nvGrpSpPr>
              <p:cNvPr id="125" name="Group 162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137" name="AutoShape 163"/>
                <p:cNvSpPr>
                  <a:spLocks noChangeArrowheads="1"/>
                </p:cNvSpPr>
                <p:nvPr/>
              </p:nvSpPr>
              <p:spPr bwMode="auto">
                <a:xfrm>
                  <a:off x="611" y="2567"/>
                  <a:ext cx="724" cy="14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  <p:sp>
              <p:nvSpPr>
                <p:cNvPr id="138" name="AutoShape 164"/>
                <p:cNvSpPr>
                  <a:spLocks noChangeArrowheads="1"/>
                </p:cNvSpPr>
                <p:nvPr/>
              </p:nvSpPr>
              <p:spPr bwMode="auto">
                <a:xfrm>
                  <a:off x="630" y="2581"/>
                  <a:ext cx="685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</p:grpSp>
          <p:sp>
            <p:nvSpPr>
              <p:cNvPr id="126" name="Rectangle 165"/>
              <p:cNvSpPr>
                <a:spLocks noChangeArrowheads="1"/>
              </p:cNvSpPr>
              <p:nvPr/>
            </p:nvSpPr>
            <p:spPr bwMode="auto">
              <a:xfrm>
                <a:off x="5247" y="429"/>
                <a:ext cx="70" cy="2286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27" name="Freeform 166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28" name="Freeform 167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29" name="Oval 168"/>
              <p:cNvSpPr>
                <a:spLocks noChangeArrowheads="1"/>
              </p:cNvSpPr>
              <p:nvPr/>
            </p:nvSpPr>
            <p:spPr bwMode="auto">
              <a:xfrm>
                <a:off x="5519" y="2612"/>
                <a:ext cx="46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30" name="Freeform 169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31" name="AutoShape 170"/>
              <p:cNvSpPr>
                <a:spLocks noChangeArrowheads="1"/>
              </p:cNvSpPr>
              <p:nvPr/>
            </p:nvSpPr>
            <p:spPr bwMode="auto">
              <a:xfrm>
                <a:off x="4140" y="2678"/>
                <a:ext cx="1200" cy="147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32" name="AutoShape 171"/>
              <p:cNvSpPr>
                <a:spLocks noChangeArrowheads="1"/>
              </p:cNvSpPr>
              <p:nvPr/>
            </p:nvSpPr>
            <p:spPr bwMode="auto">
              <a:xfrm>
                <a:off x="4210" y="2707"/>
                <a:ext cx="1069" cy="8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33" name="Oval 172"/>
              <p:cNvSpPr>
                <a:spLocks noChangeArrowheads="1"/>
              </p:cNvSpPr>
              <p:nvPr/>
            </p:nvSpPr>
            <p:spPr bwMode="auto">
              <a:xfrm>
                <a:off x="4310" y="2384"/>
                <a:ext cx="155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34" name="Oval 173"/>
              <p:cNvSpPr>
                <a:spLocks noChangeArrowheads="1"/>
              </p:cNvSpPr>
              <p:nvPr/>
            </p:nvSpPr>
            <p:spPr bwMode="auto">
              <a:xfrm>
                <a:off x="4489" y="2384"/>
                <a:ext cx="155" cy="14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>
                  <a:solidFill>
                    <a:srgbClr val="FF0000"/>
                  </a:solidFill>
                  <a:latin typeface="+mn-lt"/>
                  <a:cs typeface="Arial" panose="020B0604020202020204" pitchFamily="34" charset="0"/>
                </a:endParaRPr>
              </a:p>
            </p:txBody>
          </p:sp>
          <p:sp>
            <p:nvSpPr>
              <p:cNvPr id="135" name="Oval 174"/>
              <p:cNvSpPr>
                <a:spLocks noChangeArrowheads="1"/>
              </p:cNvSpPr>
              <p:nvPr/>
            </p:nvSpPr>
            <p:spPr bwMode="auto">
              <a:xfrm>
                <a:off x="4659" y="2384"/>
                <a:ext cx="163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36" name="Rectangle 175"/>
              <p:cNvSpPr>
                <a:spLocks noChangeArrowheads="1"/>
              </p:cNvSpPr>
              <p:nvPr/>
            </p:nvSpPr>
            <p:spPr bwMode="auto">
              <a:xfrm>
                <a:off x="5062" y="1833"/>
                <a:ext cx="85" cy="764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</p:grpSp>
        <p:grpSp>
          <p:nvGrpSpPr>
            <p:cNvPr id="101" name="Group 176"/>
            <p:cNvGrpSpPr/>
            <p:nvPr/>
          </p:nvGrpSpPr>
          <p:grpSpPr bwMode="auto">
            <a:xfrm>
              <a:off x="4471988" y="2492375"/>
              <a:ext cx="620712" cy="512763"/>
              <a:chOff x="-44" y="1473"/>
              <a:chExt cx="981" cy="1105"/>
            </a:xfrm>
          </p:grpSpPr>
          <p:pic>
            <p:nvPicPr>
              <p:cNvPr id="111" name="Picture 177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12" name="Freeform 178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endParaRPr lang="en-US" sz="2000"/>
              </a:p>
            </p:txBody>
          </p:sp>
        </p:grpSp>
        <p:grpSp>
          <p:nvGrpSpPr>
            <p:cNvPr id="102" name="Group 179"/>
            <p:cNvGrpSpPr/>
            <p:nvPr/>
          </p:nvGrpSpPr>
          <p:grpSpPr bwMode="auto">
            <a:xfrm>
              <a:off x="6300788" y="1284288"/>
              <a:ext cx="620712" cy="512762"/>
              <a:chOff x="-44" y="1473"/>
              <a:chExt cx="981" cy="1105"/>
            </a:xfrm>
          </p:grpSpPr>
          <p:pic>
            <p:nvPicPr>
              <p:cNvPr id="109" name="Picture 180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10" name="Freeform 181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endParaRPr lang="en-US" sz="2000"/>
              </a:p>
            </p:txBody>
          </p:sp>
        </p:grpSp>
        <p:grpSp>
          <p:nvGrpSpPr>
            <p:cNvPr id="103" name="Group 182"/>
            <p:cNvGrpSpPr/>
            <p:nvPr/>
          </p:nvGrpSpPr>
          <p:grpSpPr bwMode="auto">
            <a:xfrm>
              <a:off x="6910388" y="1360488"/>
              <a:ext cx="620712" cy="512762"/>
              <a:chOff x="-44" y="1473"/>
              <a:chExt cx="981" cy="1105"/>
            </a:xfrm>
          </p:grpSpPr>
          <p:pic>
            <p:nvPicPr>
              <p:cNvPr id="107" name="Picture 183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8" name="Freeform 184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endParaRPr lang="en-US" sz="2000"/>
              </a:p>
            </p:txBody>
          </p:sp>
        </p:grpSp>
        <p:grpSp>
          <p:nvGrpSpPr>
            <p:cNvPr id="104" name="Group 185"/>
            <p:cNvGrpSpPr/>
            <p:nvPr/>
          </p:nvGrpSpPr>
          <p:grpSpPr bwMode="auto">
            <a:xfrm flipH="1">
              <a:off x="8369300" y="2362200"/>
              <a:ext cx="620713" cy="512763"/>
              <a:chOff x="-44" y="1473"/>
              <a:chExt cx="981" cy="1105"/>
            </a:xfrm>
          </p:grpSpPr>
          <p:pic>
            <p:nvPicPr>
              <p:cNvPr id="105" name="Picture 186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6" name="Freeform 187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endParaRPr lang="en-US" sz="2000"/>
              </a:p>
            </p:txBody>
          </p:sp>
        </p:grpSp>
      </p:grpSp>
      <p:sp>
        <p:nvSpPr>
          <p:cNvPr id="145" name="Line 53"/>
          <p:cNvSpPr>
            <a:spLocks noChangeShapeType="1"/>
          </p:cNvSpPr>
          <p:nvPr/>
        </p:nvSpPr>
        <p:spPr bwMode="auto">
          <a:xfrm flipV="1">
            <a:off x="7346884" y="5742831"/>
            <a:ext cx="430213" cy="692150"/>
          </a:xfrm>
          <a:prstGeom prst="line">
            <a:avLst/>
          </a:prstGeom>
          <a:noFill/>
          <a:ln w="9525">
            <a:solidFill>
              <a:srgbClr val="CC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2000"/>
          </a:p>
        </p:txBody>
      </p:sp>
      <p:sp>
        <p:nvSpPr>
          <p:cNvPr id="146" name="Text Box 54"/>
          <p:cNvSpPr txBox="1">
            <a:spLocks noChangeArrowheads="1"/>
          </p:cNvSpPr>
          <p:nvPr/>
        </p:nvSpPr>
        <p:spPr bwMode="auto">
          <a:xfrm>
            <a:off x="4493784" y="6271469"/>
            <a:ext cx="2905732" cy="395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80000"/>
              </a:lnSpc>
            </a:pPr>
            <a:r>
              <a:rPr lang="en-US" altLang="en-US" sz="2400" dirty="0">
                <a:latin typeface="+mn-lt"/>
              </a:rPr>
              <a:t>increases linearly in N</a:t>
            </a:r>
            <a:endParaRPr lang="en-US" altLang="en-US" sz="2400" dirty="0">
              <a:latin typeface="+mn-lt"/>
            </a:endParaRPr>
          </a:p>
        </p:txBody>
      </p:sp>
      <p:sp>
        <p:nvSpPr>
          <p:cNvPr id="147" name="Text Box 51"/>
          <p:cNvSpPr txBox="1">
            <a:spLocks noChangeArrowheads="1"/>
          </p:cNvSpPr>
          <p:nvPr/>
        </p:nvSpPr>
        <p:spPr bwMode="auto">
          <a:xfrm>
            <a:off x="2736226" y="5036394"/>
            <a:ext cx="3049233" cy="1036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lnSpc>
                <a:spcPct val="80000"/>
              </a:lnSpc>
            </a:pPr>
            <a:r>
              <a:rPr lang="en-US" altLang="en-US" sz="2400" i="1">
                <a:latin typeface="+mn-lt"/>
              </a:rPr>
              <a:t>time to  distribute F </a:t>
            </a:r>
            <a:endParaRPr lang="en-US" altLang="en-US" sz="2400" i="1">
              <a:latin typeface="+mn-lt"/>
            </a:endParaRPr>
          </a:p>
          <a:p>
            <a:pPr algn="r">
              <a:lnSpc>
                <a:spcPct val="80000"/>
              </a:lnSpc>
            </a:pPr>
            <a:r>
              <a:rPr lang="en-US" altLang="en-US" sz="2400" i="1">
                <a:latin typeface="+mn-lt"/>
              </a:rPr>
              <a:t>to N clients using </a:t>
            </a:r>
            <a:endParaRPr lang="en-US" altLang="en-US" sz="2400" i="1">
              <a:latin typeface="+mn-lt"/>
            </a:endParaRPr>
          </a:p>
          <a:p>
            <a:pPr algn="r">
              <a:lnSpc>
                <a:spcPct val="80000"/>
              </a:lnSpc>
            </a:pPr>
            <a:r>
              <a:rPr lang="en-US" altLang="en-US" sz="2400" i="1">
                <a:latin typeface="+mn-lt"/>
              </a:rPr>
              <a:t>client-server approach</a:t>
            </a:r>
            <a:r>
              <a:rPr lang="en-US" altLang="en-US" sz="2800">
                <a:latin typeface="+mn-lt"/>
              </a:rPr>
              <a:t> </a:t>
            </a:r>
            <a:endParaRPr lang="en-US" altLang="en-US" sz="3200">
              <a:latin typeface="+mn-lt"/>
            </a:endParaRPr>
          </a:p>
        </p:txBody>
      </p:sp>
      <p:sp>
        <p:nvSpPr>
          <p:cNvPr id="148" name="Rectangle 55"/>
          <p:cNvSpPr>
            <a:spLocks noChangeArrowheads="1"/>
          </p:cNvSpPr>
          <p:nvPr/>
        </p:nvSpPr>
        <p:spPr bwMode="auto">
          <a:xfrm>
            <a:off x="2518348" y="4964956"/>
            <a:ext cx="7421599" cy="1235075"/>
          </a:xfrm>
          <a:prstGeom prst="rect">
            <a:avLst/>
          </a:prstGeom>
          <a:noFill/>
          <a:ln w="19050">
            <a:solidFill>
              <a:srgbClr val="CC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endParaRPr lang="en-US" altLang="en-US" sz="2800">
              <a:latin typeface="+mn-lt"/>
            </a:endParaRPr>
          </a:p>
        </p:txBody>
      </p:sp>
      <p:sp>
        <p:nvSpPr>
          <p:cNvPr id="149" name="Text Box 96"/>
          <p:cNvSpPr txBox="1">
            <a:spLocks noChangeArrowheads="1"/>
          </p:cNvSpPr>
          <p:nvPr/>
        </p:nvSpPr>
        <p:spPr bwMode="auto">
          <a:xfrm>
            <a:off x="5696559" y="5279281"/>
            <a:ext cx="434369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3200" i="1">
                <a:latin typeface="+mn-lt"/>
              </a:rPr>
              <a:t> D</a:t>
            </a:r>
            <a:r>
              <a:rPr lang="en-US" altLang="en-US" sz="3200" i="1" baseline="-25000">
                <a:latin typeface="+mn-lt"/>
              </a:rPr>
              <a:t>c-s</a:t>
            </a:r>
            <a:r>
              <a:rPr lang="en-US" altLang="en-US" sz="3200" i="1">
                <a:latin typeface="+mn-lt"/>
              </a:rPr>
              <a:t> &gt; max{NF/u</a:t>
            </a:r>
            <a:r>
              <a:rPr lang="en-US" altLang="en-US" sz="3200" i="1" baseline="-25000">
                <a:latin typeface="+mn-lt"/>
              </a:rPr>
              <a:t>s,</a:t>
            </a:r>
            <a:r>
              <a:rPr lang="en-US" altLang="en-US" sz="3200" i="1">
                <a:latin typeface="+mn-lt"/>
              </a:rPr>
              <a:t>,F/d</a:t>
            </a:r>
            <a:r>
              <a:rPr lang="en-US" altLang="en-US" sz="3200" i="1" baseline="-25000">
                <a:latin typeface="+mn-lt"/>
              </a:rPr>
              <a:t>min</a:t>
            </a:r>
            <a:r>
              <a:rPr lang="en-US" altLang="en-US" sz="3200" i="1">
                <a:latin typeface="+mn-lt"/>
              </a:rPr>
              <a:t>}</a:t>
            </a:r>
            <a:r>
              <a:rPr lang="en-US" altLang="en-US" sz="3200" i="1">
                <a:solidFill>
                  <a:srgbClr val="CC0000"/>
                </a:solidFill>
                <a:latin typeface="+mn-lt"/>
              </a:rPr>
              <a:t> </a:t>
            </a:r>
            <a:endParaRPr lang="en-US" altLang="en-US" sz="3200" i="1">
              <a:solidFill>
                <a:srgbClr val="CC0000"/>
              </a:solidFill>
              <a:latin typeface="+mn-lt"/>
            </a:endParaRPr>
          </a:p>
        </p:txBody>
      </p:sp>
      <p:sp>
        <p:nvSpPr>
          <p:cNvPr id="150" name="Line 120"/>
          <p:cNvSpPr>
            <a:spLocks noChangeShapeType="1"/>
          </p:cNvSpPr>
          <p:nvPr/>
        </p:nvSpPr>
        <p:spPr bwMode="auto">
          <a:xfrm>
            <a:off x="6593497" y="5707906"/>
            <a:ext cx="1746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20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File distribution time: P2P</a:t>
            </a:r>
            <a:endParaRPr lang="en-US" sz="4400" dirty="0"/>
          </a:p>
        </p:txBody>
      </p:sp>
      <p:sp>
        <p:nvSpPr>
          <p:cNvPr id="80" name="Rectangle 47"/>
          <p:cNvSpPr txBox="1">
            <a:spLocks noChangeArrowheads="1"/>
          </p:cNvSpPr>
          <p:nvPr/>
        </p:nvSpPr>
        <p:spPr>
          <a:xfrm>
            <a:off x="755629" y="1323701"/>
            <a:ext cx="6098355" cy="20145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i="1" dirty="0">
                <a:solidFill>
                  <a:srgbClr val="CC0000"/>
                </a:solidFill>
                <a:ea typeface="MS PGothic" panose="020B0600070205080204" pitchFamily="34" charset="-128"/>
              </a:rPr>
              <a:t>server transmission: </a:t>
            </a:r>
            <a:r>
              <a:rPr lang="en-US" altLang="en-US" dirty="0">
                <a:ea typeface="MS PGothic" panose="020B0600070205080204" pitchFamily="34" charset="-128"/>
              </a:rPr>
              <a:t>must</a:t>
            </a:r>
            <a:r>
              <a:rPr lang="en-US" altLang="en-US" i="1" dirty="0">
                <a:solidFill>
                  <a:srgbClr val="CC0000"/>
                </a:solidFill>
                <a:ea typeface="MS PGothic" panose="020B0600070205080204" pitchFamily="34" charset="-128"/>
              </a:rPr>
              <a:t> </a:t>
            </a:r>
            <a:r>
              <a:rPr lang="en-US" altLang="en-US" dirty="0">
                <a:ea typeface="MS PGothic" panose="020B0600070205080204" pitchFamily="34" charset="-128"/>
              </a:rPr>
              <a:t>upload at least one copy:</a:t>
            </a:r>
            <a:endParaRPr lang="en-US" altLang="en-US" dirty="0">
              <a:ea typeface="MS PGothic" panose="020B0600070205080204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en-US" altLang="en-US" dirty="0">
                <a:ea typeface="MS PGothic" panose="020B0600070205080204" pitchFamily="34" charset="-128"/>
              </a:rPr>
              <a:t>time to send one copy: </a:t>
            </a:r>
            <a:r>
              <a:rPr lang="en-US" altLang="en-US" i="1" dirty="0">
                <a:ea typeface="MS PGothic" panose="020B0600070205080204" pitchFamily="34" charset="-128"/>
              </a:rPr>
              <a:t>F/u</a:t>
            </a:r>
            <a:r>
              <a:rPr lang="en-US" altLang="en-US" i="1" baseline="-25000" dirty="0">
                <a:ea typeface="MS PGothic" panose="020B0600070205080204" pitchFamily="34" charset="-128"/>
              </a:rPr>
              <a:t>s </a:t>
            </a:r>
            <a:endParaRPr lang="en-US" altLang="en-US" dirty="0">
              <a:ea typeface="MS PGothic" panose="020B0600070205080204" pitchFamily="34" charset="-128"/>
            </a:endParaRPr>
          </a:p>
        </p:txBody>
      </p:sp>
      <p:sp>
        <p:nvSpPr>
          <p:cNvPr id="81" name="Rectangle 47"/>
          <p:cNvSpPr>
            <a:spLocks noChangeArrowheads="1"/>
          </p:cNvSpPr>
          <p:nvPr/>
        </p:nvSpPr>
        <p:spPr bwMode="auto">
          <a:xfrm>
            <a:off x="877866" y="2707749"/>
            <a:ext cx="5773736" cy="1209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8001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85000"/>
              </a:lnSpc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altLang="en-US" sz="2800" i="1" dirty="0">
                <a:solidFill>
                  <a:srgbClr val="CC0000"/>
                </a:solidFill>
                <a:latin typeface="+mn-lt"/>
              </a:rPr>
              <a:t>client: </a:t>
            </a:r>
            <a:r>
              <a:rPr lang="en-US" altLang="en-US" sz="2800" dirty="0">
                <a:latin typeface="+mn-lt"/>
              </a:rPr>
              <a:t>each client must download file copy</a:t>
            </a:r>
            <a:endParaRPr lang="en-US" altLang="en-US" sz="2800" dirty="0">
              <a:latin typeface="+mn-lt"/>
            </a:endParaRPr>
          </a:p>
          <a:p>
            <a:pPr lvl="1">
              <a:lnSpc>
                <a:spcPct val="99000"/>
              </a:lnSpc>
              <a:buClr>
                <a:srgbClr val="000099"/>
              </a:buClr>
              <a:buSzTx/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+mn-lt"/>
              </a:rPr>
              <a:t>min client download time: </a:t>
            </a:r>
            <a:r>
              <a:rPr lang="en-US" altLang="en-US" sz="2400" i="1" dirty="0">
                <a:latin typeface="+mn-lt"/>
              </a:rPr>
              <a:t>F/</a:t>
            </a:r>
            <a:r>
              <a:rPr lang="en-US" altLang="en-US" sz="2400" i="1" dirty="0" err="1">
                <a:latin typeface="+mn-lt"/>
              </a:rPr>
              <a:t>d</a:t>
            </a:r>
            <a:r>
              <a:rPr lang="en-US" altLang="en-US" sz="2400" i="1" baseline="-25000" dirty="0" err="1">
                <a:latin typeface="+mn-lt"/>
              </a:rPr>
              <a:t>min</a:t>
            </a:r>
            <a:r>
              <a:rPr lang="en-US" altLang="en-US" sz="2400" i="1" dirty="0">
                <a:solidFill>
                  <a:srgbClr val="CC0000"/>
                </a:solidFill>
                <a:latin typeface="+mn-lt"/>
              </a:rPr>
              <a:t> </a:t>
            </a:r>
            <a:endParaRPr lang="en-US" altLang="en-US" sz="2400" i="1" dirty="0">
              <a:latin typeface="+mn-lt"/>
            </a:endParaRPr>
          </a:p>
        </p:txBody>
      </p:sp>
      <p:grpSp>
        <p:nvGrpSpPr>
          <p:cNvPr id="83" name="Group 82"/>
          <p:cNvGrpSpPr/>
          <p:nvPr/>
        </p:nvGrpSpPr>
        <p:grpSpPr>
          <a:xfrm>
            <a:off x="7006772" y="1790995"/>
            <a:ext cx="4518025" cy="2036762"/>
            <a:chOff x="4471988" y="1284288"/>
            <a:chExt cx="4518025" cy="2036762"/>
          </a:xfrm>
        </p:grpSpPr>
        <p:sp>
          <p:nvSpPr>
            <p:cNvPr id="84" name="Freeform 4"/>
            <p:cNvSpPr/>
            <p:nvPr/>
          </p:nvSpPr>
          <p:spPr bwMode="auto">
            <a:xfrm>
              <a:off x="5600700" y="2111375"/>
              <a:ext cx="2136775" cy="1209675"/>
            </a:xfrm>
            <a:custGeom>
              <a:avLst/>
              <a:gdLst>
                <a:gd name="T0" fmla="*/ 2147483647 w 1292"/>
                <a:gd name="T1" fmla="*/ 2147483647 h 1255"/>
                <a:gd name="T2" fmla="*/ 2147483647 w 1292"/>
                <a:gd name="T3" fmla="*/ 2147483647 h 1255"/>
                <a:gd name="T4" fmla="*/ 2147483647 w 1292"/>
                <a:gd name="T5" fmla="*/ 2147483647 h 1255"/>
                <a:gd name="T6" fmla="*/ 2147483647 w 1292"/>
                <a:gd name="T7" fmla="*/ 2147483647 h 1255"/>
                <a:gd name="T8" fmla="*/ 2147483647 w 1292"/>
                <a:gd name="T9" fmla="*/ 2147483647 h 1255"/>
                <a:gd name="T10" fmla="*/ 2147483647 w 1292"/>
                <a:gd name="T11" fmla="*/ 2147483647 h 1255"/>
                <a:gd name="T12" fmla="*/ 2147483647 w 1292"/>
                <a:gd name="T13" fmla="*/ 2147483647 h 1255"/>
                <a:gd name="T14" fmla="*/ 2147483647 w 1292"/>
                <a:gd name="T15" fmla="*/ 2147483647 h 1255"/>
                <a:gd name="T16" fmla="*/ 2147483647 w 1292"/>
                <a:gd name="T17" fmla="*/ 2147483647 h 1255"/>
                <a:gd name="T18" fmla="*/ 2147483647 w 1292"/>
                <a:gd name="T19" fmla="*/ 2147483647 h 1255"/>
                <a:gd name="T20" fmla="*/ 2147483647 w 1292"/>
                <a:gd name="T21" fmla="*/ 2147483647 h 1255"/>
                <a:gd name="T22" fmla="*/ 2147483647 w 1292"/>
                <a:gd name="T23" fmla="*/ 2147483647 h 1255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1292"/>
                <a:gd name="T37" fmla="*/ 0 h 1255"/>
                <a:gd name="T38" fmla="*/ 1292 w 1292"/>
                <a:gd name="T39" fmla="*/ 1255 h 1255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1292" h="1255">
                  <a:moveTo>
                    <a:pt x="239" y="7"/>
                  </a:moveTo>
                  <a:cubicBezTo>
                    <a:pt x="120" y="14"/>
                    <a:pt x="70" y="71"/>
                    <a:pt x="35" y="157"/>
                  </a:cubicBezTo>
                  <a:cubicBezTo>
                    <a:pt x="0" y="243"/>
                    <a:pt x="26" y="411"/>
                    <a:pt x="29" y="523"/>
                  </a:cubicBezTo>
                  <a:cubicBezTo>
                    <a:pt x="32" y="635"/>
                    <a:pt x="17" y="771"/>
                    <a:pt x="53" y="829"/>
                  </a:cubicBezTo>
                  <a:cubicBezTo>
                    <a:pt x="89" y="887"/>
                    <a:pt x="146" y="821"/>
                    <a:pt x="245" y="871"/>
                  </a:cubicBezTo>
                  <a:cubicBezTo>
                    <a:pt x="344" y="921"/>
                    <a:pt x="522" y="1068"/>
                    <a:pt x="647" y="1129"/>
                  </a:cubicBezTo>
                  <a:cubicBezTo>
                    <a:pt x="772" y="1190"/>
                    <a:pt x="903" y="1255"/>
                    <a:pt x="995" y="1237"/>
                  </a:cubicBezTo>
                  <a:cubicBezTo>
                    <a:pt x="1087" y="1219"/>
                    <a:pt x="1153" y="1153"/>
                    <a:pt x="1199" y="1021"/>
                  </a:cubicBezTo>
                  <a:cubicBezTo>
                    <a:pt x="1245" y="889"/>
                    <a:pt x="1270" y="580"/>
                    <a:pt x="1271" y="445"/>
                  </a:cubicBezTo>
                  <a:cubicBezTo>
                    <a:pt x="1272" y="310"/>
                    <a:pt x="1292" y="266"/>
                    <a:pt x="1205" y="211"/>
                  </a:cubicBezTo>
                  <a:cubicBezTo>
                    <a:pt x="1118" y="156"/>
                    <a:pt x="908" y="150"/>
                    <a:pt x="749" y="115"/>
                  </a:cubicBezTo>
                  <a:cubicBezTo>
                    <a:pt x="590" y="80"/>
                    <a:pt x="358" y="0"/>
                    <a:pt x="239" y="7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/>
            <a:p>
              <a:endParaRPr lang="en-US" sz="2000"/>
            </a:p>
          </p:txBody>
        </p:sp>
        <p:sp>
          <p:nvSpPr>
            <p:cNvPr id="85" name="Line 14"/>
            <p:cNvSpPr>
              <a:spLocks noChangeShapeType="1"/>
            </p:cNvSpPr>
            <p:nvPr/>
          </p:nvSpPr>
          <p:spPr bwMode="auto">
            <a:xfrm>
              <a:off x="5338763" y="2085975"/>
              <a:ext cx="455612" cy="2143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86" name="Text Box 15"/>
            <p:cNvSpPr txBox="1">
              <a:spLocks noChangeArrowheads="1"/>
            </p:cNvSpPr>
            <p:nvPr/>
          </p:nvSpPr>
          <p:spPr bwMode="auto">
            <a:xfrm>
              <a:off x="5364163" y="1763713"/>
              <a:ext cx="3626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i="1">
                  <a:latin typeface="+mn-lt"/>
                </a:rPr>
                <a:t>u</a:t>
              </a:r>
              <a:r>
                <a:rPr lang="en-US" altLang="en-US" sz="1800" i="1" baseline="-25000">
                  <a:latin typeface="+mn-lt"/>
                </a:rPr>
                <a:t>s</a:t>
              </a:r>
              <a:endParaRPr lang="en-US" altLang="en-US" sz="1800" i="1" baseline="-25000">
                <a:latin typeface="+mn-lt"/>
              </a:endParaRPr>
            </a:p>
          </p:txBody>
        </p:sp>
        <p:sp>
          <p:nvSpPr>
            <p:cNvPr id="87" name="Line 39"/>
            <p:cNvSpPr>
              <a:spLocks noChangeShapeType="1"/>
            </p:cNvSpPr>
            <p:nvPr/>
          </p:nvSpPr>
          <p:spPr bwMode="auto">
            <a:xfrm>
              <a:off x="5089525" y="2713038"/>
              <a:ext cx="5746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88" name="Line 40"/>
            <p:cNvSpPr>
              <a:spLocks noChangeShapeType="1"/>
            </p:cNvSpPr>
            <p:nvPr/>
          </p:nvSpPr>
          <p:spPr bwMode="auto">
            <a:xfrm flipH="1">
              <a:off x="5119688" y="2814638"/>
              <a:ext cx="56673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89" name="Text Box 44"/>
            <p:cNvSpPr txBox="1">
              <a:spLocks noChangeArrowheads="1"/>
            </p:cNvSpPr>
            <p:nvPr/>
          </p:nvSpPr>
          <p:spPr bwMode="auto">
            <a:xfrm>
              <a:off x="6103696" y="2460625"/>
              <a:ext cx="1054583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dirty="0">
                  <a:solidFill>
                    <a:schemeClr val="bg1"/>
                  </a:solidFill>
                  <a:latin typeface="+mn-lt"/>
                </a:rPr>
                <a:t>network</a:t>
              </a:r>
              <a:endParaRPr lang="en-US" altLang="en-US" sz="1800" dirty="0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90" name="AutoShape 327"/>
            <p:cNvSpPr>
              <a:spLocks noChangeArrowheads="1"/>
            </p:cNvSpPr>
            <p:nvPr/>
          </p:nvSpPr>
          <p:spPr bwMode="auto">
            <a:xfrm>
              <a:off x="4740275" y="1562100"/>
              <a:ext cx="334963" cy="401638"/>
            </a:xfrm>
            <a:prstGeom prst="can">
              <a:avLst>
                <a:gd name="adj" fmla="val 24242"/>
              </a:avLst>
            </a:pr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90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91" name="Line 22"/>
            <p:cNvSpPr>
              <a:spLocks noChangeShapeType="1"/>
            </p:cNvSpPr>
            <p:nvPr/>
          </p:nvSpPr>
          <p:spPr bwMode="auto">
            <a:xfrm flipV="1">
              <a:off x="7000875" y="1819275"/>
              <a:ext cx="180975" cy="5302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2" name="Line 23"/>
            <p:cNvSpPr>
              <a:spLocks noChangeShapeType="1"/>
            </p:cNvSpPr>
            <p:nvPr/>
          </p:nvSpPr>
          <p:spPr bwMode="auto">
            <a:xfrm flipH="1">
              <a:off x="7078663" y="1825625"/>
              <a:ext cx="187325" cy="5349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3" name="Line 22"/>
            <p:cNvSpPr>
              <a:spLocks noChangeShapeType="1"/>
            </p:cNvSpPr>
            <p:nvPr/>
          </p:nvSpPr>
          <p:spPr bwMode="auto">
            <a:xfrm flipV="1">
              <a:off x="6416675" y="1736725"/>
              <a:ext cx="179388" cy="5302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4" name="Line 23"/>
            <p:cNvSpPr>
              <a:spLocks noChangeShapeType="1"/>
            </p:cNvSpPr>
            <p:nvPr/>
          </p:nvSpPr>
          <p:spPr bwMode="auto">
            <a:xfrm flipH="1">
              <a:off x="6492875" y="1743075"/>
              <a:ext cx="185738" cy="5349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5" name="Line 138"/>
            <p:cNvSpPr>
              <a:spLocks noChangeShapeType="1"/>
            </p:cNvSpPr>
            <p:nvPr/>
          </p:nvSpPr>
          <p:spPr bwMode="auto">
            <a:xfrm>
              <a:off x="7723188" y="2579688"/>
              <a:ext cx="658812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6" name="Line 139"/>
            <p:cNvSpPr>
              <a:spLocks noChangeShapeType="1"/>
            </p:cNvSpPr>
            <p:nvPr/>
          </p:nvSpPr>
          <p:spPr bwMode="auto">
            <a:xfrm>
              <a:off x="7726363" y="2682875"/>
              <a:ext cx="66040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97" name="Text Box 41"/>
            <p:cNvSpPr txBox="1">
              <a:spLocks noChangeArrowheads="1"/>
            </p:cNvSpPr>
            <p:nvPr/>
          </p:nvSpPr>
          <p:spPr bwMode="auto">
            <a:xfrm>
              <a:off x="7813675" y="2146300"/>
              <a:ext cx="45085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i="1">
                  <a:latin typeface="+mn-lt"/>
                </a:rPr>
                <a:t>d</a:t>
              </a:r>
              <a:r>
                <a:rPr lang="en-US" altLang="en-US" sz="1800" i="1" baseline="-25000">
                  <a:latin typeface="+mn-lt"/>
                </a:rPr>
                <a:t>i</a:t>
              </a:r>
              <a:endParaRPr lang="en-US" altLang="en-US" sz="1800" i="1" baseline="-25000">
                <a:latin typeface="+mn-lt"/>
              </a:endParaRPr>
            </a:p>
          </p:txBody>
        </p:sp>
        <p:sp>
          <p:nvSpPr>
            <p:cNvPr id="98" name="Text Box 41"/>
            <p:cNvSpPr txBox="1">
              <a:spLocks noChangeArrowheads="1"/>
            </p:cNvSpPr>
            <p:nvPr/>
          </p:nvSpPr>
          <p:spPr bwMode="auto">
            <a:xfrm>
              <a:off x="7829550" y="2663825"/>
              <a:ext cx="50641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i="1">
                  <a:latin typeface="+mn-lt"/>
                </a:rPr>
                <a:t>u</a:t>
              </a:r>
              <a:r>
                <a:rPr lang="en-US" altLang="en-US" sz="1800" i="1" baseline="-25000">
                  <a:latin typeface="+mn-lt"/>
                </a:rPr>
                <a:t>i</a:t>
              </a:r>
              <a:endParaRPr lang="en-US" altLang="en-US" sz="1800" i="1" baseline="-25000">
                <a:latin typeface="+mn-lt"/>
              </a:endParaRPr>
            </a:p>
          </p:txBody>
        </p:sp>
        <p:sp>
          <p:nvSpPr>
            <p:cNvPr id="99" name="Text Box 47"/>
            <p:cNvSpPr txBox="1">
              <a:spLocks noChangeArrowheads="1"/>
            </p:cNvSpPr>
            <p:nvPr/>
          </p:nvSpPr>
          <p:spPr bwMode="auto">
            <a:xfrm>
              <a:off x="4498975" y="1616075"/>
              <a:ext cx="790575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 i="1">
                  <a:latin typeface="+mn-lt"/>
                </a:rPr>
                <a:t>F</a:t>
              </a:r>
              <a:endParaRPr lang="en-US" altLang="en-US" sz="1600" i="1" baseline="-25000">
                <a:latin typeface="+mn-lt"/>
              </a:endParaRPr>
            </a:p>
          </p:txBody>
        </p:sp>
        <p:grpSp>
          <p:nvGrpSpPr>
            <p:cNvPr id="100" name="Group 143"/>
            <p:cNvGrpSpPr/>
            <p:nvPr/>
          </p:nvGrpSpPr>
          <p:grpSpPr bwMode="auto">
            <a:xfrm>
              <a:off x="5114925" y="1690688"/>
              <a:ext cx="292100" cy="517525"/>
              <a:chOff x="4140" y="429"/>
              <a:chExt cx="1425" cy="2396"/>
            </a:xfrm>
          </p:grpSpPr>
          <p:sp>
            <p:nvSpPr>
              <p:cNvPr id="113" name="Freeform 144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14" name="Rectangle 145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6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15" name="Freeform 146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16" name="Freeform 147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17" name="Rectangle 148"/>
              <p:cNvSpPr>
                <a:spLocks noChangeArrowheads="1"/>
              </p:cNvSpPr>
              <p:nvPr/>
            </p:nvSpPr>
            <p:spPr bwMode="auto">
              <a:xfrm>
                <a:off x="4210" y="694"/>
                <a:ext cx="596" cy="4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grpSp>
            <p:nvGrpSpPr>
              <p:cNvPr id="118" name="Group 149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143" name="AutoShape 150"/>
                <p:cNvSpPr>
                  <a:spLocks noChangeArrowheads="1"/>
                </p:cNvSpPr>
                <p:nvPr/>
              </p:nvSpPr>
              <p:spPr bwMode="auto">
                <a:xfrm>
                  <a:off x="618" y="2571"/>
                  <a:ext cx="725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  <p:sp>
              <p:nvSpPr>
                <p:cNvPr id="144" name="AutoShape 151"/>
                <p:cNvSpPr>
                  <a:spLocks noChangeArrowheads="1"/>
                </p:cNvSpPr>
                <p:nvPr/>
              </p:nvSpPr>
              <p:spPr bwMode="auto">
                <a:xfrm>
                  <a:off x="637" y="2585"/>
                  <a:ext cx="686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</p:grpSp>
          <p:sp>
            <p:nvSpPr>
              <p:cNvPr id="119" name="Rectangle 152"/>
              <p:cNvSpPr>
                <a:spLocks noChangeArrowheads="1"/>
              </p:cNvSpPr>
              <p:nvPr/>
            </p:nvSpPr>
            <p:spPr bwMode="auto">
              <a:xfrm>
                <a:off x="4225" y="1017"/>
                <a:ext cx="596" cy="51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grpSp>
            <p:nvGrpSpPr>
              <p:cNvPr id="120" name="Group 153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141" name="AutoShape 154"/>
                <p:cNvSpPr>
                  <a:spLocks noChangeArrowheads="1"/>
                </p:cNvSpPr>
                <p:nvPr/>
              </p:nvSpPr>
              <p:spPr bwMode="auto">
                <a:xfrm>
                  <a:off x="610" y="2569"/>
                  <a:ext cx="725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  <p:sp>
              <p:nvSpPr>
                <p:cNvPr id="142" name="AutoShape 155"/>
                <p:cNvSpPr>
                  <a:spLocks noChangeArrowheads="1"/>
                </p:cNvSpPr>
                <p:nvPr/>
              </p:nvSpPr>
              <p:spPr bwMode="auto">
                <a:xfrm>
                  <a:off x="630" y="2584"/>
                  <a:ext cx="68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</p:grpSp>
          <p:sp>
            <p:nvSpPr>
              <p:cNvPr id="121" name="Rectangle 156"/>
              <p:cNvSpPr>
                <a:spLocks noChangeArrowheads="1"/>
              </p:cNvSpPr>
              <p:nvPr/>
            </p:nvSpPr>
            <p:spPr bwMode="auto">
              <a:xfrm>
                <a:off x="4217" y="1355"/>
                <a:ext cx="596" cy="51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22" name="Rectangle 157"/>
              <p:cNvSpPr>
                <a:spLocks noChangeArrowheads="1"/>
              </p:cNvSpPr>
              <p:nvPr/>
            </p:nvSpPr>
            <p:spPr bwMode="auto">
              <a:xfrm>
                <a:off x="4225" y="1656"/>
                <a:ext cx="596" cy="4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grpSp>
            <p:nvGrpSpPr>
              <p:cNvPr id="123" name="Group 158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139" name="AutoShape 159"/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4" cy="14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  <p:sp>
              <p:nvSpPr>
                <p:cNvPr id="140" name="AutoShape 160"/>
                <p:cNvSpPr>
                  <a:spLocks noChangeArrowheads="1"/>
                </p:cNvSpPr>
                <p:nvPr/>
              </p:nvSpPr>
              <p:spPr bwMode="auto">
                <a:xfrm>
                  <a:off x="635" y="2582"/>
                  <a:ext cx="685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</p:grpSp>
          <p:sp>
            <p:nvSpPr>
              <p:cNvPr id="124" name="Freeform 161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grpSp>
            <p:nvGrpSpPr>
              <p:cNvPr id="125" name="Group 162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137" name="AutoShape 163"/>
                <p:cNvSpPr>
                  <a:spLocks noChangeArrowheads="1"/>
                </p:cNvSpPr>
                <p:nvPr/>
              </p:nvSpPr>
              <p:spPr bwMode="auto">
                <a:xfrm>
                  <a:off x="611" y="2567"/>
                  <a:ext cx="724" cy="14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  <p:sp>
              <p:nvSpPr>
                <p:cNvPr id="138" name="AutoShape 164"/>
                <p:cNvSpPr>
                  <a:spLocks noChangeArrowheads="1"/>
                </p:cNvSpPr>
                <p:nvPr/>
              </p:nvSpPr>
              <p:spPr bwMode="auto">
                <a:xfrm>
                  <a:off x="630" y="2581"/>
                  <a:ext cx="685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endParaRPr lang="en-US" altLang="en-US" sz="2400">
                    <a:latin typeface="+mn-lt"/>
                  </a:endParaRPr>
                </a:p>
              </p:txBody>
            </p:sp>
          </p:grpSp>
          <p:sp>
            <p:nvSpPr>
              <p:cNvPr id="126" name="Rectangle 165"/>
              <p:cNvSpPr>
                <a:spLocks noChangeArrowheads="1"/>
              </p:cNvSpPr>
              <p:nvPr/>
            </p:nvSpPr>
            <p:spPr bwMode="auto">
              <a:xfrm>
                <a:off x="5247" y="429"/>
                <a:ext cx="70" cy="2286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27" name="Freeform 166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28" name="Freeform 167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29" name="Oval 168"/>
              <p:cNvSpPr>
                <a:spLocks noChangeArrowheads="1"/>
              </p:cNvSpPr>
              <p:nvPr/>
            </p:nvSpPr>
            <p:spPr bwMode="auto">
              <a:xfrm>
                <a:off x="5519" y="2612"/>
                <a:ext cx="46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30" name="Freeform 169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en-US" sz="2000"/>
              </a:p>
            </p:txBody>
          </p:sp>
          <p:sp>
            <p:nvSpPr>
              <p:cNvPr id="131" name="AutoShape 170"/>
              <p:cNvSpPr>
                <a:spLocks noChangeArrowheads="1"/>
              </p:cNvSpPr>
              <p:nvPr/>
            </p:nvSpPr>
            <p:spPr bwMode="auto">
              <a:xfrm>
                <a:off x="4140" y="2678"/>
                <a:ext cx="1200" cy="147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32" name="AutoShape 171"/>
              <p:cNvSpPr>
                <a:spLocks noChangeArrowheads="1"/>
              </p:cNvSpPr>
              <p:nvPr/>
            </p:nvSpPr>
            <p:spPr bwMode="auto">
              <a:xfrm>
                <a:off x="4210" y="2707"/>
                <a:ext cx="1069" cy="8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33" name="Oval 172"/>
              <p:cNvSpPr>
                <a:spLocks noChangeArrowheads="1"/>
              </p:cNvSpPr>
              <p:nvPr/>
            </p:nvSpPr>
            <p:spPr bwMode="auto">
              <a:xfrm>
                <a:off x="4310" y="2384"/>
                <a:ext cx="155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34" name="Oval 173"/>
              <p:cNvSpPr>
                <a:spLocks noChangeArrowheads="1"/>
              </p:cNvSpPr>
              <p:nvPr/>
            </p:nvSpPr>
            <p:spPr bwMode="auto">
              <a:xfrm>
                <a:off x="4489" y="2384"/>
                <a:ext cx="155" cy="14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>
                  <a:solidFill>
                    <a:srgbClr val="FF0000"/>
                  </a:solidFill>
                  <a:latin typeface="+mn-lt"/>
                  <a:cs typeface="Arial" panose="020B0604020202020204" pitchFamily="34" charset="0"/>
                </a:endParaRPr>
              </a:p>
            </p:txBody>
          </p:sp>
          <p:sp>
            <p:nvSpPr>
              <p:cNvPr id="135" name="Oval 174"/>
              <p:cNvSpPr>
                <a:spLocks noChangeArrowheads="1"/>
              </p:cNvSpPr>
              <p:nvPr/>
            </p:nvSpPr>
            <p:spPr bwMode="auto">
              <a:xfrm>
                <a:off x="4659" y="2384"/>
                <a:ext cx="163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36" name="Rectangle 175"/>
              <p:cNvSpPr>
                <a:spLocks noChangeArrowheads="1"/>
              </p:cNvSpPr>
              <p:nvPr/>
            </p:nvSpPr>
            <p:spPr bwMode="auto">
              <a:xfrm>
                <a:off x="5062" y="1833"/>
                <a:ext cx="85" cy="764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2400">
                  <a:latin typeface="+mn-lt"/>
                </a:endParaRPr>
              </a:p>
            </p:txBody>
          </p:sp>
        </p:grpSp>
        <p:grpSp>
          <p:nvGrpSpPr>
            <p:cNvPr id="101" name="Group 176"/>
            <p:cNvGrpSpPr/>
            <p:nvPr/>
          </p:nvGrpSpPr>
          <p:grpSpPr bwMode="auto">
            <a:xfrm>
              <a:off x="4471988" y="2492375"/>
              <a:ext cx="620712" cy="512763"/>
              <a:chOff x="-44" y="1473"/>
              <a:chExt cx="981" cy="1105"/>
            </a:xfrm>
          </p:grpSpPr>
          <p:pic>
            <p:nvPicPr>
              <p:cNvPr id="111" name="Picture 177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12" name="Freeform 178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endParaRPr lang="en-US" sz="2000"/>
              </a:p>
            </p:txBody>
          </p:sp>
        </p:grpSp>
        <p:grpSp>
          <p:nvGrpSpPr>
            <p:cNvPr id="102" name="Group 179"/>
            <p:cNvGrpSpPr/>
            <p:nvPr/>
          </p:nvGrpSpPr>
          <p:grpSpPr bwMode="auto">
            <a:xfrm>
              <a:off x="6300788" y="1284288"/>
              <a:ext cx="620712" cy="512762"/>
              <a:chOff x="-44" y="1473"/>
              <a:chExt cx="981" cy="1105"/>
            </a:xfrm>
          </p:grpSpPr>
          <p:pic>
            <p:nvPicPr>
              <p:cNvPr id="109" name="Picture 180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10" name="Freeform 181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endParaRPr lang="en-US" sz="2000"/>
              </a:p>
            </p:txBody>
          </p:sp>
        </p:grpSp>
        <p:grpSp>
          <p:nvGrpSpPr>
            <p:cNvPr id="103" name="Group 182"/>
            <p:cNvGrpSpPr/>
            <p:nvPr/>
          </p:nvGrpSpPr>
          <p:grpSpPr bwMode="auto">
            <a:xfrm>
              <a:off x="6910388" y="1360488"/>
              <a:ext cx="620712" cy="512762"/>
              <a:chOff x="-44" y="1473"/>
              <a:chExt cx="981" cy="1105"/>
            </a:xfrm>
          </p:grpSpPr>
          <p:pic>
            <p:nvPicPr>
              <p:cNvPr id="107" name="Picture 183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8" name="Freeform 184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endParaRPr lang="en-US" sz="2000"/>
              </a:p>
            </p:txBody>
          </p:sp>
        </p:grpSp>
        <p:grpSp>
          <p:nvGrpSpPr>
            <p:cNvPr id="104" name="Group 185"/>
            <p:cNvGrpSpPr/>
            <p:nvPr/>
          </p:nvGrpSpPr>
          <p:grpSpPr bwMode="auto">
            <a:xfrm flipH="1">
              <a:off x="8369300" y="2362200"/>
              <a:ext cx="620713" cy="512763"/>
              <a:chOff x="-44" y="1473"/>
              <a:chExt cx="981" cy="1105"/>
            </a:xfrm>
          </p:grpSpPr>
          <p:pic>
            <p:nvPicPr>
              <p:cNvPr id="105" name="Picture 186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6" name="Freeform 187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endParaRPr lang="en-US" sz="2000"/>
              </a:p>
            </p:txBody>
          </p:sp>
        </p:grpSp>
      </p:grpSp>
      <p:sp>
        <p:nvSpPr>
          <p:cNvPr id="74" name="Rectangle 47"/>
          <p:cNvSpPr>
            <a:spLocks noChangeArrowheads="1"/>
          </p:cNvSpPr>
          <p:nvPr/>
        </p:nvSpPr>
        <p:spPr bwMode="auto">
          <a:xfrm>
            <a:off x="865984" y="3876829"/>
            <a:ext cx="8524160" cy="125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681355" indent="-224155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85000"/>
              </a:lnSpc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altLang="en-US" sz="2800" i="1" dirty="0">
                <a:solidFill>
                  <a:srgbClr val="CC0000"/>
                </a:solidFill>
                <a:latin typeface="+mn-lt"/>
              </a:rPr>
              <a:t>clients: </a:t>
            </a:r>
            <a:r>
              <a:rPr lang="en-US" altLang="en-US" sz="2800" dirty="0">
                <a:latin typeface="+mn-lt"/>
              </a:rPr>
              <a:t>as aggregate must download </a:t>
            </a:r>
            <a:r>
              <a:rPr lang="en-US" altLang="en-US" sz="2800" i="1" dirty="0">
                <a:latin typeface="+mn-lt"/>
              </a:rPr>
              <a:t>NF</a:t>
            </a:r>
            <a:r>
              <a:rPr lang="en-US" altLang="en-US" sz="2800" dirty="0">
                <a:latin typeface="+mn-lt"/>
              </a:rPr>
              <a:t> bits</a:t>
            </a:r>
            <a:endParaRPr lang="en-US" altLang="en-US" sz="2800" dirty="0">
              <a:latin typeface="+mn-lt"/>
            </a:endParaRPr>
          </a:p>
          <a:p>
            <a:pPr lvl="1">
              <a:lnSpc>
                <a:spcPct val="85000"/>
              </a:lnSpc>
              <a:buClr>
                <a:srgbClr val="000099"/>
              </a:buClr>
              <a:buSzTx/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+mn-lt"/>
              </a:rPr>
              <a:t>max upload rate (limiting max download rate) is </a:t>
            </a:r>
            <a:r>
              <a:rPr lang="en-US" altLang="en-US" sz="2400" i="1" dirty="0">
                <a:latin typeface="+mn-lt"/>
              </a:rPr>
              <a:t>u</a:t>
            </a:r>
            <a:r>
              <a:rPr lang="en-US" altLang="en-US" sz="2400" i="1" baseline="-25000" dirty="0">
                <a:latin typeface="+mn-lt"/>
              </a:rPr>
              <a:t>s</a:t>
            </a:r>
            <a:r>
              <a:rPr lang="en-US" altLang="en-US" sz="2400" i="1" dirty="0">
                <a:latin typeface="+mn-lt"/>
              </a:rPr>
              <a:t> + </a:t>
            </a:r>
            <a:r>
              <a:rPr lang="en-US" altLang="en-US" sz="2800" i="1" dirty="0">
                <a:latin typeface="Symbol" panose="05050102010706020507" pitchFamily="2" charset="2"/>
              </a:rPr>
              <a:t>S</a:t>
            </a:r>
            <a:r>
              <a:rPr lang="en-US" altLang="en-US" sz="2400" i="1" dirty="0">
                <a:latin typeface="+mn-lt"/>
              </a:rPr>
              <a:t>u</a:t>
            </a:r>
            <a:r>
              <a:rPr lang="en-US" altLang="en-US" sz="2400" i="1" baseline="-25000" dirty="0">
                <a:latin typeface="+mn-lt"/>
              </a:rPr>
              <a:t>i</a:t>
            </a:r>
            <a:endParaRPr lang="en-US" altLang="en-US" sz="2400" i="1" baseline="-25000" dirty="0">
              <a:latin typeface="+mn-lt"/>
            </a:endParaRPr>
          </a:p>
        </p:txBody>
      </p:sp>
      <p:sp>
        <p:nvSpPr>
          <p:cNvPr id="75" name="Text Box 51"/>
          <p:cNvSpPr txBox="1">
            <a:spLocks noChangeArrowheads="1"/>
          </p:cNvSpPr>
          <p:nvPr/>
        </p:nvSpPr>
        <p:spPr bwMode="auto">
          <a:xfrm>
            <a:off x="1496934" y="5088499"/>
            <a:ext cx="2267800" cy="887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lnSpc>
                <a:spcPct val="80000"/>
              </a:lnSpc>
            </a:pPr>
            <a:r>
              <a:rPr lang="en-US" altLang="en-US" i="1" dirty="0">
                <a:latin typeface="+mn-lt"/>
              </a:rPr>
              <a:t>time to  distribute F </a:t>
            </a:r>
            <a:endParaRPr lang="en-US" altLang="en-US" i="1" dirty="0">
              <a:latin typeface="+mn-lt"/>
            </a:endParaRPr>
          </a:p>
          <a:p>
            <a:pPr algn="r">
              <a:lnSpc>
                <a:spcPct val="80000"/>
              </a:lnSpc>
            </a:pPr>
            <a:r>
              <a:rPr lang="en-US" altLang="en-US" i="1" dirty="0">
                <a:latin typeface="+mn-lt"/>
              </a:rPr>
              <a:t>to N clients using </a:t>
            </a:r>
            <a:endParaRPr lang="en-US" altLang="en-US" i="1" dirty="0">
              <a:latin typeface="+mn-lt"/>
            </a:endParaRPr>
          </a:p>
          <a:p>
            <a:pPr algn="r">
              <a:lnSpc>
                <a:spcPct val="80000"/>
              </a:lnSpc>
            </a:pPr>
            <a:r>
              <a:rPr lang="en-US" altLang="en-US" i="1" dirty="0">
                <a:latin typeface="+mn-lt"/>
              </a:rPr>
              <a:t>P2P approach</a:t>
            </a:r>
            <a:r>
              <a:rPr lang="en-US" altLang="en-US" sz="2400" dirty="0">
                <a:latin typeface="+mn-lt"/>
              </a:rPr>
              <a:t> </a:t>
            </a:r>
            <a:endParaRPr lang="en-US" altLang="en-US" sz="2800" dirty="0">
              <a:latin typeface="+mn-lt"/>
            </a:endParaRPr>
          </a:p>
        </p:txBody>
      </p:sp>
      <p:sp>
        <p:nvSpPr>
          <p:cNvPr id="76" name="Rectangle 55"/>
          <p:cNvSpPr>
            <a:spLocks noChangeArrowheads="1"/>
          </p:cNvSpPr>
          <p:nvPr/>
        </p:nvSpPr>
        <p:spPr bwMode="auto">
          <a:xfrm>
            <a:off x="1336619" y="4991768"/>
            <a:ext cx="9155099" cy="1006589"/>
          </a:xfrm>
          <a:prstGeom prst="rect">
            <a:avLst/>
          </a:prstGeom>
          <a:noFill/>
          <a:ln w="19050">
            <a:solidFill>
              <a:srgbClr val="CC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endParaRPr lang="en-US" altLang="en-US" sz="2800">
              <a:latin typeface="+mn-lt"/>
            </a:endParaRPr>
          </a:p>
        </p:txBody>
      </p:sp>
      <p:sp>
        <p:nvSpPr>
          <p:cNvPr id="77" name="Text Box 31"/>
          <p:cNvSpPr txBox="1">
            <a:spLocks noChangeArrowheads="1"/>
          </p:cNvSpPr>
          <p:nvPr/>
        </p:nvSpPr>
        <p:spPr bwMode="auto">
          <a:xfrm>
            <a:off x="4214018" y="5202837"/>
            <a:ext cx="626209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3200" i="1" dirty="0">
                <a:latin typeface="+mn-lt"/>
              </a:rPr>
              <a:t> D</a:t>
            </a:r>
            <a:r>
              <a:rPr lang="en-US" altLang="en-US" sz="3200" i="1" baseline="-25000" dirty="0">
                <a:latin typeface="+mn-lt"/>
              </a:rPr>
              <a:t>P2P</a:t>
            </a:r>
            <a:r>
              <a:rPr lang="en-US" altLang="en-US" sz="3200" i="1" dirty="0">
                <a:latin typeface="+mn-lt"/>
              </a:rPr>
              <a:t> &gt; max{F/</a:t>
            </a:r>
            <a:r>
              <a:rPr lang="en-US" altLang="en-US" sz="3200" i="1" dirty="0" err="1">
                <a:latin typeface="+mn-lt"/>
              </a:rPr>
              <a:t>u</a:t>
            </a:r>
            <a:r>
              <a:rPr lang="en-US" altLang="en-US" sz="3200" i="1" baseline="-25000" dirty="0" err="1">
                <a:latin typeface="+mn-lt"/>
              </a:rPr>
              <a:t>s,</a:t>
            </a:r>
            <a:r>
              <a:rPr lang="en-US" altLang="en-US" sz="3200" i="1" dirty="0" err="1">
                <a:latin typeface="+mn-lt"/>
              </a:rPr>
              <a:t>,F</a:t>
            </a:r>
            <a:r>
              <a:rPr lang="en-US" altLang="en-US" sz="3200" i="1" dirty="0">
                <a:latin typeface="+mn-lt"/>
              </a:rPr>
              <a:t>/</a:t>
            </a:r>
            <a:r>
              <a:rPr lang="en-US" altLang="en-US" sz="3200" i="1" dirty="0" err="1">
                <a:latin typeface="+mn-lt"/>
              </a:rPr>
              <a:t>d</a:t>
            </a:r>
            <a:r>
              <a:rPr lang="en-US" altLang="en-US" sz="3200" i="1" baseline="-25000" dirty="0" err="1">
                <a:latin typeface="+mn-lt"/>
              </a:rPr>
              <a:t>min</a:t>
            </a:r>
            <a:r>
              <a:rPr lang="en-US" altLang="en-US" sz="3200" i="1" baseline="-25000" dirty="0">
                <a:latin typeface="+mn-lt"/>
              </a:rPr>
              <a:t>,</a:t>
            </a:r>
            <a:r>
              <a:rPr lang="en-US" altLang="en-US" sz="3200" i="1" dirty="0">
                <a:latin typeface="+mn-lt"/>
              </a:rPr>
              <a:t>,NF/(</a:t>
            </a:r>
            <a:r>
              <a:rPr lang="en-US" altLang="en-US" sz="2800" i="1" dirty="0">
                <a:latin typeface="+mn-lt"/>
              </a:rPr>
              <a:t>u</a:t>
            </a:r>
            <a:r>
              <a:rPr lang="en-US" altLang="en-US" sz="2800" i="1" baseline="-25000" dirty="0">
                <a:latin typeface="+mn-lt"/>
              </a:rPr>
              <a:t>s</a:t>
            </a:r>
            <a:r>
              <a:rPr lang="en-US" altLang="en-US" sz="2800" i="1" dirty="0">
                <a:latin typeface="+mn-lt"/>
              </a:rPr>
              <a:t> + </a:t>
            </a:r>
            <a:r>
              <a:rPr lang="en-US" altLang="en-US" sz="3200" i="1" dirty="0">
                <a:latin typeface="Symbol" panose="05050102010706020507" pitchFamily="2" charset="2"/>
              </a:rPr>
              <a:t>S</a:t>
            </a:r>
            <a:r>
              <a:rPr lang="en-US" altLang="en-US" sz="2800" i="1" dirty="0">
                <a:latin typeface="+mn-lt"/>
              </a:rPr>
              <a:t>u</a:t>
            </a:r>
            <a:r>
              <a:rPr lang="en-US" altLang="en-US" sz="2800" i="1" baseline="-25000" dirty="0">
                <a:latin typeface="+mn-lt"/>
              </a:rPr>
              <a:t>i</a:t>
            </a:r>
            <a:r>
              <a:rPr lang="en-US" altLang="en-US" sz="3200" dirty="0">
                <a:latin typeface="+mn-lt"/>
              </a:rPr>
              <a:t>)</a:t>
            </a:r>
            <a:r>
              <a:rPr lang="en-US" altLang="en-US" sz="3200" i="1" dirty="0">
                <a:latin typeface="+mn-lt"/>
              </a:rPr>
              <a:t>}</a:t>
            </a:r>
            <a:r>
              <a:rPr lang="en-US" altLang="en-US" sz="3200" i="1" dirty="0">
                <a:solidFill>
                  <a:srgbClr val="CC0000"/>
                </a:solidFill>
                <a:latin typeface="+mn-lt"/>
              </a:rPr>
              <a:t> </a:t>
            </a:r>
            <a:endParaRPr lang="en-US" altLang="en-US" sz="3200" i="1" dirty="0">
              <a:solidFill>
                <a:srgbClr val="CC0000"/>
              </a:solidFill>
              <a:latin typeface="+mn-lt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027135" y="5637812"/>
            <a:ext cx="7034618" cy="1072227"/>
            <a:chOff x="3027135" y="5637812"/>
            <a:chExt cx="7034618" cy="1072227"/>
          </a:xfrm>
        </p:grpSpPr>
        <p:sp>
          <p:nvSpPr>
            <p:cNvPr id="78" name="Line 33"/>
            <p:cNvSpPr>
              <a:spLocks noChangeShapeType="1"/>
            </p:cNvSpPr>
            <p:nvPr/>
          </p:nvSpPr>
          <p:spPr bwMode="auto">
            <a:xfrm>
              <a:off x="5247481" y="5669562"/>
              <a:ext cx="17462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79" name="Line 53"/>
            <p:cNvSpPr>
              <a:spLocks noChangeShapeType="1"/>
            </p:cNvSpPr>
            <p:nvPr/>
          </p:nvSpPr>
          <p:spPr bwMode="auto">
            <a:xfrm flipV="1">
              <a:off x="9282594" y="5731183"/>
              <a:ext cx="376235" cy="579911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82" name="Text Box 54"/>
            <p:cNvSpPr txBox="1">
              <a:spLocks noChangeArrowheads="1"/>
            </p:cNvSpPr>
            <p:nvPr/>
          </p:nvSpPr>
          <p:spPr bwMode="auto">
            <a:xfrm>
              <a:off x="3027135" y="6314866"/>
              <a:ext cx="7034618" cy="395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lnSpc>
                  <a:spcPct val="80000"/>
                </a:lnSpc>
              </a:pPr>
              <a:r>
                <a:rPr lang="en-US" altLang="en-US" sz="2400" dirty="0">
                  <a:latin typeface="+mn-lt"/>
                </a:rPr>
                <a:t>… but so does this, as each peer brings service capacity</a:t>
              </a:r>
              <a:endParaRPr lang="en-US" altLang="en-US" sz="2400" dirty="0">
                <a:latin typeface="+mn-lt"/>
              </a:endParaRPr>
            </a:p>
          </p:txBody>
        </p:sp>
        <p:sp>
          <p:nvSpPr>
            <p:cNvPr id="151" name="Line 53"/>
            <p:cNvSpPr>
              <a:spLocks noChangeShapeType="1"/>
            </p:cNvSpPr>
            <p:nvPr/>
          </p:nvSpPr>
          <p:spPr bwMode="auto">
            <a:xfrm flipV="1">
              <a:off x="7935121" y="5637812"/>
              <a:ext cx="376235" cy="462537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152" name="Text Box 54"/>
            <p:cNvSpPr txBox="1">
              <a:spLocks noChangeArrowheads="1"/>
            </p:cNvSpPr>
            <p:nvPr/>
          </p:nvSpPr>
          <p:spPr bwMode="auto">
            <a:xfrm>
              <a:off x="5084684" y="6045728"/>
              <a:ext cx="3187860" cy="395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lnSpc>
                  <a:spcPct val="80000"/>
                </a:lnSpc>
              </a:pPr>
              <a:r>
                <a:rPr lang="en-US" altLang="en-US" sz="2400" dirty="0">
                  <a:latin typeface="+mn-lt"/>
                </a:rPr>
                <a:t>increases linearly in </a:t>
              </a:r>
              <a:r>
                <a:rPr lang="en-US" altLang="en-US" sz="2400" i="1" dirty="0">
                  <a:latin typeface="+mn-lt"/>
                </a:rPr>
                <a:t>N</a:t>
              </a:r>
              <a:r>
                <a:rPr lang="en-US" altLang="en-US" sz="2400" dirty="0">
                  <a:latin typeface="+mn-lt"/>
                </a:rPr>
                <a:t> …</a:t>
              </a:r>
              <a:endParaRPr lang="en-US" altLang="en-US" sz="2400" dirty="0">
                <a:latin typeface="+mn-lt"/>
              </a:endParaRPr>
            </a:p>
          </p:txBody>
        </p:sp>
      </p:grpSp>
      <p:sp>
        <p:nvSpPr>
          <p:cNvPr id="14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Client-server vs. P2P: example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sp>
        <p:nvSpPr>
          <p:cNvPr id="145" name="Text Box 5"/>
          <p:cNvSpPr txBox="1">
            <a:spLocks noChangeArrowheads="1"/>
          </p:cNvSpPr>
          <p:nvPr/>
        </p:nvSpPr>
        <p:spPr bwMode="auto">
          <a:xfrm>
            <a:off x="2752045" y="1362602"/>
            <a:ext cx="7481468" cy="4746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400" dirty="0">
                <a:latin typeface="+mn-lt"/>
              </a:rPr>
              <a:t>client upload rate =</a:t>
            </a:r>
            <a:r>
              <a:rPr lang="en-US" altLang="en-US" sz="2400" i="1" dirty="0">
                <a:latin typeface="+mn-lt"/>
              </a:rPr>
              <a:t> u</a:t>
            </a:r>
            <a:r>
              <a:rPr lang="en-US" altLang="en-US" sz="2400" dirty="0">
                <a:latin typeface="+mn-lt"/>
              </a:rPr>
              <a:t>,  </a:t>
            </a:r>
            <a:r>
              <a:rPr lang="en-US" altLang="en-US" sz="2400" i="1" dirty="0">
                <a:latin typeface="+mn-lt"/>
              </a:rPr>
              <a:t>F/u </a:t>
            </a:r>
            <a:r>
              <a:rPr lang="en-US" altLang="en-US" sz="2400" dirty="0">
                <a:latin typeface="+mn-lt"/>
              </a:rPr>
              <a:t>= 1 hour,  </a:t>
            </a:r>
            <a:r>
              <a:rPr lang="en-US" altLang="en-US" sz="2400" i="1" dirty="0">
                <a:latin typeface="+mn-lt"/>
              </a:rPr>
              <a:t>u</a:t>
            </a:r>
            <a:r>
              <a:rPr lang="en-US" altLang="en-US" sz="2400" i="1" baseline="-25000" dirty="0">
                <a:latin typeface="+mn-lt"/>
              </a:rPr>
              <a:t>s</a:t>
            </a:r>
            <a:r>
              <a:rPr lang="en-US" altLang="en-US" sz="2400" i="1" dirty="0">
                <a:latin typeface="+mn-lt"/>
              </a:rPr>
              <a:t> = 10u,  </a:t>
            </a:r>
            <a:r>
              <a:rPr lang="en-US" altLang="en-US" sz="2400" i="1" dirty="0" err="1">
                <a:latin typeface="+mn-lt"/>
              </a:rPr>
              <a:t>d</a:t>
            </a:r>
            <a:r>
              <a:rPr lang="en-US" altLang="en-US" sz="2400" i="1" baseline="-25000" dirty="0" err="1">
                <a:latin typeface="+mn-lt"/>
              </a:rPr>
              <a:t>min</a:t>
            </a:r>
            <a:r>
              <a:rPr lang="en-US" altLang="en-US" sz="2400" i="1" dirty="0">
                <a:latin typeface="+mn-lt"/>
              </a:rPr>
              <a:t> ≥ u</a:t>
            </a:r>
            <a:r>
              <a:rPr lang="en-US" altLang="en-US" sz="2400" i="1" baseline="-25000" dirty="0">
                <a:latin typeface="+mn-lt"/>
              </a:rPr>
              <a:t>s</a:t>
            </a:r>
            <a:endParaRPr lang="en-US" altLang="en-US" sz="2400" i="1" baseline="-25000" dirty="0">
              <a:latin typeface="+mn-lt"/>
            </a:endParaRPr>
          </a:p>
        </p:txBody>
      </p:sp>
      <p:graphicFrame>
        <p:nvGraphicFramePr>
          <p:cNvPr id="146" name="Object 2"/>
          <p:cNvGraphicFramePr>
            <a:graphicFrameLocks noChangeAspect="1"/>
          </p:cNvGraphicFramePr>
          <p:nvPr/>
        </p:nvGraphicFramePr>
        <p:xfrm>
          <a:off x="2976864" y="1835409"/>
          <a:ext cx="7031830" cy="47902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97" name="Chart" r:id="rId1" imgW="9166860" imgH="6276340" progId="Excel.Chart.8">
                  <p:embed/>
                </p:oleObj>
              </mc:Choice>
              <mc:Fallback>
                <p:oleObj name="Chart" r:id="rId1" imgW="9166860" imgH="6276340" progId="Excel.Char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6864" y="1835409"/>
                        <a:ext cx="7031830" cy="479024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Processes communicating</a:t>
            </a:r>
            <a:endParaRPr lang="en-US" sz="4400" dirty="0"/>
          </a:p>
        </p:txBody>
      </p:sp>
      <p:sp>
        <p:nvSpPr>
          <p:cNvPr id="10" name="Content Placeholder 3"/>
          <p:cNvSpPr txBox="1"/>
          <p:nvPr/>
        </p:nvSpPr>
        <p:spPr>
          <a:xfrm>
            <a:off x="606042" y="1565977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process: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program running within a host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within same host, two processes communicate using 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inter-process communication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(defined by OS)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processes in different hosts communicate by exchanging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messages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6915273" y="4263451"/>
            <a:ext cx="3989387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note: applications with P2P architectures have client processes &amp; server processes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974010" y="1488501"/>
            <a:ext cx="4092575" cy="2567781"/>
            <a:chOff x="6974010" y="1488501"/>
            <a:chExt cx="4092575" cy="2567781"/>
          </a:xfrm>
        </p:grpSpPr>
        <p:sp>
          <p:nvSpPr>
            <p:cNvPr id="8" name="Rectangle 4"/>
            <p:cNvSpPr txBox="1">
              <a:spLocks noChangeArrowheads="1"/>
            </p:cNvSpPr>
            <p:nvPr/>
          </p:nvSpPr>
          <p:spPr>
            <a:xfrm>
              <a:off x="7025603" y="2022695"/>
              <a:ext cx="3989387" cy="2033587"/>
            </a:xfrm>
            <a:prstGeom prst="rect">
              <a:avLst/>
            </a:prstGeom>
            <a:noFill/>
          </p:spPr>
          <p:txBody>
            <a:bodyPr/>
            <a:lstStyle>
              <a:lvl1pPr marL="352425" indent="-2222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A3"/>
                </a:buClr>
                <a:buFont typeface="Wingdings" panose="05000000000000000000" pitchFamily="2" charset="2"/>
                <a:buChar char="§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95325" indent="-23177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00A8"/>
                </a:buClr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52425" marR="0" lvl="0" indent="-222250" algn="l" defTabSz="914400" rtl="0" eaLnBrk="1" fontAlgn="auto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00A3"/>
                </a:buClr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altLang="en-US" sz="28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client process:</a:t>
              </a:r>
              <a:r>
                <a:rPr kumimoji="0" lang="en-US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 </a:t>
              </a: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process that initiates communication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352425" marR="0" lvl="0" indent="-222250" algn="l" defTabSz="914400" rtl="0" eaLnBrk="1" fontAlgn="auto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00A3"/>
                </a:buClr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altLang="en-US" sz="28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server process:</a:t>
              </a:r>
              <a:r>
                <a:rPr kumimoji="0" lang="en-US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 </a:t>
              </a: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process that waits to be contacted</a:t>
              </a:r>
              <a:endPara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  <a:p>
              <a:pPr marL="352425" marR="0" lvl="0" indent="-22225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A3"/>
                </a:buClr>
                <a:buSzTx/>
                <a:buFont typeface="Wingdings" panose="05000000000000000000" pitchFamily="2" charset="2"/>
                <a:buNone/>
                <a:defRPr/>
              </a:pPr>
              <a:endPara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2" name="Rectangle 13"/>
            <p:cNvSpPr>
              <a:spLocks noChangeArrowheads="1"/>
            </p:cNvSpPr>
            <p:nvPr/>
          </p:nvSpPr>
          <p:spPr bwMode="auto">
            <a:xfrm>
              <a:off x="6974010" y="1786951"/>
              <a:ext cx="4092575" cy="2062163"/>
            </a:xfrm>
            <a:prstGeom prst="rect">
              <a:avLst/>
            </a:prstGeom>
            <a:noFill/>
            <a:ln w="28575">
              <a:solidFill>
                <a:srgbClr val="CC000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3" name="Text Box 14"/>
            <p:cNvSpPr txBox="1">
              <a:spLocks noChangeArrowheads="1"/>
            </p:cNvSpPr>
            <p:nvPr/>
          </p:nvSpPr>
          <p:spPr bwMode="auto">
            <a:xfrm>
              <a:off x="7094660" y="1488501"/>
              <a:ext cx="2325688" cy="5191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clients, servers</a:t>
              </a: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1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P2P file distribution: BitTorrent 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sp>
        <p:nvSpPr>
          <p:cNvPr id="8" name="Rectangle 43"/>
          <p:cNvSpPr>
            <a:spLocks noChangeArrowheads="1"/>
          </p:cNvSpPr>
          <p:nvPr/>
        </p:nvSpPr>
        <p:spPr bwMode="auto">
          <a:xfrm>
            <a:off x="745784" y="1260022"/>
            <a:ext cx="7124700" cy="100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altLang="en-US" sz="2800" dirty="0">
                <a:latin typeface="+mn-lt"/>
              </a:rPr>
              <a:t>file divided into 256Kb chunks</a:t>
            </a:r>
            <a:endParaRPr lang="en-US" altLang="en-US" sz="2800" dirty="0">
              <a:latin typeface="+mn-lt"/>
            </a:endParaRPr>
          </a:p>
          <a:p>
            <a:pPr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altLang="en-US" sz="2800" dirty="0">
                <a:latin typeface="+mn-lt"/>
              </a:rPr>
              <a:t>peers in torrent send/receive file chunks</a:t>
            </a:r>
            <a:endParaRPr lang="en-US" altLang="en-US" sz="3200" dirty="0">
              <a:latin typeface="+mn-lt"/>
            </a:endParaRPr>
          </a:p>
        </p:txBody>
      </p:sp>
      <p:sp>
        <p:nvSpPr>
          <p:cNvPr id="9" name="Text Box 37"/>
          <p:cNvSpPr txBox="1">
            <a:spLocks noChangeArrowheads="1"/>
          </p:cNvSpPr>
          <p:nvPr/>
        </p:nvSpPr>
        <p:spPr bwMode="auto">
          <a:xfrm>
            <a:off x="1812096" y="2371997"/>
            <a:ext cx="3018775" cy="775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ct val="85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800" i="1" dirty="0">
                <a:solidFill>
                  <a:srgbClr val="CC0000"/>
                </a:solidFill>
                <a:latin typeface="+mn-lt"/>
              </a:rPr>
              <a:t>tracker:</a:t>
            </a:r>
            <a:r>
              <a:rPr lang="en-US" altLang="en-US" sz="2800" dirty="0">
                <a:latin typeface="+mn-lt"/>
              </a:rPr>
              <a:t> </a:t>
            </a:r>
            <a:r>
              <a:rPr lang="en-US" altLang="en-US" sz="2400" dirty="0">
                <a:latin typeface="+mn-lt"/>
              </a:rPr>
              <a:t>tracks peers </a:t>
            </a:r>
            <a:endParaRPr lang="en-US" altLang="en-US" sz="2400" dirty="0">
              <a:latin typeface="+mn-lt"/>
            </a:endParaRPr>
          </a:p>
          <a:p>
            <a:pPr eaLnBrk="1" hangingPunct="1">
              <a:lnSpc>
                <a:spcPct val="85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>
                <a:latin typeface="+mn-lt"/>
              </a:rPr>
              <a:t>participating in torrent</a:t>
            </a:r>
            <a:endParaRPr lang="en-US" altLang="en-US" sz="2400" dirty="0">
              <a:latin typeface="+mn-lt"/>
            </a:endParaRPr>
          </a:p>
        </p:txBody>
      </p:sp>
      <p:sp>
        <p:nvSpPr>
          <p:cNvPr id="10" name="Text Box 41"/>
          <p:cNvSpPr txBox="1">
            <a:spLocks noChangeArrowheads="1"/>
          </p:cNvSpPr>
          <p:nvPr/>
        </p:nvSpPr>
        <p:spPr bwMode="auto">
          <a:xfrm>
            <a:off x="7124019" y="2385559"/>
            <a:ext cx="4044723" cy="775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85000"/>
              </a:lnSpc>
            </a:pPr>
            <a:r>
              <a:rPr lang="en-US" altLang="en-US" sz="2800" i="1" dirty="0">
                <a:solidFill>
                  <a:srgbClr val="CC0000"/>
                </a:solidFill>
                <a:latin typeface="+mn-lt"/>
              </a:rPr>
              <a:t>torrent:</a:t>
            </a:r>
            <a:r>
              <a:rPr lang="en-US" altLang="en-US" sz="2800" dirty="0">
                <a:latin typeface="+mn-lt"/>
              </a:rPr>
              <a:t> </a:t>
            </a:r>
            <a:r>
              <a:rPr lang="en-US" altLang="en-US" sz="2400" dirty="0">
                <a:latin typeface="+mn-lt"/>
              </a:rPr>
              <a:t>group of peers exchanging  chunks of a file</a:t>
            </a:r>
            <a:endParaRPr lang="en-US" altLang="en-US" sz="2400" dirty="0">
              <a:latin typeface="+mn-lt"/>
            </a:endParaRPr>
          </a:p>
        </p:txBody>
      </p:sp>
      <p:sp>
        <p:nvSpPr>
          <p:cNvPr id="11" name="Line 21"/>
          <p:cNvSpPr>
            <a:spLocks noChangeShapeType="1"/>
          </p:cNvSpPr>
          <p:nvPr/>
        </p:nvSpPr>
        <p:spPr bwMode="auto">
          <a:xfrm>
            <a:off x="4149045" y="3765096"/>
            <a:ext cx="1587" cy="536575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25"/>
          <p:cNvSpPr>
            <a:spLocks noChangeShapeType="1"/>
          </p:cNvSpPr>
          <p:nvPr/>
        </p:nvSpPr>
        <p:spPr bwMode="auto">
          <a:xfrm>
            <a:off x="5495245" y="3493634"/>
            <a:ext cx="2551112" cy="1409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Line 26"/>
          <p:cNvSpPr>
            <a:spLocks noChangeShapeType="1"/>
          </p:cNvSpPr>
          <p:nvPr/>
        </p:nvSpPr>
        <p:spPr bwMode="auto">
          <a:xfrm>
            <a:off x="5292045" y="3644446"/>
            <a:ext cx="247650" cy="18161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Line 27"/>
          <p:cNvSpPr>
            <a:spLocks noChangeShapeType="1"/>
          </p:cNvSpPr>
          <p:nvPr/>
        </p:nvSpPr>
        <p:spPr bwMode="auto">
          <a:xfrm flipH="1" flipV="1">
            <a:off x="6931932" y="3404734"/>
            <a:ext cx="1168400" cy="3063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Line 28"/>
          <p:cNvSpPr>
            <a:spLocks noChangeShapeType="1"/>
          </p:cNvSpPr>
          <p:nvPr/>
        </p:nvSpPr>
        <p:spPr bwMode="auto">
          <a:xfrm flipH="1">
            <a:off x="6115957" y="3941309"/>
            <a:ext cx="2039938" cy="19875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Line 29"/>
          <p:cNvSpPr>
            <a:spLocks noChangeShapeType="1"/>
          </p:cNvSpPr>
          <p:nvPr/>
        </p:nvSpPr>
        <p:spPr bwMode="auto">
          <a:xfrm flipH="1">
            <a:off x="6203270" y="5906634"/>
            <a:ext cx="739775" cy="1635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Line 30"/>
          <p:cNvSpPr>
            <a:spLocks noChangeShapeType="1"/>
          </p:cNvSpPr>
          <p:nvPr/>
        </p:nvSpPr>
        <p:spPr bwMode="auto">
          <a:xfrm flipH="1">
            <a:off x="5722257" y="3603171"/>
            <a:ext cx="900113" cy="1676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Line 31"/>
          <p:cNvSpPr>
            <a:spLocks noChangeShapeType="1"/>
          </p:cNvSpPr>
          <p:nvPr/>
        </p:nvSpPr>
        <p:spPr bwMode="auto">
          <a:xfrm flipV="1">
            <a:off x="5887357" y="4989059"/>
            <a:ext cx="2120900" cy="482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Line 32"/>
          <p:cNvSpPr>
            <a:spLocks noChangeShapeType="1"/>
          </p:cNvSpPr>
          <p:nvPr/>
        </p:nvSpPr>
        <p:spPr bwMode="auto">
          <a:xfrm>
            <a:off x="6887482" y="3547609"/>
            <a:ext cx="1182688" cy="12763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Line 33"/>
          <p:cNvSpPr>
            <a:spLocks noChangeShapeType="1"/>
          </p:cNvSpPr>
          <p:nvPr/>
        </p:nvSpPr>
        <p:spPr bwMode="auto">
          <a:xfrm>
            <a:off x="7330395" y="5928859"/>
            <a:ext cx="376237" cy="2174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Line 34"/>
          <p:cNvSpPr>
            <a:spLocks noChangeShapeType="1"/>
          </p:cNvSpPr>
          <p:nvPr/>
        </p:nvSpPr>
        <p:spPr bwMode="auto">
          <a:xfrm>
            <a:off x="6215970" y="6224134"/>
            <a:ext cx="1490662" cy="15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Text Box 35"/>
          <p:cNvSpPr txBox="1">
            <a:spLocks noChangeArrowheads="1"/>
          </p:cNvSpPr>
          <p:nvPr/>
        </p:nvSpPr>
        <p:spPr bwMode="auto">
          <a:xfrm>
            <a:off x="2380570" y="4766809"/>
            <a:ext cx="158504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+mn-lt"/>
              </a:rPr>
              <a:t>Alice arrives  …</a:t>
            </a:r>
            <a:endParaRPr lang="en-US" altLang="en-US" sz="1800">
              <a:latin typeface="+mn-lt"/>
            </a:endParaRPr>
          </a:p>
        </p:txBody>
      </p:sp>
      <p:sp>
        <p:nvSpPr>
          <p:cNvPr id="23" name="Line 38"/>
          <p:cNvSpPr>
            <a:spLocks noChangeShapeType="1"/>
          </p:cNvSpPr>
          <p:nvPr/>
        </p:nvSpPr>
        <p:spPr bwMode="auto">
          <a:xfrm flipH="1">
            <a:off x="7881257" y="5163684"/>
            <a:ext cx="263525" cy="939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24" name="Picture 39" descr="Alice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6270" y="4284209"/>
            <a:ext cx="474662" cy="51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Line 42"/>
          <p:cNvSpPr>
            <a:spLocks noChangeShapeType="1"/>
          </p:cNvSpPr>
          <p:nvPr/>
        </p:nvSpPr>
        <p:spPr bwMode="auto">
          <a:xfrm>
            <a:off x="3364820" y="3122159"/>
            <a:ext cx="476250" cy="258762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Text Box 35"/>
          <p:cNvSpPr txBox="1">
            <a:spLocks noChangeArrowheads="1"/>
          </p:cNvSpPr>
          <p:nvPr/>
        </p:nvSpPr>
        <p:spPr bwMode="auto">
          <a:xfrm>
            <a:off x="2394857" y="5027159"/>
            <a:ext cx="216052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+mn-lt"/>
              </a:rPr>
              <a:t>… obtains list</a:t>
            </a:r>
            <a:endParaRPr lang="en-US" altLang="en-US" sz="1800">
              <a:latin typeface="+mn-lt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+mn-lt"/>
              </a:rPr>
              <a:t>of peers from tracker</a:t>
            </a:r>
            <a:endParaRPr lang="en-US" altLang="en-US" sz="1800">
              <a:latin typeface="+mn-lt"/>
            </a:endParaRPr>
          </a:p>
        </p:txBody>
      </p:sp>
      <p:grpSp>
        <p:nvGrpSpPr>
          <p:cNvPr id="27" name="Group 68"/>
          <p:cNvGrpSpPr/>
          <p:nvPr/>
        </p:nvGrpSpPr>
        <p:grpSpPr bwMode="auto">
          <a:xfrm>
            <a:off x="4528457" y="3571421"/>
            <a:ext cx="3492500" cy="2163763"/>
            <a:chOff x="1752" y="2166"/>
            <a:chExt cx="2200" cy="1363"/>
          </a:xfrm>
        </p:grpSpPr>
        <p:sp>
          <p:nvSpPr>
            <p:cNvPr id="28" name="Line 22"/>
            <p:cNvSpPr>
              <a:spLocks noChangeShapeType="1"/>
            </p:cNvSpPr>
            <p:nvPr/>
          </p:nvSpPr>
          <p:spPr bwMode="auto">
            <a:xfrm flipV="1">
              <a:off x="1752" y="2166"/>
              <a:ext cx="361" cy="53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Line 23"/>
            <p:cNvSpPr>
              <a:spLocks noChangeShapeType="1"/>
            </p:cNvSpPr>
            <p:nvPr/>
          </p:nvSpPr>
          <p:spPr bwMode="auto">
            <a:xfrm flipV="1">
              <a:off x="1770" y="2352"/>
              <a:ext cx="2182" cy="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Line 24"/>
            <p:cNvSpPr>
              <a:spLocks noChangeShapeType="1"/>
            </p:cNvSpPr>
            <p:nvPr/>
          </p:nvSpPr>
          <p:spPr bwMode="auto">
            <a:xfrm>
              <a:off x="1786" y="2820"/>
              <a:ext cx="1550" cy="70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1" name="Text Box 35"/>
          <p:cNvSpPr txBox="1">
            <a:spLocks noChangeArrowheads="1"/>
          </p:cNvSpPr>
          <p:nvPr/>
        </p:nvSpPr>
        <p:spPr bwMode="auto">
          <a:xfrm>
            <a:off x="2355170" y="5568496"/>
            <a:ext cx="317202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+mn-lt"/>
              </a:rPr>
              <a:t>… and begins exchanging </a:t>
            </a:r>
            <a:endParaRPr lang="en-US" altLang="en-US" sz="1800">
              <a:latin typeface="+mn-lt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+mn-lt"/>
              </a:rPr>
              <a:t>file chunks with peers in torrent</a:t>
            </a:r>
            <a:endParaRPr lang="en-US" altLang="en-US" sz="1800">
              <a:latin typeface="+mn-lt"/>
            </a:endParaRPr>
          </a:p>
        </p:txBody>
      </p:sp>
      <p:grpSp>
        <p:nvGrpSpPr>
          <p:cNvPr id="32" name="Group 71"/>
          <p:cNvGrpSpPr/>
          <p:nvPr/>
        </p:nvGrpSpPr>
        <p:grpSpPr bwMode="auto">
          <a:xfrm>
            <a:off x="3931557" y="3080884"/>
            <a:ext cx="379413" cy="604837"/>
            <a:chOff x="4140" y="429"/>
            <a:chExt cx="1425" cy="2396"/>
          </a:xfrm>
        </p:grpSpPr>
        <p:sp>
          <p:nvSpPr>
            <p:cNvPr id="33" name="Freeform 72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Rectangle 73"/>
            <p:cNvSpPr>
              <a:spLocks noChangeArrowheads="1"/>
            </p:cNvSpPr>
            <p:nvPr/>
          </p:nvSpPr>
          <p:spPr bwMode="auto">
            <a:xfrm>
              <a:off x="4206" y="429"/>
              <a:ext cx="1049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  <p:sp>
          <p:nvSpPr>
            <p:cNvPr id="35" name="Freeform 74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75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Rectangle 76"/>
            <p:cNvSpPr>
              <a:spLocks noChangeArrowheads="1"/>
            </p:cNvSpPr>
            <p:nvPr/>
          </p:nvSpPr>
          <p:spPr bwMode="auto">
            <a:xfrm>
              <a:off x="4212" y="693"/>
              <a:ext cx="596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  <p:grpSp>
          <p:nvGrpSpPr>
            <p:cNvPr id="38" name="Group 77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63" name="AutoShape 78"/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29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>
                  <a:latin typeface="+mn-lt"/>
                </a:endParaRPr>
              </a:p>
            </p:txBody>
          </p:sp>
          <p:sp>
            <p:nvSpPr>
              <p:cNvPr id="64" name="AutoShape 79"/>
              <p:cNvSpPr>
                <a:spLocks noChangeArrowheads="1"/>
              </p:cNvSpPr>
              <p:nvPr/>
            </p:nvSpPr>
            <p:spPr bwMode="auto">
              <a:xfrm>
                <a:off x="628" y="2586"/>
                <a:ext cx="699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>
                  <a:latin typeface="+mn-lt"/>
                </a:endParaRPr>
              </a:p>
            </p:txBody>
          </p:sp>
        </p:grpSp>
        <p:sp>
          <p:nvSpPr>
            <p:cNvPr id="39" name="Rectangle 80"/>
            <p:cNvSpPr>
              <a:spLocks noChangeArrowheads="1"/>
            </p:cNvSpPr>
            <p:nvPr/>
          </p:nvSpPr>
          <p:spPr bwMode="auto">
            <a:xfrm>
              <a:off x="4223" y="1020"/>
              <a:ext cx="596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  <p:grpSp>
          <p:nvGrpSpPr>
            <p:cNvPr id="40" name="Group 81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61" name="AutoShape 82"/>
              <p:cNvSpPr>
                <a:spLocks noChangeArrowheads="1"/>
              </p:cNvSpPr>
              <p:nvPr/>
            </p:nvSpPr>
            <p:spPr bwMode="auto">
              <a:xfrm>
                <a:off x="615" y="2569"/>
                <a:ext cx="722" cy="137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>
                  <a:latin typeface="+mn-lt"/>
                </a:endParaRPr>
              </a:p>
            </p:txBody>
          </p:sp>
          <p:sp>
            <p:nvSpPr>
              <p:cNvPr id="62" name="AutoShape 83"/>
              <p:cNvSpPr>
                <a:spLocks noChangeArrowheads="1"/>
              </p:cNvSpPr>
              <p:nvPr/>
            </p:nvSpPr>
            <p:spPr bwMode="auto">
              <a:xfrm>
                <a:off x="630" y="2582"/>
                <a:ext cx="692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>
                  <a:latin typeface="+mn-lt"/>
                </a:endParaRPr>
              </a:p>
            </p:txBody>
          </p:sp>
        </p:grpSp>
        <p:sp>
          <p:nvSpPr>
            <p:cNvPr id="41" name="Rectangle 84"/>
            <p:cNvSpPr>
              <a:spLocks noChangeArrowheads="1"/>
            </p:cNvSpPr>
            <p:nvPr/>
          </p:nvSpPr>
          <p:spPr bwMode="auto">
            <a:xfrm>
              <a:off x="4218" y="1360"/>
              <a:ext cx="596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  <p:sp>
          <p:nvSpPr>
            <p:cNvPr id="42" name="Rectangle 85"/>
            <p:cNvSpPr>
              <a:spLocks noChangeArrowheads="1"/>
            </p:cNvSpPr>
            <p:nvPr/>
          </p:nvSpPr>
          <p:spPr bwMode="auto">
            <a:xfrm>
              <a:off x="4229" y="1655"/>
              <a:ext cx="596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  <p:grpSp>
          <p:nvGrpSpPr>
            <p:cNvPr id="43" name="Group 86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59" name="AutoShape 87"/>
              <p:cNvSpPr>
                <a:spLocks noChangeArrowheads="1"/>
              </p:cNvSpPr>
              <p:nvPr/>
            </p:nvSpPr>
            <p:spPr bwMode="auto">
              <a:xfrm>
                <a:off x="616" y="2582"/>
                <a:ext cx="720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>
                  <a:latin typeface="+mn-lt"/>
                </a:endParaRPr>
              </a:p>
            </p:txBody>
          </p:sp>
          <p:sp>
            <p:nvSpPr>
              <p:cNvPr id="60" name="AutoShape 88"/>
              <p:cNvSpPr>
                <a:spLocks noChangeArrowheads="1"/>
              </p:cNvSpPr>
              <p:nvPr/>
            </p:nvSpPr>
            <p:spPr bwMode="auto">
              <a:xfrm>
                <a:off x="630" y="2588"/>
                <a:ext cx="691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>
                  <a:latin typeface="+mn-lt"/>
                </a:endParaRPr>
              </a:p>
            </p:txBody>
          </p:sp>
        </p:grpSp>
        <p:sp>
          <p:nvSpPr>
            <p:cNvPr id="44" name="Freeform 89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45" name="Group 90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57" name="AutoShape 91"/>
              <p:cNvSpPr>
                <a:spLocks noChangeArrowheads="1"/>
              </p:cNvSpPr>
              <p:nvPr/>
            </p:nvSpPr>
            <p:spPr bwMode="auto">
              <a:xfrm>
                <a:off x="611" y="2569"/>
                <a:ext cx="728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>
                  <a:latin typeface="+mn-lt"/>
                </a:endParaRPr>
              </a:p>
            </p:txBody>
          </p:sp>
          <p:sp>
            <p:nvSpPr>
              <p:cNvPr id="58" name="AutoShape 92"/>
              <p:cNvSpPr>
                <a:spLocks noChangeArrowheads="1"/>
              </p:cNvSpPr>
              <p:nvPr/>
            </p:nvSpPr>
            <p:spPr bwMode="auto">
              <a:xfrm>
                <a:off x="618" y="2588"/>
                <a:ext cx="706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>
                  <a:latin typeface="+mn-lt"/>
                </a:endParaRPr>
              </a:p>
            </p:txBody>
          </p:sp>
        </p:grpSp>
        <p:sp>
          <p:nvSpPr>
            <p:cNvPr id="46" name="Rectangle 93"/>
            <p:cNvSpPr>
              <a:spLocks noChangeArrowheads="1"/>
            </p:cNvSpPr>
            <p:nvPr/>
          </p:nvSpPr>
          <p:spPr bwMode="auto">
            <a:xfrm>
              <a:off x="5249" y="429"/>
              <a:ext cx="72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  <p:sp>
          <p:nvSpPr>
            <p:cNvPr id="47" name="Freeform 94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95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Oval 96"/>
            <p:cNvSpPr>
              <a:spLocks noChangeArrowheads="1"/>
            </p:cNvSpPr>
            <p:nvPr/>
          </p:nvSpPr>
          <p:spPr bwMode="auto">
            <a:xfrm>
              <a:off x="5517" y="2611"/>
              <a:ext cx="48" cy="94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  <p:sp>
          <p:nvSpPr>
            <p:cNvPr id="50" name="Freeform 97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AutoShape 98"/>
            <p:cNvSpPr>
              <a:spLocks noChangeArrowheads="1"/>
            </p:cNvSpPr>
            <p:nvPr/>
          </p:nvSpPr>
          <p:spPr bwMode="auto">
            <a:xfrm>
              <a:off x="4140" y="2680"/>
              <a:ext cx="1198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  <p:sp>
          <p:nvSpPr>
            <p:cNvPr id="52" name="AutoShape 99"/>
            <p:cNvSpPr>
              <a:spLocks noChangeArrowheads="1"/>
            </p:cNvSpPr>
            <p:nvPr/>
          </p:nvSpPr>
          <p:spPr bwMode="auto">
            <a:xfrm>
              <a:off x="4206" y="2712"/>
              <a:ext cx="1073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  <p:sp>
          <p:nvSpPr>
            <p:cNvPr id="53" name="Oval 100"/>
            <p:cNvSpPr>
              <a:spLocks noChangeArrowheads="1"/>
            </p:cNvSpPr>
            <p:nvPr/>
          </p:nvSpPr>
          <p:spPr bwMode="auto">
            <a:xfrm>
              <a:off x="4307" y="2385"/>
              <a:ext cx="161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  <p:sp>
          <p:nvSpPr>
            <p:cNvPr id="54" name="Oval 101"/>
            <p:cNvSpPr>
              <a:spLocks noChangeArrowheads="1"/>
            </p:cNvSpPr>
            <p:nvPr/>
          </p:nvSpPr>
          <p:spPr bwMode="auto">
            <a:xfrm>
              <a:off x="4486" y="2385"/>
              <a:ext cx="161" cy="14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solidFill>
                  <a:srgbClr val="FF0000"/>
                </a:solidFill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55" name="Oval 102"/>
            <p:cNvSpPr>
              <a:spLocks noChangeArrowheads="1"/>
            </p:cNvSpPr>
            <p:nvPr/>
          </p:nvSpPr>
          <p:spPr bwMode="auto">
            <a:xfrm>
              <a:off x="4665" y="2379"/>
              <a:ext cx="155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  <p:sp>
          <p:nvSpPr>
            <p:cNvPr id="56" name="Rectangle 103"/>
            <p:cNvSpPr>
              <a:spLocks noChangeArrowheads="1"/>
            </p:cNvSpPr>
            <p:nvPr/>
          </p:nvSpPr>
          <p:spPr bwMode="auto">
            <a:xfrm>
              <a:off x="5064" y="1838"/>
              <a:ext cx="83" cy="761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>
                <a:latin typeface="+mn-lt"/>
              </a:endParaRPr>
            </a:p>
          </p:txBody>
        </p:sp>
      </p:grpSp>
      <p:grpSp>
        <p:nvGrpSpPr>
          <p:cNvPr id="65" name="Group 104"/>
          <p:cNvGrpSpPr/>
          <p:nvPr/>
        </p:nvGrpSpPr>
        <p:grpSpPr bwMode="auto">
          <a:xfrm>
            <a:off x="3825195" y="4320721"/>
            <a:ext cx="685800" cy="588963"/>
            <a:chOff x="-44" y="1473"/>
            <a:chExt cx="981" cy="1105"/>
          </a:xfrm>
        </p:grpSpPr>
        <p:pic>
          <p:nvPicPr>
            <p:cNvPr id="66" name="Picture 105" descr="desktop_computer_stylized_mediu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7" name="Freeform 106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68" name="Group 107"/>
          <p:cNvGrpSpPr/>
          <p:nvPr/>
        </p:nvGrpSpPr>
        <p:grpSpPr bwMode="auto">
          <a:xfrm>
            <a:off x="5195207" y="5333546"/>
            <a:ext cx="728663" cy="620713"/>
            <a:chOff x="-44" y="1473"/>
            <a:chExt cx="981" cy="1105"/>
          </a:xfrm>
        </p:grpSpPr>
        <p:pic>
          <p:nvPicPr>
            <p:cNvPr id="69" name="Picture 108" descr="desktop_computer_stylized_mediu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0" name="Freeform 109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71" name="Group 110"/>
          <p:cNvGrpSpPr/>
          <p:nvPr/>
        </p:nvGrpSpPr>
        <p:grpSpPr bwMode="auto">
          <a:xfrm>
            <a:off x="5477782" y="5911396"/>
            <a:ext cx="728663" cy="620713"/>
            <a:chOff x="-44" y="1473"/>
            <a:chExt cx="981" cy="1105"/>
          </a:xfrm>
        </p:grpSpPr>
        <p:pic>
          <p:nvPicPr>
            <p:cNvPr id="72" name="Picture 111" descr="desktop_computer_stylized_mediu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3" name="Freeform 112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74" name="Group 113"/>
          <p:cNvGrpSpPr/>
          <p:nvPr/>
        </p:nvGrpSpPr>
        <p:grpSpPr bwMode="auto">
          <a:xfrm flipH="1">
            <a:off x="8111445" y="4757284"/>
            <a:ext cx="728662" cy="620712"/>
            <a:chOff x="-44" y="1473"/>
            <a:chExt cx="981" cy="1105"/>
          </a:xfrm>
        </p:grpSpPr>
        <p:pic>
          <p:nvPicPr>
            <p:cNvPr id="75" name="Picture 114" descr="desktop_computer_stylized_mediu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6" name="Freeform 115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77" name="Group 116"/>
          <p:cNvGrpSpPr/>
          <p:nvPr/>
        </p:nvGrpSpPr>
        <p:grpSpPr bwMode="auto">
          <a:xfrm flipH="1">
            <a:off x="7763782" y="6095546"/>
            <a:ext cx="728663" cy="620713"/>
            <a:chOff x="-44" y="1473"/>
            <a:chExt cx="981" cy="1105"/>
          </a:xfrm>
        </p:grpSpPr>
        <p:pic>
          <p:nvPicPr>
            <p:cNvPr id="78" name="Picture 117" descr="desktop_computer_stylized_mediu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9" name="Freeform 118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80" name="Group 119"/>
          <p:cNvGrpSpPr/>
          <p:nvPr/>
        </p:nvGrpSpPr>
        <p:grpSpPr bwMode="auto">
          <a:xfrm flipH="1">
            <a:off x="8165420" y="3569834"/>
            <a:ext cx="728662" cy="620712"/>
            <a:chOff x="-44" y="1473"/>
            <a:chExt cx="981" cy="1105"/>
          </a:xfrm>
        </p:grpSpPr>
        <p:pic>
          <p:nvPicPr>
            <p:cNvPr id="81" name="Picture 120" descr="desktop_computer_stylized_mediu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2" name="Freeform 121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83" name="Group 122"/>
          <p:cNvGrpSpPr/>
          <p:nvPr/>
        </p:nvGrpSpPr>
        <p:grpSpPr bwMode="auto">
          <a:xfrm flipH="1">
            <a:off x="6368370" y="3036434"/>
            <a:ext cx="641350" cy="620712"/>
            <a:chOff x="-44" y="1473"/>
            <a:chExt cx="981" cy="1105"/>
          </a:xfrm>
        </p:grpSpPr>
        <p:pic>
          <p:nvPicPr>
            <p:cNvPr id="84" name="Picture 123" descr="desktop_computer_stylized_mediu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5" name="Freeform 124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86" name="Group 125"/>
          <p:cNvGrpSpPr/>
          <p:nvPr/>
        </p:nvGrpSpPr>
        <p:grpSpPr bwMode="auto">
          <a:xfrm>
            <a:off x="4758645" y="3026909"/>
            <a:ext cx="728662" cy="620712"/>
            <a:chOff x="-44" y="1473"/>
            <a:chExt cx="981" cy="1105"/>
          </a:xfrm>
        </p:grpSpPr>
        <p:pic>
          <p:nvPicPr>
            <p:cNvPr id="87" name="Picture 126" descr="desktop_computer_stylized_mediu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8" name="Freeform 127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89" name="Group 129"/>
          <p:cNvGrpSpPr/>
          <p:nvPr/>
        </p:nvGrpSpPr>
        <p:grpSpPr bwMode="auto">
          <a:xfrm>
            <a:off x="6858907" y="5639934"/>
            <a:ext cx="490538" cy="412750"/>
            <a:chOff x="-44" y="1473"/>
            <a:chExt cx="981" cy="1105"/>
          </a:xfrm>
        </p:grpSpPr>
        <p:pic>
          <p:nvPicPr>
            <p:cNvPr id="90" name="Picture 130" descr="desktop_computer_stylized_medium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1" name="Freeform 131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9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6" grpId="0"/>
      <p:bldP spid="31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P2P file distribution: BitTorrent 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sp>
        <p:nvSpPr>
          <p:cNvPr id="170" name="Rectangle 3"/>
          <p:cNvSpPr txBox="1">
            <a:spLocks noChangeArrowheads="1"/>
          </p:cNvSpPr>
          <p:nvPr/>
        </p:nvSpPr>
        <p:spPr bwMode="auto">
          <a:xfrm>
            <a:off x="672727" y="1548887"/>
            <a:ext cx="5988276" cy="245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287655" indent="-287655"/>
            <a:r>
              <a:rPr lang="en-US" altLang="en-US" kern="0" dirty="0">
                <a:latin typeface="+mn-lt"/>
                <a:ea typeface="MS PGothic" panose="020B0600070205080204" pitchFamily="34" charset="-128"/>
              </a:rPr>
              <a:t>peer joining torrent: </a:t>
            </a:r>
            <a:endParaRPr lang="en-US" altLang="en-US" kern="0" dirty="0">
              <a:latin typeface="+mn-lt"/>
              <a:ea typeface="MS PGothic" panose="020B0600070205080204" pitchFamily="34" charset="-128"/>
            </a:endParaRPr>
          </a:p>
          <a:p>
            <a:pPr marL="681355" lvl="1" indent="-224155"/>
            <a:r>
              <a:rPr lang="en-US" altLang="en-US" kern="0" dirty="0">
                <a:latin typeface="+mn-lt"/>
                <a:ea typeface="MS PGothic" panose="020B0600070205080204" pitchFamily="34" charset="-128"/>
              </a:rPr>
              <a:t>has no chunks, but will accumulate them over time from other peers</a:t>
            </a:r>
            <a:endParaRPr lang="en-US" altLang="en-US" kern="0" dirty="0">
              <a:latin typeface="+mn-lt"/>
              <a:ea typeface="MS PGothic" panose="020B0600070205080204" pitchFamily="34" charset="-128"/>
            </a:endParaRPr>
          </a:p>
          <a:p>
            <a:pPr marL="681355" lvl="1" indent="-224155"/>
            <a:r>
              <a:rPr lang="en-US" altLang="en-US" kern="0" dirty="0">
                <a:latin typeface="+mn-lt"/>
                <a:ea typeface="MS PGothic" panose="020B0600070205080204" pitchFamily="34" charset="-128"/>
              </a:rPr>
              <a:t>registers with tracker to get list of peers, connects to subset of peers (</a:t>
            </a:r>
            <a:r>
              <a:rPr lang="ja-JP" altLang="en-US" kern="0">
                <a:latin typeface="+mn-lt"/>
                <a:ea typeface="MS PGothic" panose="020B0600070205080204" pitchFamily="34" charset="-128"/>
              </a:rPr>
              <a:t>“</a:t>
            </a:r>
            <a:r>
              <a:rPr lang="en-US" altLang="ja-JP" kern="0" dirty="0">
                <a:latin typeface="+mn-lt"/>
                <a:ea typeface="MS PGothic" panose="020B0600070205080204" pitchFamily="34" charset="-128"/>
              </a:rPr>
              <a:t>neighbors</a:t>
            </a:r>
            <a:r>
              <a:rPr lang="ja-JP" altLang="en-US" kern="0">
                <a:latin typeface="+mn-lt"/>
                <a:ea typeface="MS PGothic" panose="020B0600070205080204" pitchFamily="34" charset="-128"/>
              </a:rPr>
              <a:t>”</a:t>
            </a:r>
            <a:r>
              <a:rPr lang="en-US" altLang="ja-JP" kern="0" dirty="0">
                <a:latin typeface="+mn-lt"/>
                <a:ea typeface="MS PGothic" panose="020B0600070205080204" pitchFamily="34" charset="-128"/>
              </a:rPr>
              <a:t>)</a:t>
            </a:r>
            <a:endParaRPr lang="en-US" altLang="en-US" kern="0" dirty="0">
              <a:latin typeface="+mn-lt"/>
              <a:ea typeface="MS PGothic" panose="020B0600070205080204" pitchFamily="34" charset="-128"/>
            </a:endParaRPr>
          </a:p>
        </p:txBody>
      </p:sp>
      <p:sp>
        <p:nvSpPr>
          <p:cNvPr id="171" name="Rectangle 3"/>
          <p:cNvSpPr>
            <a:spLocks noChangeArrowheads="1"/>
          </p:cNvSpPr>
          <p:nvPr/>
        </p:nvSpPr>
        <p:spPr bwMode="auto">
          <a:xfrm>
            <a:off x="689056" y="3728719"/>
            <a:ext cx="10987087" cy="233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87655" indent="-287655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altLang="en-US" sz="2800" dirty="0">
                <a:solidFill>
                  <a:srgbClr val="000000"/>
                </a:solidFill>
                <a:latin typeface="+mn-lt"/>
              </a:rPr>
              <a:t>while downloading, peer uploads chunks to other peers</a:t>
            </a:r>
            <a:endParaRPr lang="en-US" altLang="en-US" sz="2800" dirty="0">
              <a:solidFill>
                <a:srgbClr val="000000"/>
              </a:solidFill>
              <a:latin typeface="+mn-lt"/>
            </a:endParaRPr>
          </a:p>
          <a:p>
            <a:pPr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altLang="en-US" sz="2800" dirty="0">
                <a:solidFill>
                  <a:srgbClr val="000000"/>
                </a:solidFill>
                <a:latin typeface="+mn-lt"/>
              </a:rPr>
              <a:t>peer may change peers with whom it exchanges chunks</a:t>
            </a:r>
            <a:endParaRPr lang="en-US" altLang="en-US" sz="2800" dirty="0">
              <a:solidFill>
                <a:srgbClr val="000000"/>
              </a:solidFill>
              <a:latin typeface="+mn-lt"/>
            </a:endParaRPr>
          </a:p>
          <a:p>
            <a:pPr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altLang="en-US" sz="2800" i="1" dirty="0">
                <a:solidFill>
                  <a:srgbClr val="CC0000"/>
                </a:solidFill>
                <a:latin typeface="+mn-lt"/>
              </a:rPr>
              <a:t>churn:</a:t>
            </a:r>
            <a:r>
              <a:rPr lang="en-US" altLang="en-US" sz="2800" dirty="0">
                <a:solidFill>
                  <a:srgbClr val="000000"/>
                </a:solidFill>
                <a:latin typeface="+mn-lt"/>
              </a:rPr>
              <a:t> peers may come and go</a:t>
            </a:r>
            <a:endParaRPr lang="en-US" altLang="en-US" sz="2800" dirty="0">
              <a:solidFill>
                <a:srgbClr val="000000"/>
              </a:solidFill>
              <a:latin typeface="+mn-lt"/>
            </a:endParaRPr>
          </a:p>
          <a:p>
            <a:pPr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altLang="en-US" sz="2800" dirty="0">
                <a:solidFill>
                  <a:srgbClr val="000000"/>
                </a:solidFill>
                <a:latin typeface="+mn-lt"/>
              </a:rPr>
              <a:t>once peer has entire file, it may (selfishly) leave or (altruistically) remain in torrent</a:t>
            </a:r>
            <a:endParaRPr lang="en-US" altLang="en-US" sz="2800" dirty="0">
              <a:solidFill>
                <a:srgbClr val="000000"/>
              </a:solidFill>
              <a:latin typeface="+mn-lt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7622267" y="1307114"/>
            <a:ext cx="3567113" cy="2233613"/>
            <a:chOff x="4911725" y="1368425"/>
            <a:chExt cx="3567113" cy="2233613"/>
          </a:xfrm>
        </p:grpSpPr>
        <p:sp>
          <p:nvSpPr>
            <p:cNvPr id="172" name="Line 25"/>
            <p:cNvSpPr>
              <a:spLocks noChangeShapeType="1"/>
            </p:cNvSpPr>
            <p:nvPr/>
          </p:nvSpPr>
          <p:spPr bwMode="auto">
            <a:xfrm>
              <a:off x="6245225" y="1646238"/>
              <a:ext cx="1736725" cy="87947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3" name="Line 26"/>
            <p:cNvSpPr>
              <a:spLocks noChangeShapeType="1"/>
            </p:cNvSpPr>
            <p:nvPr/>
          </p:nvSpPr>
          <p:spPr bwMode="auto">
            <a:xfrm>
              <a:off x="6107113" y="1739900"/>
              <a:ext cx="168275" cy="113347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4" name="Line 27"/>
            <p:cNvSpPr>
              <a:spLocks noChangeShapeType="1"/>
            </p:cNvSpPr>
            <p:nvPr/>
          </p:nvSpPr>
          <p:spPr bwMode="auto">
            <a:xfrm flipH="1" flipV="1">
              <a:off x="7223125" y="1590675"/>
              <a:ext cx="795338" cy="1905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5" name="Line 28"/>
            <p:cNvSpPr>
              <a:spLocks noChangeShapeType="1"/>
            </p:cNvSpPr>
            <p:nvPr/>
          </p:nvSpPr>
          <p:spPr bwMode="auto">
            <a:xfrm flipH="1">
              <a:off x="6667500" y="1925638"/>
              <a:ext cx="1389063" cy="123983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6" name="Line 29"/>
            <p:cNvSpPr>
              <a:spLocks noChangeShapeType="1"/>
            </p:cNvSpPr>
            <p:nvPr/>
          </p:nvSpPr>
          <p:spPr bwMode="auto">
            <a:xfrm flipH="1">
              <a:off x="6726238" y="3152775"/>
              <a:ext cx="504825" cy="1016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7" name="Line 30"/>
            <p:cNvSpPr>
              <a:spLocks noChangeShapeType="1"/>
            </p:cNvSpPr>
            <p:nvPr/>
          </p:nvSpPr>
          <p:spPr bwMode="auto">
            <a:xfrm flipH="1">
              <a:off x="6399213" y="1714500"/>
              <a:ext cx="612775" cy="104616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8" name="Line 31"/>
            <p:cNvSpPr>
              <a:spLocks noChangeShapeType="1"/>
            </p:cNvSpPr>
            <p:nvPr/>
          </p:nvSpPr>
          <p:spPr bwMode="auto">
            <a:xfrm flipV="1">
              <a:off x="6511925" y="2579688"/>
              <a:ext cx="1443038" cy="30162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9" name="Line 32"/>
            <p:cNvSpPr>
              <a:spLocks noChangeShapeType="1"/>
            </p:cNvSpPr>
            <p:nvPr/>
          </p:nvSpPr>
          <p:spPr bwMode="auto">
            <a:xfrm>
              <a:off x="7192963" y="1679575"/>
              <a:ext cx="804862" cy="79692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0" name="Line 33"/>
            <p:cNvSpPr>
              <a:spLocks noChangeShapeType="1"/>
            </p:cNvSpPr>
            <p:nvPr/>
          </p:nvSpPr>
          <p:spPr bwMode="auto">
            <a:xfrm>
              <a:off x="7494588" y="3165475"/>
              <a:ext cx="255587" cy="13652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1" name="Line 34"/>
            <p:cNvSpPr>
              <a:spLocks noChangeShapeType="1"/>
            </p:cNvSpPr>
            <p:nvPr/>
          </p:nvSpPr>
          <p:spPr bwMode="auto">
            <a:xfrm>
              <a:off x="6735763" y="3351213"/>
              <a:ext cx="1014412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82" name="Line 38"/>
            <p:cNvSpPr>
              <a:spLocks noChangeShapeType="1"/>
            </p:cNvSpPr>
            <p:nvPr/>
          </p:nvSpPr>
          <p:spPr bwMode="auto">
            <a:xfrm flipH="1">
              <a:off x="7869238" y="2689225"/>
              <a:ext cx="179387" cy="58578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pic>
          <p:nvPicPr>
            <p:cNvPr id="183" name="Picture 39" descr="Alice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11725" y="2139950"/>
              <a:ext cx="323850" cy="319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84" name="Group 70"/>
            <p:cNvGrpSpPr/>
            <p:nvPr/>
          </p:nvGrpSpPr>
          <p:grpSpPr bwMode="auto">
            <a:xfrm>
              <a:off x="5586413" y="1693863"/>
              <a:ext cx="2378075" cy="1350962"/>
              <a:chOff x="1752" y="2166"/>
              <a:chExt cx="2200" cy="1363"/>
            </a:xfrm>
          </p:grpSpPr>
          <p:sp>
            <p:nvSpPr>
              <p:cNvPr id="185" name="Line 22"/>
              <p:cNvSpPr>
                <a:spLocks noChangeShapeType="1"/>
              </p:cNvSpPr>
              <p:nvPr/>
            </p:nvSpPr>
            <p:spPr bwMode="auto">
              <a:xfrm flipV="1">
                <a:off x="1752" y="2166"/>
                <a:ext cx="361" cy="53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 type="triangl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86" name="Line 23"/>
              <p:cNvSpPr>
                <a:spLocks noChangeShapeType="1"/>
              </p:cNvSpPr>
              <p:nvPr/>
            </p:nvSpPr>
            <p:spPr bwMode="auto">
              <a:xfrm flipV="1">
                <a:off x="1770" y="2352"/>
                <a:ext cx="2182" cy="40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 type="triangl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87" name="Line 24"/>
              <p:cNvSpPr>
                <a:spLocks noChangeShapeType="1"/>
              </p:cNvSpPr>
              <p:nvPr/>
            </p:nvSpPr>
            <p:spPr bwMode="auto">
              <a:xfrm>
                <a:off x="1786" y="2820"/>
                <a:ext cx="1550" cy="709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 type="triangl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188" name="Group 74"/>
            <p:cNvGrpSpPr/>
            <p:nvPr/>
          </p:nvGrpSpPr>
          <p:grpSpPr bwMode="auto">
            <a:xfrm>
              <a:off x="5245100" y="1374775"/>
              <a:ext cx="292100" cy="517525"/>
              <a:chOff x="4140" y="429"/>
              <a:chExt cx="1425" cy="2396"/>
            </a:xfrm>
          </p:grpSpPr>
          <p:sp>
            <p:nvSpPr>
              <p:cNvPr id="189" name="Freeform 75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90" name="Rectangle 76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6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91" name="Freeform 77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92" name="Freeform 78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93" name="Rectangle 79"/>
              <p:cNvSpPr>
                <a:spLocks noChangeArrowheads="1"/>
              </p:cNvSpPr>
              <p:nvPr/>
            </p:nvSpPr>
            <p:spPr bwMode="auto">
              <a:xfrm>
                <a:off x="4210" y="694"/>
                <a:ext cx="596" cy="44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194" name="Group 80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19" name="AutoShape 81"/>
                <p:cNvSpPr>
                  <a:spLocks noChangeArrowheads="1"/>
                </p:cNvSpPr>
                <p:nvPr/>
              </p:nvSpPr>
              <p:spPr bwMode="auto">
                <a:xfrm>
                  <a:off x="618" y="2571"/>
                  <a:ext cx="725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20" name="AutoShape 82"/>
                <p:cNvSpPr>
                  <a:spLocks noChangeArrowheads="1"/>
                </p:cNvSpPr>
                <p:nvPr/>
              </p:nvSpPr>
              <p:spPr bwMode="auto">
                <a:xfrm>
                  <a:off x="637" y="2585"/>
                  <a:ext cx="686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195" name="Rectangle 83"/>
              <p:cNvSpPr>
                <a:spLocks noChangeArrowheads="1"/>
              </p:cNvSpPr>
              <p:nvPr/>
            </p:nvSpPr>
            <p:spPr bwMode="auto">
              <a:xfrm>
                <a:off x="4225" y="1017"/>
                <a:ext cx="596" cy="51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196" name="Group 84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17" name="AutoShape 85"/>
                <p:cNvSpPr>
                  <a:spLocks noChangeArrowheads="1"/>
                </p:cNvSpPr>
                <p:nvPr/>
              </p:nvSpPr>
              <p:spPr bwMode="auto">
                <a:xfrm>
                  <a:off x="610" y="2569"/>
                  <a:ext cx="725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8" name="AutoShape 86"/>
                <p:cNvSpPr>
                  <a:spLocks noChangeArrowheads="1"/>
                </p:cNvSpPr>
                <p:nvPr/>
              </p:nvSpPr>
              <p:spPr bwMode="auto">
                <a:xfrm>
                  <a:off x="630" y="2584"/>
                  <a:ext cx="68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197" name="Rectangle 87"/>
              <p:cNvSpPr>
                <a:spLocks noChangeArrowheads="1"/>
              </p:cNvSpPr>
              <p:nvPr/>
            </p:nvSpPr>
            <p:spPr bwMode="auto">
              <a:xfrm>
                <a:off x="4217" y="1355"/>
                <a:ext cx="596" cy="51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198" name="Rectangle 88"/>
              <p:cNvSpPr>
                <a:spLocks noChangeArrowheads="1"/>
              </p:cNvSpPr>
              <p:nvPr/>
            </p:nvSpPr>
            <p:spPr bwMode="auto">
              <a:xfrm>
                <a:off x="4225" y="1656"/>
                <a:ext cx="596" cy="44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199" name="Group 89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15" name="AutoShape 90"/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4" cy="14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6" name="AutoShape 91"/>
                <p:cNvSpPr>
                  <a:spLocks noChangeArrowheads="1"/>
                </p:cNvSpPr>
                <p:nvPr/>
              </p:nvSpPr>
              <p:spPr bwMode="auto">
                <a:xfrm>
                  <a:off x="635" y="2582"/>
                  <a:ext cx="685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200" name="Freeform 92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grpSp>
            <p:nvGrpSpPr>
              <p:cNvPr id="201" name="Group 93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13" name="AutoShape 94"/>
                <p:cNvSpPr>
                  <a:spLocks noChangeArrowheads="1"/>
                </p:cNvSpPr>
                <p:nvPr/>
              </p:nvSpPr>
              <p:spPr bwMode="auto">
                <a:xfrm>
                  <a:off x="611" y="2567"/>
                  <a:ext cx="724" cy="14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214" name="AutoShape 95"/>
                <p:cNvSpPr>
                  <a:spLocks noChangeArrowheads="1"/>
                </p:cNvSpPr>
                <p:nvPr/>
              </p:nvSpPr>
              <p:spPr bwMode="auto">
                <a:xfrm>
                  <a:off x="630" y="2581"/>
                  <a:ext cx="685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pitchFamily="82" charset="2"/>
                    <a:buNone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202" name="Rectangle 96"/>
              <p:cNvSpPr>
                <a:spLocks noChangeArrowheads="1"/>
              </p:cNvSpPr>
              <p:nvPr/>
            </p:nvSpPr>
            <p:spPr bwMode="auto">
              <a:xfrm>
                <a:off x="5247" y="429"/>
                <a:ext cx="70" cy="2286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03" name="Freeform 97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04" name="Freeform 98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05" name="Oval 99"/>
              <p:cNvSpPr>
                <a:spLocks noChangeArrowheads="1"/>
              </p:cNvSpPr>
              <p:nvPr/>
            </p:nvSpPr>
            <p:spPr bwMode="auto">
              <a:xfrm>
                <a:off x="5519" y="2612"/>
                <a:ext cx="46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06" name="Freeform 100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07" name="AutoShape 101"/>
              <p:cNvSpPr>
                <a:spLocks noChangeArrowheads="1"/>
              </p:cNvSpPr>
              <p:nvPr/>
            </p:nvSpPr>
            <p:spPr bwMode="auto">
              <a:xfrm>
                <a:off x="4140" y="2678"/>
                <a:ext cx="1200" cy="147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08" name="AutoShape 102"/>
              <p:cNvSpPr>
                <a:spLocks noChangeArrowheads="1"/>
              </p:cNvSpPr>
              <p:nvPr/>
            </p:nvSpPr>
            <p:spPr bwMode="auto">
              <a:xfrm>
                <a:off x="4210" y="2707"/>
                <a:ext cx="1069" cy="8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09" name="Oval 103"/>
              <p:cNvSpPr>
                <a:spLocks noChangeArrowheads="1"/>
              </p:cNvSpPr>
              <p:nvPr/>
            </p:nvSpPr>
            <p:spPr bwMode="auto">
              <a:xfrm>
                <a:off x="4310" y="2384"/>
                <a:ext cx="155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10" name="Oval 104"/>
              <p:cNvSpPr>
                <a:spLocks noChangeArrowheads="1"/>
              </p:cNvSpPr>
              <p:nvPr/>
            </p:nvSpPr>
            <p:spPr bwMode="auto">
              <a:xfrm>
                <a:off x="4489" y="2384"/>
                <a:ext cx="155" cy="14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11" name="Oval 105"/>
              <p:cNvSpPr>
                <a:spLocks noChangeArrowheads="1"/>
              </p:cNvSpPr>
              <p:nvPr/>
            </p:nvSpPr>
            <p:spPr bwMode="auto">
              <a:xfrm>
                <a:off x="4659" y="2384"/>
                <a:ext cx="163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  <p:sp>
            <p:nvSpPr>
              <p:cNvPr id="212" name="Rectangle 106"/>
              <p:cNvSpPr>
                <a:spLocks noChangeArrowheads="1"/>
              </p:cNvSpPr>
              <p:nvPr/>
            </p:nvSpPr>
            <p:spPr bwMode="auto">
              <a:xfrm>
                <a:off x="5062" y="1833"/>
                <a:ext cx="85" cy="764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221" name="Group 107"/>
            <p:cNvGrpSpPr/>
            <p:nvPr/>
          </p:nvGrpSpPr>
          <p:grpSpPr bwMode="auto">
            <a:xfrm>
              <a:off x="6311900" y="3176588"/>
              <a:ext cx="434975" cy="349250"/>
              <a:chOff x="-44" y="1473"/>
              <a:chExt cx="981" cy="1105"/>
            </a:xfrm>
          </p:grpSpPr>
          <p:pic>
            <p:nvPicPr>
              <p:cNvPr id="222" name="Picture 108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23" name="Freeform 109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224" name="Group 110"/>
            <p:cNvGrpSpPr/>
            <p:nvPr/>
          </p:nvGrpSpPr>
          <p:grpSpPr bwMode="auto">
            <a:xfrm flipH="1">
              <a:off x="7716838" y="3252788"/>
              <a:ext cx="434975" cy="349250"/>
              <a:chOff x="-44" y="1473"/>
              <a:chExt cx="981" cy="1105"/>
            </a:xfrm>
          </p:grpSpPr>
          <p:pic>
            <p:nvPicPr>
              <p:cNvPr id="225" name="Picture 111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26" name="Freeform 112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227" name="Group 113"/>
            <p:cNvGrpSpPr/>
            <p:nvPr/>
          </p:nvGrpSpPr>
          <p:grpSpPr bwMode="auto">
            <a:xfrm flipH="1">
              <a:off x="7988300" y="2457450"/>
              <a:ext cx="434975" cy="349250"/>
              <a:chOff x="-44" y="1473"/>
              <a:chExt cx="981" cy="1105"/>
            </a:xfrm>
          </p:grpSpPr>
          <p:pic>
            <p:nvPicPr>
              <p:cNvPr id="228" name="Picture 114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29" name="Freeform 115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230" name="Group 116"/>
            <p:cNvGrpSpPr/>
            <p:nvPr/>
          </p:nvGrpSpPr>
          <p:grpSpPr bwMode="auto">
            <a:xfrm flipH="1">
              <a:off x="8043863" y="1706563"/>
              <a:ext cx="434975" cy="349250"/>
              <a:chOff x="-44" y="1473"/>
              <a:chExt cx="981" cy="1105"/>
            </a:xfrm>
          </p:grpSpPr>
          <p:pic>
            <p:nvPicPr>
              <p:cNvPr id="231" name="Picture 117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32" name="Freeform 118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233" name="Group 119"/>
            <p:cNvGrpSpPr/>
            <p:nvPr/>
          </p:nvGrpSpPr>
          <p:grpSpPr bwMode="auto">
            <a:xfrm flipH="1">
              <a:off x="6911975" y="1368425"/>
              <a:ext cx="434975" cy="349250"/>
              <a:chOff x="-44" y="1473"/>
              <a:chExt cx="981" cy="1105"/>
            </a:xfrm>
          </p:grpSpPr>
          <p:pic>
            <p:nvPicPr>
              <p:cNvPr id="234" name="Picture 120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35" name="Freeform 121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236" name="Group 123"/>
            <p:cNvGrpSpPr/>
            <p:nvPr/>
          </p:nvGrpSpPr>
          <p:grpSpPr bwMode="auto">
            <a:xfrm>
              <a:off x="5824538" y="1411288"/>
              <a:ext cx="434975" cy="349250"/>
              <a:chOff x="-44" y="1473"/>
              <a:chExt cx="981" cy="1105"/>
            </a:xfrm>
          </p:grpSpPr>
          <p:pic>
            <p:nvPicPr>
              <p:cNvPr id="237" name="Picture 124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38" name="Freeform 125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239" name="Group 126"/>
            <p:cNvGrpSpPr/>
            <p:nvPr/>
          </p:nvGrpSpPr>
          <p:grpSpPr bwMode="auto">
            <a:xfrm>
              <a:off x="5159375" y="2162175"/>
              <a:ext cx="434975" cy="349250"/>
              <a:chOff x="-44" y="1473"/>
              <a:chExt cx="981" cy="1105"/>
            </a:xfrm>
          </p:grpSpPr>
          <p:pic>
            <p:nvPicPr>
              <p:cNvPr id="240" name="Picture 127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41" name="Freeform 128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242" name="Group 129"/>
            <p:cNvGrpSpPr/>
            <p:nvPr/>
          </p:nvGrpSpPr>
          <p:grpSpPr bwMode="auto">
            <a:xfrm>
              <a:off x="6129338" y="2749550"/>
              <a:ext cx="434975" cy="349250"/>
              <a:chOff x="-44" y="1473"/>
              <a:chExt cx="981" cy="1105"/>
            </a:xfrm>
          </p:grpSpPr>
          <p:pic>
            <p:nvPicPr>
              <p:cNvPr id="243" name="Picture 130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44" name="Freeform 131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245" name="Group 132"/>
            <p:cNvGrpSpPr/>
            <p:nvPr/>
          </p:nvGrpSpPr>
          <p:grpSpPr bwMode="auto">
            <a:xfrm>
              <a:off x="7185025" y="2989263"/>
              <a:ext cx="325438" cy="261937"/>
              <a:chOff x="-44" y="1473"/>
              <a:chExt cx="981" cy="1105"/>
            </a:xfrm>
          </p:grpSpPr>
          <p:pic>
            <p:nvPicPr>
              <p:cNvPr id="246" name="Picture 133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47" name="Freeform 134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</a:endParaRPr>
              </a:p>
            </p:txBody>
          </p:sp>
        </p:grpSp>
      </p:grpSp>
      <p:sp>
        <p:nvSpPr>
          <p:cNvPr id="8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BitTorrent: requesting, sending file chunks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sp>
        <p:nvSpPr>
          <p:cNvPr id="85" name="Rectangle 4"/>
          <p:cNvSpPr txBox="1">
            <a:spLocks noChangeArrowheads="1"/>
          </p:cNvSpPr>
          <p:nvPr/>
        </p:nvSpPr>
        <p:spPr>
          <a:xfrm>
            <a:off x="798691" y="1510619"/>
            <a:ext cx="4521200" cy="41179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" indent="0">
              <a:buFont typeface="Wingdings" panose="05000000000000000000" charset="0"/>
              <a:buNone/>
              <a:defRPr/>
            </a:pPr>
            <a:r>
              <a:rPr lang="en-US" sz="3200" dirty="0">
                <a:solidFill>
                  <a:srgbClr val="CC0000"/>
                </a:solidFill>
              </a:rPr>
              <a:t>Requesting chunks:</a:t>
            </a:r>
            <a:endParaRPr lang="en-US" sz="3200" dirty="0">
              <a:solidFill>
                <a:srgbClr val="CC0000"/>
              </a:solidFill>
            </a:endParaRPr>
          </a:p>
          <a:p>
            <a:pPr marL="406400" indent="-276225">
              <a:buFont typeface="Wingdings" panose="05000000000000000000" pitchFamily="2" charset="2"/>
              <a:buChar char="§"/>
              <a:defRPr/>
            </a:pPr>
            <a:r>
              <a:rPr lang="en-US" dirty="0"/>
              <a:t>at any given time, different peers have different subsets of file chunks</a:t>
            </a:r>
            <a:endParaRPr lang="en-US" dirty="0"/>
          </a:p>
          <a:p>
            <a:pPr marL="406400" indent="-276225">
              <a:buFont typeface="Wingdings" panose="05000000000000000000" pitchFamily="2" charset="2"/>
              <a:buChar char="§"/>
              <a:defRPr/>
            </a:pPr>
            <a:r>
              <a:rPr lang="en-US" dirty="0"/>
              <a:t>periodically, Alice asks each peer for list of chunks that they have</a:t>
            </a:r>
            <a:endParaRPr lang="en-US" dirty="0"/>
          </a:p>
          <a:p>
            <a:pPr marL="406400" indent="-276225">
              <a:buFont typeface="Wingdings" panose="05000000000000000000" pitchFamily="2" charset="2"/>
              <a:buChar char="§"/>
              <a:defRPr/>
            </a:pPr>
            <a:r>
              <a:rPr lang="en-US" dirty="0"/>
              <a:t>Alice requests missing chunks from peers, rarest first</a:t>
            </a:r>
            <a:endParaRPr lang="en-US" dirty="0"/>
          </a:p>
        </p:txBody>
      </p:sp>
      <p:sp>
        <p:nvSpPr>
          <p:cNvPr id="86" name="Rectangle 6"/>
          <p:cNvSpPr>
            <a:spLocks noChangeArrowheads="1"/>
          </p:cNvSpPr>
          <p:nvPr/>
        </p:nvSpPr>
        <p:spPr bwMode="auto">
          <a:xfrm>
            <a:off x="5927271" y="1412473"/>
            <a:ext cx="5714999" cy="5039006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681355" indent="-224155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15875" indent="0"/>
            <a:r>
              <a:rPr lang="en-US" altLang="en-US" sz="3200" dirty="0">
                <a:solidFill>
                  <a:srgbClr val="CC0000"/>
                </a:solidFill>
                <a:latin typeface="+mn-lt"/>
              </a:rPr>
              <a:t>Sending chunks: tit-for-tat</a:t>
            </a:r>
            <a:endParaRPr lang="en-US" altLang="en-US" sz="3200" dirty="0">
              <a:solidFill>
                <a:srgbClr val="CC0000"/>
              </a:solidFill>
              <a:latin typeface="+mn-lt"/>
            </a:endParaRPr>
          </a:p>
          <a:p>
            <a:pPr marL="406400" indent="-341630">
              <a:lnSpc>
                <a:spcPct val="90000"/>
              </a:lnSpc>
              <a:spcBef>
                <a:spcPts val="4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altLang="en-US" sz="2800" dirty="0">
                <a:latin typeface="+mn-lt"/>
              </a:rPr>
              <a:t>Alice sends chunks to those four peers currently sending her chunks </a:t>
            </a:r>
            <a:r>
              <a:rPr lang="en-US" altLang="en-US" sz="2800" i="1" dirty="0">
                <a:latin typeface="+mn-lt"/>
              </a:rPr>
              <a:t>at highest rate</a:t>
            </a:r>
            <a:r>
              <a:rPr lang="en-US" altLang="en-US" sz="2800" dirty="0">
                <a:latin typeface="+mn-lt"/>
              </a:rPr>
              <a:t> </a:t>
            </a:r>
            <a:endParaRPr lang="en-US" altLang="en-US" sz="2800" dirty="0">
              <a:latin typeface="+mn-lt"/>
            </a:endParaRPr>
          </a:p>
          <a:p>
            <a:pPr lvl="1">
              <a:lnSpc>
                <a:spcPct val="90000"/>
              </a:lnSpc>
              <a:spcBef>
                <a:spcPts val="400"/>
              </a:spcBef>
              <a:buClr>
                <a:srgbClr val="000099"/>
              </a:buClr>
              <a:buSzTx/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+mn-lt"/>
              </a:rPr>
              <a:t>other peers are choked by Alice (do not receive chunks from her)</a:t>
            </a:r>
            <a:endParaRPr lang="en-US" altLang="en-US" sz="2400" dirty="0">
              <a:latin typeface="+mn-lt"/>
            </a:endParaRPr>
          </a:p>
          <a:p>
            <a:pPr lvl="1">
              <a:lnSpc>
                <a:spcPct val="90000"/>
              </a:lnSpc>
              <a:spcBef>
                <a:spcPts val="400"/>
              </a:spcBef>
              <a:buClr>
                <a:srgbClr val="000099"/>
              </a:buClr>
              <a:buSzTx/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+mn-lt"/>
              </a:rPr>
              <a:t>re-evaluate top 4 every10 secs</a:t>
            </a:r>
            <a:endParaRPr lang="en-US" altLang="en-US" sz="2400" dirty="0">
              <a:latin typeface="+mn-lt"/>
            </a:endParaRPr>
          </a:p>
          <a:p>
            <a:pPr marL="471805" indent="-341630">
              <a:lnSpc>
                <a:spcPct val="90000"/>
              </a:lnSpc>
              <a:spcBef>
                <a:spcPts val="4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altLang="en-US" sz="2800" dirty="0">
                <a:latin typeface="+mn-lt"/>
              </a:rPr>
              <a:t>every 30 secs: randomly select another peer, starts sending chunks</a:t>
            </a:r>
            <a:endParaRPr lang="en-US" altLang="en-US" sz="2800" dirty="0">
              <a:latin typeface="+mn-lt"/>
            </a:endParaRPr>
          </a:p>
          <a:p>
            <a:pPr lvl="1">
              <a:lnSpc>
                <a:spcPct val="90000"/>
              </a:lnSpc>
              <a:spcBef>
                <a:spcPts val="400"/>
              </a:spcBef>
              <a:buClr>
                <a:srgbClr val="000099"/>
              </a:buClr>
              <a:buSzTx/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+mn-lt"/>
              </a:rPr>
              <a:t>“optimistically unchoke” this peer</a:t>
            </a:r>
            <a:endParaRPr lang="en-US" altLang="ja-JP" sz="2400" dirty="0">
              <a:latin typeface="+mn-lt"/>
            </a:endParaRPr>
          </a:p>
          <a:p>
            <a:pPr lvl="1">
              <a:lnSpc>
                <a:spcPct val="90000"/>
              </a:lnSpc>
              <a:spcBef>
                <a:spcPts val="400"/>
              </a:spcBef>
              <a:buClr>
                <a:srgbClr val="000099"/>
              </a:buClr>
              <a:buSzTx/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+mn-lt"/>
              </a:rPr>
              <a:t>newly chosen peer may join top 4</a:t>
            </a:r>
            <a:endParaRPr lang="en-US" altLang="en-US" sz="2400" dirty="0">
              <a:latin typeface="+mn-lt"/>
            </a:endParaRPr>
          </a:p>
          <a:p>
            <a:pPr>
              <a:buClr>
                <a:srgbClr val="000099"/>
              </a:buClr>
              <a:buSzTx/>
              <a:buFont typeface="Wingdings" panose="05000000000000000000" pitchFamily="2" charset="2"/>
              <a:buChar char="§"/>
            </a:pPr>
            <a:endParaRPr lang="en-US" altLang="en-US" dirty="0">
              <a:latin typeface="Gill Sans MT" panose="020B0502020104020203" pitchFamily="34" charset="77"/>
            </a:endParaRP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BitTorrent: tit-for-tat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pic>
        <p:nvPicPr>
          <p:cNvPr id="7" name="Picture 13" descr="Alice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9027" y="5178425"/>
            <a:ext cx="56197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5"/>
          <p:cNvSpPr>
            <a:spLocks noChangeShapeType="1"/>
          </p:cNvSpPr>
          <p:nvPr/>
        </p:nvSpPr>
        <p:spPr bwMode="auto">
          <a:xfrm flipH="1" flipV="1">
            <a:off x="2452914" y="4184650"/>
            <a:ext cx="1473200" cy="5969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>
            <a:spAutoFit/>
          </a:bodyPr>
          <a:lstStyle/>
          <a:p>
            <a:endParaRPr lang="en-US" sz="2000"/>
          </a:p>
        </p:txBody>
      </p:sp>
      <p:sp>
        <p:nvSpPr>
          <p:cNvPr id="9" name="Line 16"/>
          <p:cNvSpPr>
            <a:spLocks noChangeShapeType="1"/>
          </p:cNvSpPr>
          <p:nvPr/>
        </p:nvSpPr>
        <p:spPr bwMode="auto">
          <a:xfrm flipH="1">
            <a:off x="2933927" y="5010150"/>
            <a:ext cx="96520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>
            <a:spAutoFit/>
          </a:bodyPr>
          <a:lstStyle/>
          <a:p>
            <a:endParaRPr lang="en-US" sz="2000"/>
          </a:p>
        </p:txBody>
      </p:sp>
      <p:sp>
        <p:nvSpPr>
          <p:cNvPr id="10" name="Line 17"/>
          <p:cNvSpPr>
            <a:spLocks noChangeShapeType="1"/>
          </p:cNvSpPr>
          <p:nvPr/>
        </p:nvSpPr>
        <p:spPr bwMode="auto">
          <a:xfrm flipH="1">
            <a:off x="3608614" y="5124450"/>
            <a:ext cx="596900" cy="1041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>
            <a:spAutoFit/>
          </a:bodyPr>
          <a:lstStyle/>
          <a:p>
            <a:endParaRPr lang="en-US" sz="2000"/>
          </a:p>
        </p:txBody>
      </p:sp>
      <p:sp>
        <p:nvSpPr>
          <p:cNvPr id="11" name="Line 18"/>
          <p:cNvSpPr>
            <a:spLocks noChangeShapeType="1"/>
          </p:cNvSpPr>
          <p:nvPr/>
        </p:nvSpPr>
        <p:spPr bwMode="auto">
          <a:xfrm flipV="1">
            <a:off x="6491514" y="3308350"/>
            <a:ext cx="419100" cy="6477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>
            <a:spAutoFit/>
          </a:bodyPr>
          <a:lstStyle/>
          <a:p>
            <a:endParaRPr lang="en-US" sz="2000"/>
          </a:p>
        </p:txBody>
      </p:sp>
      <p:sp>
        <p:nvSpPr>
          <p:cNvPr id="12" name="Line 20"/>
          <p:cNvSpPr>
            <a:spLocks noChangeShapeType="1"/>
          </p:cNvSpPr>
          <p:nvPr/>
        </p:nvSpPr>
        <p:spPr bwMode="auto">
          <a:xfrm flipV="1">
            <a:off x="6593114" y="3892550"/>
            <a:ext cx="78740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>
            <a:spAutoFit/>
          </a:bodyPr>
          <a:lstStyle/>
          <a:p>
            <a:endParaRPr lang="en-US" sz="2000"/>
          </a:p>
        </p:txBody>
      </p:sp>
      <p:sp>
        <p:nvSpPr>
          <p:cNvPr id="13" name="Line 21"/>
          <p:cNvSpPr>
            <a:spLocks noChangeShapeType="1"/>
          </p:cNvSpPr>
          <p:nvPr/>
        </p:nvSpPr>
        <p:spPr bwMode="auto">
          <a:xfrm>
            <a:off x="6593114" y="4362450"/>
            <a:ext cx="596900" cy="3175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>
            <a:spAutoFit/>
          </a:bodyPr>
          <a:lstStyle/>
          <a:p>
            <a:endParaRPr lang="en-US" sz="2000"/>
          </a:p>
        </p:txBody>
      </p:sp>
      <p:pic>
        <p:nvPicPr>
          <p:cNvPr id="14" name="Picture 22" descr="Bo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702" y="4606925"/>
            <a:ext cx="676275" cy="690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Line 23"/>
          <p:cNvSpPr>
            <a:spLocks noChangeShapeType="1"/>
          </p:cNvSpPr>
          <p:nvPr/>
        </p:nvSpPr>
        <p:spPr bwMode="auto">
          <a:xfrm flipV="1">
            <a:off x="4510314" y="4159250"/>
            <a:ext cx="1435100" cy="482600"/>
          </a:xfrm>
          <a:prstGeom prst="line">
            <a:avLst/>
          </a:prstGeom>
          <a:noFill/>
          <a:ln w="25400">
            <a:solidFill>
              <a:srgbClr val="CC0000"/>
            </a:solidFill>
            <a:prstDash val="sysDot"/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>
            <a:spAutoFit/>
          </a:bodyPr>
          <a:lstStyle/>
          <a:p>
            <a:endParaRPr lang="en-US" sz="2000"/>
          </a:p>
        </p:txBody>
      </p:sp>
      <p:sp>
        <p:nvSpPr>
          <p:cNvPr id="16" name="Line 24"/>
          <p:cNvSpPr>
            <a:spLocks noChangeShapeType="1"/>
          </p:cNvSpPr>
          <p:nvPr/>
        </p:nvSpPr>
        <p:spPr bwMode="auto">
          <a:xfrm flipH="1">
            <a:off x="4523014" y="4248150"/>
            <a:ext cx="1397000" cy="469900"/>
          </a:xfrm>
          <a:prstGeom prst="line">
            <a:avLst/>
          </a:prstGeom>
          <a:noFill/>
          <a:ln w="25400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0" tIns="0" rIns="0" bIns="0">
            <a:spAutoFit/>
          </a:bodyPr>
          <a:lstStyle/>
          <a:p>
            <a:endParaRPr lang="en-US" sz="2000"/>
          </a:p>
        </p:txBody>
      </p:sp>
      <p:sp>
        <p:nvSpPr>
          <p:cNvPr id="17" name="Line 25"/>
          <p:cNvSpPr>
            <a:spLocks noChangeShapeType="1"/>
          </p:cNvSpPr>
          <p:nvPr/>
        </p:nvSpPr>
        <p:spPr bwMode="auto">
          <a:xfrm flipV="1">
            <a:off x="4561114" y="4349750"/>
            <a:ext cx="1371600" cy="482600"/>
          </a:xfrm>
          <a:prstGeom prst="line">
            <a:avLst/>
          </a:prstGeom>
          <a:noFill/>
          <a:ln w="25400">
            <a:solidFill>
              <a:srgbClr val="CC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0" tIns="0" rIns="0" bIns="0">
            <a:spAutoFit/>
          </a:bodyPr>
          <a:lstStyle/>
          <a:p>
            <a:endParaRPr lang="en-US" sz="2000"/>
          </a:p>
        </p:txBody>
      </p:sp>
      <p:sp>
        <p:nvSpPr>
          <p:cNvPr id="18" name="Text Box 26"/>
          <p:cNvSpPr txBox="1">
            <a:spLocks noChangeArrowheads="1"/>
          </p:cNvSpPr>
          <p:nvPr/>
        </p:nvSpPr>
        <p:spPr bwMode="auto">
          <a:xfrm>
            <a:off x="825046" y="1288142"/>
            <a:ext cx="47891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>
                <a:latin typeface="+mn-lt"/>
              </a:rPr>
              <a:t>(1) Alice “</a:t>
            </a:r>
            <a:r>
              <a:rPr lang="en-US" altLang="ja-JP" sz="2400" dirty="0">
                <a:latin typeface="+mn-lt"/>
              </a:rPr>
              <a:t>optimistically unchokes” Bob</a:t>
            </a:r>
            <a:endParaRPr lang="en-US" altLang="en-US" sz="2400" dirty="0">
              <a:latin typeface="+mn-lt"/>
            </a:endParaRPr>
          </a:p>
        </p:txBody>
      </p:sp>
      <p:sp>
        <p:nvSpPr>
          <p:cNvPr id="19" name="Text Box 27"/>
          <p:cNvSpPr txBox="1">
            <a:spLocks noChangeArrowheads="1"/>
          </p:cNvSpPr>
          <p:nvPr/>
        </p:nvSpPr>
        <p:spPr bwMode="auto">
          <a:xfrm>
            <a:off x="822327" y="1711330"/>
            <a:ext cx="84967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>
                <a:latin typeface="+mn-lt"/>
              </a:rPr>
              <a:t>(2) Alice becomes one of Bob’</a:t>
            </a:r>
            <a:r>
              <a:rPr lang="en-US" altLang="ja-JP" sz="2400" dirty="0">
                <a:latin typeface="+mn-lt"/>
              </a:rPr>
              <a:t>s top-four providers; Bob reciprocates</a:t>
            </a:r>
            <a:endParaRPr lang="en-US" altLang="en-US" sz="2400" dirty="0">
              <a:latin typeface="+mn-lt"/>
            </a:endParaRPr>
          </a:p>
        </p:txBody>
      </p:sp>
      <p:sp>
        <p:nvSpPr>
          <p:cNvPr id="20" name="Text Box 28"/>
          <p:cNvSpPr txBox="1">
            <a:spLocks noChangeArrowheads="1"/>
          </p:cNvSpPr>
          <p:nvPr/>
        </p:nvSpPr>
        <p:spPr bwMode="auto">
          <a:xfrm>
            <a:off x="814389" y="2124086"/>
            <a:ext cx="625748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>
                <a:latin typeface="+mn-lt"/>
              </a:rPr>
              <a:t>(3) Bob becomes one of Alice’</a:t>
            </a:r>
            <a:r>
              <a:rPr lang="en-US" altLang="ja-JP" sz="2400" dirty="0">
                <a:latin typeface="+mn-lt"/>
              </a:rPr>
              <a:t>s top-four providers</a:t>
            </a:r>
            <a:endParaRPr lang="en-US" altLang="en-US" sz="2400" dirty="0">
              <a:latin typeface="+mn-lt"/>
            </a:endParaRPr>
          </a:p>
        </p:txBody>
      </p:sp>
      <p:sp>
        <p:nvSpPr>
          <p:cNvPr id="21" name="Text Box 29"/>
          <p:cNvSpPr txBox="1">
            <a:spLocks noChangeArrowheads="1"/>
          </p:cNvSpPr>
          <p:nvPr/>
        </p:nvSpPr>
        <p:spPr bwMode="auto">
          <a:xfrm>
            <a:off x="6416902" y="5338537"/>
            <a:ext cx="4897389" cy="830997"/>
          </a:xfrm>
          <a:prstGeom prst="rect">
            <a:avLst/>
          </a:prstGeom>
          <a:noFill/>
          <a:ln w="19050">
            <a:solidFill>
              <a:srgbClr val="CC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i="1" dirty="0">
                <a:latin typeface="+mn-lt"/>
              </a:rPr>
              <a:t>higher upload rate:</a:t>
            </a:r>
            <a:r>
              <a:rPr lang="en-US" altLang="en-US" sz="2400" dirty="0">
                <a:latin typeface="+mn-lt"/>
              </a:rPr>
              <a:t> find better trading partners, get file faster !</a:t>
            </a:r>
            <a:endParaRPr lang="en-US" altLang="en-US" sz="2400" dirty="0">
              <a:latin typeface="+mn-lt"/>
            </a:endParaRPr>
          </a:p>
        </p:txBody>
      </p:sp>
      <p:grpSp>
        <p:nvGrpSpPr>
          <p:cNvPr id="22" name="Group 52"/>
          <p:cNvGrpSpPr/>
          <p:nvPr/>
        </p:nvGrpSpPr>
        <p:grpSpPr bwMode="auto">
          <a:xfrm>
            <a:off x="2194152" y="5014913"/>
            <a:ext cx="762000" cy="752475"/>
            <a:chOff x="-44" y="1473"/>
            <a:chExt cx="981" cy="1105"/>
          </a:xfrm>
        </p:grpSpPr>
        <p:pic>
          <p:nvPicPr>
            <p:cNvPr id="23" name="Picture 53" descr="desktop_computer_stylized_medium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4" name="Freeform 54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endParaRPr lang="en-US" sz="2000"/>
            </a:p>
          </p:txBody>
        </p:sp>
      </p:grpSp>
      <p:grpSp>
        <p:nvGrpSpPr>
          <p:cNvPr id="25" name="Group 55"/>
          <p:cNvGrpSpPr/>
          <p:nvPr/>
        </p:nvGrpSpPr>
        <p:grpSpPr bwMode="auto">
          <a:xfrm>
            <a:off x="2889477" y="5776913"/>
            <a:ext cx="762000" cy="752475"/>
            <a:chOff x="-44" y="1473"/>
            <a:chExt cx="981" cy="1105"/>
          </a:xfrm>
        </p:grpSpPr>
        <p:pic>
          <p:nvPicPr>
            <p:cNvPr id="26" name="Picture 56" descr="desktop_computer_stylized_medium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" name="Freeform 57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endParaRPr lang="en-US" sz="2000"/>
            </a:p>
          </p:txBody>
        </p:sp>
      </p:grpSp>
      <p:grpSp>
        <p:nvGrpSpPr>
          <p:cNvPr id="28" name="Group 58"/>
          <p:cNvGrpSpPr/>
          <p:nvPr/>
        </p:nvGrpSpPr>
        <p:grpSpPr bwMode="auto">
          <a:xfrm>
            <a:off x="1708377" y="3894138"/>
            <a:ext cx="762000" cy="752475"/>
            <a:chOff x="-44" y="1473"/>
            <a:chExt cx="981" cy="1105"/>
          </a:xfrm>
        </p:grpSpPr>
        <p:pic>
          <p:nvPicPr>
            <p:cNvPr id="29" name="Picture 59" descr="desktop_computer_stylized_medium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" name="Freeform 60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endParaRPr lang="en-US" sz="2000"/>
            </a:p>
          </p:txBody>
        </p:sp>
      </p:grpSp>
      <p:grpSp>
        <p:nvGrpSpPr>
          <p:cNvPr id="31" name="Group 61"/>
          <p:cNvGrpSpPr/>
          <p:nvPr/>
        </p:nvGrpSpPr>
        <p:grpSpPr bwMode="auto">
          <a:xfrm>
            <a:off x="3672114" y="4427538"/>
            <a:ext cx="762000" cy="752475"/>
            <a:chOff x="-44" y="1473"/>
            <a:chExt cx="981" cy="1105"/>
          </a:xfrm>
        </p:grpSpPr>
        <p:pic>
          <p:nvPicPr>
            <p:cNvPr id="32" name="Picture 62" descr="desktop_computer_stylized_medium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3" name="Freeform 63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endParaRPr lang="en-US" sz="2000"/>
            </a:p>
          </p:txBody>
        </p:sp>
      </p:grpSp>
      <p:grpSp>
        <p:nvGrpSpPr>
          <p:cNvPr id="34" name="Group 64"/>
          <p:cNvGrpSpPr/>
          <p:nvPr/>
        </p:nvGrpSpPr>
        <p:grpSpPr bwMode="auto">
          <a:xfrm flipH="1">
            <a:off x="7199539" y="4351338"/>
            <a:ext cx="762000" cy="752475"/>
            <a:chOff x="-44" y="1473"/>
            <a:chExt cx="981" cy="1105"/>
          </a:xfrm>
        </p:grpSpPr>
        <p:pic>
          <p:nvPicPr>
            <p:cNvPr id="35" name="Picture 65" descr="desktop_computer_stylized_medium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6" name="Freeform 66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endParaRPr lang="en-US" sz="2000"/>
            </a:p>
          </p:txBody>
        </p:sp>
      </p:grpSp>
      <p:grpSp>
        <p:nvGrpSpPr>
          <p:cNvPr id="37" name="Group 67"/>
          <p:cNvGrpSpPr/>
          <p:nvPr/>
        </p:nvGrpSpPr>
        <p:grpSpPr bwMode="auto">
          <a:xfrm flipH="1">
            <a:off x="7350352" y="3513138"/>
            <a:ext cx="762000" cy="752475"/>
            <a:chOff x="-44" y="1473"/>
            <a:chExt cx="981" cy="1105"/>
          </a:xfrm>
        </p:grpSpPr>
        <p:pic>
          <p:nvPicPr>
            <p:cNvPr id="38" name="Picture 68" descr="desktop_computer_stylized_medium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9" name="Freeform 69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endParaRPr lang="en-US" sz="2000"/>
            </a:p>
          </p:txBody>
        </p:sp>
      </p:grpSp>
      <p:grpSp>
        <p:nvGrpSpPr>
          <p:cNvPr id="40" name="Group 70"/>
          <p:cNvGrpSpPr/>
          <p:nvPr/>
        </p:nvGrpSpPr>
        <p:grpSpPr bwMode="auto">
          <a:xfrm flipH="1">
            <a:off x="6958239" y="2892425"/>
            <a:ext cx="762000" cy="752475"/>
            <a:chOff x="-44" y="1473"/>
            <a:chExt cx="981" cy="1105"/>
          </a:xfrm>
        </p:grpSpPr>
        <p:pic>
          <p:nvPicPr>
            <p:cNvPr id="41" name="Picture 71" descr="desktop_computer_stylized_medium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2" name="Freeform 72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endParaRPr lang="en-US" sz="2000"/>
            </a:p>
          </p:txBody>
        </p:sp>
      </p:grpSp>
      <p:grpSp>
        <p:nvGrpSpPr>
          <p:cNvPr id="43" name="Group 74"/>
          <p:cNvGrpSpPr/>
          <p:nvPr/>
        </p:nvGrpSpPr>
        <p:grpSpPr bwMode="auto">
          <a:xfrm flipH="1">
            <a:off x="6035902" y="3883025"/>
            <a:ext cx="762000" cy="752475"/>
            <a:chOff x="-44" y="1473"/>
            <a:chExt cx="981" cy="1105"/>
          </a:xfrm>
        </p:grpSpPr>
        <p:pic>
          <p:nvPicPr>
            <p:cNvPr id="44" name="Picture 75" descr="desktop_computer_stylized_medium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" name="Freeform 76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endParaRPr lang="en-US" sz="2000"/>
            </a:p>
          </p:txBody>
        </p:sp>
      </p:grpSp>
      <p:grpSp>
        <p:nvGrpSpPr>
          <p:cNvPr id="46" name="Group 80"/>
          <p:cNvGrpSpPr/>
          <p:nvPr/>
        </p:nvGrpSpPr>
        <p:grpSpPr bwMode="auto">
          <a:xfrm>
            <a:off x="5815239" y="2717800"/>
            <a:ext cx="762000" cy="1177925"/>
            <a:chOff x="4746" y="1528"/>
            <a:chExt cx="480" cy="742"/>
          </a:xfrm>
        </p:grpSpPr>
        <p:sp>
          <p:nvSpPr>
            <p:cNvPr id="47" name="Line 50"/>
            <p:cNvSpPr>
              <a:spLocks noChangeShapeType="1"/>
            </p:cNvSpPr>
            <p:nvPr/>
          </p:nvSpPr>
          <p:spPr bwMode="auto">
            <a:xfrm>
              <a:off x="4964" y="1962"/>
              <a:ext cx="2" cy="30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grpSp>
          <p:nvGrpSpPr>
            <p:cNvPr id="48" name="Group 77"/>
            <p:cNvGrpSpPr/>
            <p:nvPr/>
          </p:nvGrpSpPr>
          <p:grpSpPr bwMode="auto">
            <a:xfrm flipH="1">
              <a:off x="4746" y="1528"/>
              <a:ext cx="480" cy="474"/>
              <a:chOff x="-44" y="1473"/>
              <a:chExt cx="981" cy="1105"/>
            </a:xfrm>
          </p:grpSpPr>
          <p:pic>
            <p:nvPicPr>
              <p:cNvPr id="49" name="Picture 78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50" name="Freeform 79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endParaRPr lang="en-US" sz="2000"/>
              </a:p>
            </p:txBody>
          </p:sp>
        </p:grpSp>
      </p:grpSp>
      <p:grpSp>
        <p:nvGrpSpPr>
          <p:cNvPr id="51" name="Group 87"/>
          <p:cNvGrpSpPr/>
          <p:nvPr/>
        </p:nvGrpSpPr>
        <p:grpSpPr bwMode="auto">
          <a:xfrm>
            <a:off x="2905352" y="3206750"/>
            <a:ext cx="1112837" cy="1219200"/>
            <a:chOff x="4779" y="2386"/>
            <a:chExt cx="701" cy="768"/>
          </a:xfrm>
        </p:grpSpPr>
        <p:sp>
          <p:nvSpPr>
            <p:cNvPr id="52" name="Line 46"/>
            <p:cNvSpPr>
              <a:spLocks noChangeShapeType="1"/>
            </p:cNvSpPr>
            <p:nvPr/>
          </p:nvSpPr>
          <p:spPr bwMode="auto">
            <a:xfrm>
              <a:off x="5239" y="2812"/>
              <a:ext cx="241" cy="34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2000"/>
            </a:p>
          </p:txBody>
        </p:sp>
        <p:grpSp>
          <p:nvGrpSpPr>
            <p:cNvPr id="53" name="Group 84"/>
            <p:cNvGrpSpPr/>
            <p:nvPr/>
          </p:nvGrpSpPr>
          <p:grpSpPr bwMode="auto">
            <a:xfrm>
              <a:off x="4779" y="2386"/>
              <a:ext cx="480" cy="474"/>
              <a:chOff x="-44" y="1473"/>
              <a:chExt cx="981" cy="1105"/>
            </a:xfrm>
          </p:grpSpPr>
          <p:pic>
            <p:nvPicPr>
              <p:cNvPr id="54" name="Picture 85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55" name="Freeform 86"/>
              <p:cNvSpPr/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prstDash val="solid"/>
                    <a:round/>
                  </a14:hiddenLine>
                </a:ext>
              </a:extLst>
            </p:spPr>
            <p:txBody>
              <a:bodyPr wrap="none"/>
              <a:lstStyle/>
              <a:p>
                <a:endParaRPr lang="en-US" sz="2000"/>
              </a:p>
            </p:txBody>
          </p:sp>
        </p:grpSp>
      </p:grpSp>
      <p:sp>
        <p:nvSpPr>
          <p:cNvPr id="5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/>
          <a:lstStyle/>
          <a:p>
            <a:r>
              <a:rPr lang="en-US" altLang="en-US" dirty="0">
                <a:cs typeface="Calibri" panose="020F0502020204030204" pitchFamily="34" charset="0"/>
              </a:rPr>
              <a:t>Application layer: overview</a:t>
            </a:r>
            <a:endParaRPr lang="en-US" dirty="0"/>
          </a:p>
        </p:txBody>
      </p:sp>
      <p:sp>
        <p:nvSpPr>
          <p:cNvPr id="10" name="Content Placeholder 3"/>
          <p:cNvSpPr txBox="1"/>
          <p:nvPr/>
        </p:nvSpPr>
        <p:spPr>
          <a:xfrm>
            <a:off x="809242" y="1870563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1955" indent="-401955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Principles of network applications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1955" indent="-401955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 and HTTP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1955" indent="-401955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E-mail, SMTP, IMAP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1955" indent="-401955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Domain Name System DNS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  <p:sp>
        <p:nvSpPr>
          <p:cNvPr id="11" name="Rectangle 4"/>
          <p:cNvSpPr txBox="1">
            <a:spLocks noChangeArrowheads="1"/>
          </p:cNvSpPr>
          <p:nvPr/>
        </p:nvSpPr>
        <p:spPr>
          <a:xfrm>
            <a:off x="6557554" y="1422888"/>
            <a:ext cx="5405262" cy="4799013"/>
          </a:xfrm>
          <a:prstGeom prst="rect">
            <a:avLst/>
          </a:prstGeom>
        </p:spPr>
        <p:txBody>
          <a:bodyPr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</a:rPr>
              <a:t>P2P applications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</a:endParaRPr>
          </a:p>
          <a:p>
            <a:pPr marL="349250" indent="-349250">
              <a:buClr>
                <a:srgbClr val="0000A8"/>
              </a:buClr>
            </a:pPr>
            <a:r>
              <a:rPr lang="en-US" altLang="en-US" sz="3200" dirty="0">
                <a:ea typeface="MS PGothic" panose="020B0600070205080204" pitchFamily="34" charset="-128"/>
              </a:rPr>
              <a:t>video streaming and content distribution networks</a:t>
            </a:r>
            <a:endParaRPr lang="en-US" altLang="en-US" sz="3200" dirty="0">
              <a:ea typeface="MS PGothic" panose="020B0600070205080204" pitchFamily="34" charset="-128"/>
            </a:endParaRPr>
          </a:p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</a:rPr>
              <a:t>socket programming with UDP and TCP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</a:endParaRPr>
          </a:p>
          <a:p>
            <a:pPr>
              <a:buFont typeface="Wingdings" panose="05000000000000000000" pitchFamily="2" charset="2"/>
              <a:buNone/>
            </a:pPr>
            <a:endParaRPr lang="en-US" altLang="en-US" sz="2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pic>
        <p:nvPicPr>
          <p:cNvPr id="7" name="Picture 6" descr="Kurose&amp;Ross 8th edition phot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57391" y="4125913"/>
            <a:ext cx="3087757" cy="2315818"/>
          </a:xfrm>
          <a:prstGeom prst="rect">
            <a:avLst/>
          </a:prstGeom>
        </p:spPr>
      </p:pic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Video Streaming and CDNs: context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sp>
        <p:nvSpPr>
          <p:cNvPr id="83" name="Rectangle 43"/>
          <p:cNvSpPr>
            <a:spLocks noChangeArrowheads="1"/>
          </p:cNvSpPr>
          <p:nvPr/>
        </p:nvSpPr>
        <p:spPr bwMode="auto">
          <a:xfrm>
            <a:off x="703683" y="1457742"/>
            <a:ext cx="8448901" cy="894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" name="Rectangle 43"/>
          <p:cNvSpPr>
            <a:spLocks noChangeArrowheads="1"/>
          </p:cNvSpPr>
          <p:nvPr/>
        </p:nvSpPr>
        <p:spPr bwMode="auto">
          <a:xfrm>
            <a:off x="799123" y="1492538"/>
            <a:ext cx="6164385" cy="4821237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681355" indent="-224155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57505" marR="0" lvl="0" indent="-34163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A3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stream video traffic: major consumer of Internet bandwidth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81355" marR="0" lvl="1" indent="-22415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Netflix, YouTube, Amazon Prime: 80% of residential ISP traffic 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(2020)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challenge: 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scale - how to reach ~1B users?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8502619" y="3784268"/>
            <a:ext cx="3689381" cy="2624305"/>
            <a:chOff x="8502619" y="4539639"/>
            <a:chExt cx="3689381" cy="2624305"/>
          </a:xfrm>
        </p:grpSpPr>
        <p:pic>
          <p:nvPicPr>
            <p:cNvPr id="86" name="Picture 2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30975" y="6101881"/>
              <a:ext cx="1710592" cy="10620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5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20238" y="4539639"/>
              <a:ext cx="2671762" cy="1495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7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02619" y="4874389"/>
              <a:ext cx="1227138" cy="569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9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72122" y="5629397"/>
              <a:ext cx="1501775" cy="708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1" name="Rectangle 43"/>
          <p:cNvSpPr>
            <a:spLocks noChangeArrowheads="1"/>
          </p:cNvSpPr>
          <p:nvPr/>
        </p:nvSpPr>
        <p:spPr bwMode="auto">
          <a:xfrm>
            <a:off x="857738" y="4177497"/>
            <a:ext cx="9341339" cy="21336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681355" indent="-224155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challenge: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heterogeneity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81355" marR="0" lvl="1" indent="-22415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different users have different capabilities (e.g., wired versus mobile; bandwidth rich versus bandwidth poor)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solution: </a:t>
            </a:r>
            <a:r>
              <a:rPr kumimoji="0" lang="en-US" altLang="en-US" sz="3200" b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distributed, application-level infrastructure</a:t>
            </a:r>
            <a:endParaRPr kumimoji="0" lang="en-US" altLang="en-US" sz="3200" b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Multimedia: video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>
          <a:xfrm>
            <a:off x="864007" y="1452894"/>
            <a:ext cx="5710237" cy="49085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video: sequence of images displayed at constant rate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e.g., 24 images/sec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digital image: array of pixels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each pixel represented by bits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coding: use redundancy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within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and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between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images to decrease # bits used to encode image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spatial (within image)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temporal (from one image to next)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pic>
        <p:nvPicPr>
          <p:cNvPr id="14" name="Picture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1760" y="2016918"/>
            <a:ext cx="1642671" cy="1860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oup 15"/>
          <p:cNvGrpSpPr/>
          <p:nvPr/>
        </p:nvGrpSpPr>
        <p:grpSpPr bwMode="auto">
          <a:xfrm>
            <a:off x="7728905" y="562768"/>
            <a:ext cx="3274430" cy="1730347"/>
            <a:chOff x="5345311" y="524250"/>
            <a:chExt cx="3274238" cy="1730214"/>
          </a:xfrm>
        </p:grpSpPr>
        <p:sp>
          <p:nvSpPr>
            <p:cNvPr id="21" name="TextBox 5"/>
            <p:cNvSpPr txBox="1">
              <a:spLocks noChangeArrowheads="1"/>
            </p:cNvSpPr>
            <p:nvPr/>
          </p:nvSpPr>
          <p:spPr bwMode="auto">
            <a:xfrm>
              <a:off x="5345311" y="1789936"/>
              <a:ext cx="1856071" cy="3693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 Narrow" panose="020B0606020202030204" pitchFamily="34" charset="0"/>
                  <a:ea typeface="MS PGothic" panose="020B0600070205080204" pitchFamily="34" charset="-128"/>
                  <a:cs typeface="+mn-cs"/>
                </a:rPr>
                <a:t>……………………..</a:t>
              </a: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 Narrow" panose="020B060602020203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2" name="TextBox 8"/>
            <p:cNvSpPr txBox="1">
              <a:spLocks noChangeArrowheads="1"/>
            </p:cNvSpPr>
            <p:nvPr/>
          </p:nvSpPr>
          <p:spPr bwMode="auto">
            <a:xfrm>
              <a:off x="5808125" y="524250"/>
              <a:ext cx="2811424" cy="11695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1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rPr>
                <a:t>spatial coding example: </a:t>
              </a: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rPr>
                <a:t>instead of sending</a:t>
              </a:r>
              <a:r>
                <a:rPr kumimoji="0" lang="en-US" altLang="en-US" sz="1400" b="0" i="1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rPr>
                <a:t> N </a:t>
              </a: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rPr>
                <a:t>values of same color (all purple), send only two values: color  value (</a:t>
              </a:r>
              <a:r>
                <a:rPr kumimoji="0" lang="en-US" altLang="en-US" sz="1400" b="0" i="1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rPr>
                <a:t>purple)  and number of repeated values (</a:t>
              </a: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rPr>
                <a:t>N)</a:t>
              </a:r>
              <a:endPara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3" name="TextBox 13"/>
            <p:cNvSpPr txBox="1">
              <a:spLocks noChangeArrowheads="1"/>
            </p:cNvSpPr>
            <p:nvPr/>
          </p:nvSpPr>
          <p:spPr bwMode="auto">
            <a:xfrm>
              <a:off x="5354771" y="1885160"/>
              <a:ext cx="1803448" cy="3693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 Narrow" panose="020B0606020202030204" pitchFamily="34" charset="0"/>
                  <a:ea typeface="MS PGothic" panose="020B0600070205080204" pitchFamily="34" charset="-128"/>
                  <a:cs typeface="+mn-cs"/>
                </a:rPr>
                <a:t>……………….…….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 Narrow" panose="020B060602020203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24" name="Straight Connector 10"/>
            <p:cNvCxnSpPr>
              <a:cxnSpLocks noChangeShapeType="1"/>
            </p:cNvCxnSpPr>
            <p:nvPr/>
          </p:nvCxnSpPr>
          <p:spPr bwMode="auto">
            <a:xfrm flipH="1">
              <a:off x="5565603" y="756253"/>
              <a:ext cx="313958" cy="1155782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6" name="TextBox 17"/>
          <p:cNvSpPr txBox="1">
            <a:spLocks noChangeArrowheads="1"/>
          </p:cNvSpPr>
          <p:nvPr/>
        </p:nvSpPr>
        <p:spPr bwMode="auto">
          <a:xfrm>
            <a:off x="7707517" y="3922158"/>
            <a:ext cx="933284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frame</a:t>
            </a:r>
            <a:r>
              <a:rPr kumimoji="0" lang="en-US" altLang="en-US" sz="1800" b="0" i="1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 i</a:t>
            </a:r>
            <a:endParaRPr kumimoji="0" lang="en-US" altLang="en-US" sz="1800" b="0" i="1" u="none" strike="noStrike" kern="120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7" name="TextBox 23"/>
          <p:cNvSpPr txBox="1">
            <a:spLocks noChangeArrowheads="1"/>
          </p:cNvSpPr>
          <p:nvPr/>
        </p:nvSpPr>
        <p:spPr bwMode="auto">
          <a:xfrm>
            <a:off x="9435347" y="5878584"/>
            <a:ext cx="119676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frame</a:t>
            </a:r>
            <a:r>
              <a:rPr kumimoji="0" lang="en-US" altLang="en-US" sz="1800" b="0" i="1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 i+1</a:t>
            </a:r>
            <a:endParaRPr kumimoji="0" lang="en-US" altLang="en-US" sz="1800" b="0" i="1" u="none" strike="noStrike" kern="120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722609" y="4288938"/>
            <a:ext cx="2646470" cy="2006293"/>
            <a:chOff x="6722609" y="4288938"/>
            <a:chExt cx="2646470" cy="2006293"/>
          </a:xfrm>
        </p:grpSpPr>
        <p:sp>
          <p:nvSpPr>
            <p:cNvPr id="18" name="TextBox 26"/>
            <p:cNvSpPr txBox="1">
              <a:spLocks noChangeArrowheads="1"/>
            </p:cNvSpPr>
            <p:nvPr/>
          </p:nvSpPr>
          <p:spPr bwMode="auto">
            <a:xfrm>
              <a:off x="6722609" y="5125243"/>
              <a:ext cx="2277657" cy="1169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1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rPr>
                <a:t>temporal coding example: </a:t>
              </a: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rPr>
                <a:t>instead of sending complete frame at i+1, send only differences from frame i</a:t>
              </a:r>
              <a:endPara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cxnSp>
          <p:nvCxnSpPr>
            <p:cNvPr id="19" name="Straight Connector 28"/>
            <p:cNvCxnSpPr>
              <a:cxnSpLocks noChangeShapeType="1"/>
            </p:cNvCxnSpPr>
            <p:nvPr/>
          </p:nvCxnSpPr>
          <p:spPr bwMode="auto">
            <a:xfrm>
              <a:off x="8356199" y="4288938"/>
              <a:ext cx="1012880" cy="1783949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pic>
        <p:nvPicPr>
          <p:cNvPr id="20" name="Picture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6363" y="4074213"/>
            <a:ext cx="1642671" cy="1860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Multimedia: video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grpSp>
        <p:nvGrpSpPr>
          <p:cNvPr id="13" name="Group 18"/>
          <p:cNvGrpSpPr/>
          <p:nvPr/>
        </p:nvGrpSpPr>
        <p:grpSpPr bwMode="auto">
          <a:xfrm>
            <a:off x="6722609" y="562768"/>
            <a:ext cx="4416425" cy="5732463"/>
            <a:chOff x="4338638" y="295275"/>
            <a:chExt cx="4417210" cy="5732463"/>
          </a:xfrm>
        </p:grpSpPr>
        <p:pic>
          <p:nvPicPr>
            <p:cNvPr id="14" name="Picture 4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87975" y="1749425"/>
              <a:ext cx="1642963" cy="18605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5" name="Group 15"/>
            <p:cNvGrpSpPr/>
            <p:nvPr/>
          </p:nvGrpSpPr>
          <p:grpSpPr bwMode="auto">
            <a:xfrm>
              <a:off x="5345113" y="295275"/>
              <a:ext cx="3275012" cy="1730347"/>
              <a:chOff x="5345311" y="524250"/>
              <a:chExt cx="3274238" cy="1730214"/>
            </a:xfrm>
          </p:grpSpPr>
          <p:sp>
            <p:nvSpPr>
              <p:cNvPr id="21" name="TextBox 5"/>
              <p:cNvSpPr txBox="1">
                <a:spLocks noChangeArrowheads="1"/>
              </p:cNvSpPr>
              <p:nvPr/>
            </p:nvSpPr>
            <p:spPr bwMode="auto">
              <a:xfrm>
                <a:off x="5345311" y="1789936"/>
                <a:ext cx="1856071" cy="369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Arial Narrow" panose="020B0606020202030204" pitchFamily="34" charset="0"/>
                    <a:ea typeface="MS PGothic" panose="020B0600070205080204" pitchFamily="34" charset="-128"/>
                    <a:cs typeface="+mn-cs"/>
                  </a:rPr>
                  <a:t>……………………..</a:t>
                </a:r>
                <a:endPara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 Narrow" panose="020B060602020203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2" name="TextBox 8"/>
              <p:cNvSpPr txBox="1">
                <a:spLocks noChangeArrowheads="1"/>
              </p:cNvSpPr>
              <p:nvPr/>
            </p:nvSpPr>
            <p:spPr bwMode="auto">
              <a:xfrm>
                <a:off x="5808125" y="524250"/>
                <a:ext cx="2811424" cy="11695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400" b="0" i="1" u="none" strike="noStrike" kern="120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rPr>
                  <a:t>spatial coding example: </a:t>
                </a:r>
                <a:r>
                  <a:rPr kumimoji="0" lang="en-US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rPr>
                  <a:t>instead of sending</a:t>
                </a:r>
                <a:r>
                  <a:rPr kumimoji="0" lang="en-US" altLang="en-US" sz="1400" b="0" i="1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rPr>
                  <a:t> N </a:t>
                </a:r>
                <a:r>
                  <a:rPr kumimoji="0" lang="en-US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rPr>
                  <a:t>values of same color (all purple), send only two values: color  value (</a:t>
                </a:r>
                <a:r>
                  <a:rPr kumimoji="0" lang="en-US" altLang="en-US" sz="1400" b="0" i="1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rPr>
                  <a:t>purple)  and number of repeated values (</a:t>
                </a:r>
                <a:r>
                  <a:rPr kumimoji="0" lang="en-US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rPr>
                  <a:t>N)</a:t>
                </a:r>
                <a:endPara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" name="TextBox 13"/>
              <p:cNvSpPr txBox="1">
                <a:spLocks noChangeArrowheads="1"/>
              </p:cNvSpPr>
              <p:nvPr/>
            </p:nvSpPr>
            <p:spPr bwMode="auto">
              <a:xfrm>
                <a:off x="5354771" y="1885160"/>
                <a:ext cx="1803448" cy="369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Arial Narrow" panose="020B0606020202030204" pitchFamily="34" charset="0"/>
                    <a:ea typeface="MS PGothic" panose="020B0600070205080204" pitchFamily="34" charset="-128"/>
                    <a:cs typeface="+mn-cs"/>
                  </a:rPr>
                  <a:t>……………….…….</a:t>
                </a:r>
                <a:endPara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 Narrow" panose="020B060602020203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cxnSp>
            <p:nvCxnSpPr>
              <p:cNvPr id="24" name="Straight Connector 10"/>
              <p:cNvCxnSpPr>
                <a:cxnSpLocks noChangeShapeType="1"/>
              </p:cNvCxnSpPr>
              <p:nvPr/>
            </p:nvCxnSpPr>
            <p:spPr bwMode="auto">
              <a:xfrm flipH="1">
                <a:off x="5565603" y="756253"/>
                <a:ext cx="313958" cy="1155782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16" name="TextBox 17"/>
            <p:cNvSpPr txBox="1">
              <a:spLocks noChangeArrowheads="1"/>
            </p:cNvSpPr>
            <p:nvPr/>
          </p:nvSpPr>
          <p:spPr bwMode="auto">
            <a:xfrm>
              <a:off x="5323721" y="3654665"/>
              <a:ext cx="933450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rPr>
                <a:t>frame</a:t>
              </a:r>
              <a:r>
                <a:rPr kumimoji="0" lang="en-US" altLang="en-US" sz="1800" b="0" i="1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rPr>
                <a:t> i</a:t>
              </a:r>
              <a:endParaRPr kumimoji="0" lang="en-US" altLang="en-US" sz="1800" b="0" i="1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17" name="TextBox 23"/>
            <p:cNvSpPr txBox="1">
              <a:spLocks noChangeArrowheads="1"/>
            </p:cNvSpPr>
            <p:nvPr/>
          </p:nvSpPr>
          <p:spPr bwMode="auto">
            <a:xfrm>
              <a:off x="7051858" y="5611091"/>
              <a:ext cx="1196975" cy="369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rPr>
                <a:t>frame</a:t>
              </a:r>
              <a:r>
                <a:rPr kumimoji="0" lang="en-US" altLang="en-US" sz="1800" b="0" i="1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rPr>
                <a:t> i+1</a:t>
              </a:r>
              <a:endParaRPr kumimoji="0" lang="en-US" altLang="en-US" sz="1800" b="0" i="1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18" name="TextBox 26"/>
            <p:cNvSpPr txBox="1">
              <a:spLocks noChangeArrowheads="1"/>
            </p:cNvSpPr>
            <p:nvPr/>
          </p:nvSpPr>
          <p:spPr bwMode="auto">
            <a:xfrm>
              <a:off x="4338638" y="4857750"/>
              <a:ext cx="2278062" cy="1169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400" b="0" i="1" u="none" strike="noStrike" kern="120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rPr>
                <a:t>temporal coding example: </a:t>
              </a: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rPr>
                <a:t>instead of sending complete frame at i+1, send only differences from frame i</a:t>
              </a:r>
              <a:endPara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cxnSp>
          <p:nvCxnSpPr>
            <p:cNvPr id="19" name="Straight Connector 28"/>
            <p:cNvCxnSpPr>
              <a:cxnSpLocks noChangeShapeType="1"/>
            </p:cNvCxnSpPr>
            <p:nvPr/>
          </p:nvCxnSpPr>
          <p:spPr bwMode="auto">
            <a:xfrm>
              <a:off x="5972518" y="4021445"/>
              <a:ext cx="1013060" cy="1783949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20" name="Picture 4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12885" y="3806720"/>
              <a:ext cx="1642963" cy="18605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Rectangle 4"/>
          <p:cNvSpPr txBox="1">
            <a:spLocks noChangeArrowheads="1"/>
          </p:cNvSpPr>
          <p:nvPr/>
        </p:nvSpPr>
        <p:spPr bwMode="auto">
          <a:xfrm>
            <a:off x="1033466" y="1458684"/>
            <a:ext cx="5254061" cy="4908550"/>
          </a:xfrm>
          <a:prstGeom prst="rect">
            <a:avLst/>
          </a:prstGeom>
          <a:noFill/>
          <a:ln>
            <a:noFill/>
          </a:ln>
          <a:effectLst/>
        </p:spPr>
        <p:txBody>
          <a:bodyPr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panose="05000000000000000000" charset="0"/>
              <a:buChar char="v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panose="05000000000000000000" charset="0"/>
              <a:buChar char="§"/>
              <a:defRPr sz="24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Gill Sans MT" panose="020B0502020104020203"/>
              </a:rPr>
              <a:t>CBR: (constant bit rate):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Gill Sans MT" panose="020B0502020104020203"/>
              </a:rPr>
              <a:t>video encoding rate fixed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Gill Sans MT" panose="020B0502020104020203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Gill Sans MT" panose="020B0502020104020203"/>
              </a:rPr>
              <a:t>VBR:  (variable bit rate):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Gill Sans MT" panose="020B0502020104020203"/>
              </a:rPr>
              <a:t>video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Gill Sans MT" panose="020B0502020104020203"/>
              </a:rPr>
              <a:t>encoding rate changes as amount of spatial, temporal coding changes 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Gill Sans MT" panose="020B0502020104020203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Gill Sans MT" panose="020B0502020104020203"/>
              </a:rPr>
              <a:t>examples: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Gill Sans MT" panose="020B0502020104020203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Arial" panose="020B0604020202020204"/>
              <a:buChar char="•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Gill Sans MT" panose="020B0502020104020203"/>
              </a:rPr>
              <a:t>MPEG 1 (CD-ROM) 1.5 Mbps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Gill Sans MT" panose="020B0502020104020203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Arial" panose="020B0604020202020204"/>
              <a:buChar char="•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Gill Sans MT" panose="020B0502020104020203"/>
              </a:rPr>
              <a:t>MPEG2 (DVD) 3-6 Mbps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Gill Sans MT" panose="020B0502020104020203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Arial" panose="020B0604020202020204"/>
              <a:buChar char="•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Gill Sans MT" panose="020B0502020104020203"/>
              </a:rPr>
              <a:t>MPEG4 (often used in Internet,  64Kbps – 12 Mbps)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Gill Sans MT" panose="020B0502020104020203"/>
            </a:endParaRPr>
          </a:p>
        </p:txBody>
      </p:sp>
      <p:sp>
        <p:nvSpPr>
          <p:cNvPr id="2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47142" y="4099627"/>
            <a:ext cx="10923837" cy="2543879"/>
          </a:xfrm>
        </p:spPr>
        <p:txBody>
          <a:bodyPr>
            <a:normAutofit lnSpcReduction="10000"/>
          </a:bodyPr>
          <a:lstStyle/>
          <a:p>
            <a:pPr marL="15875" indent="0">
              <a:buNone/>
            </a:pPr>
            <a:r>
              <a:rPr lang="en-US" sz="3000" dirty="0"/>
              <a:t>Main challenges: </a:t>
            </a:r>
            <a:endParaRPr lang="en-US" sz="3000" dirty="0"/>
          </a:p>
          <a:p>
            <a:pPr marL="471805" indent="-294005"/>
            <a:r>
              <a:rPr lang="en-US" dirty="0"/>
              <a:t>server-to-client bandwidth will </a:t>
            </a:r>
            <a:r>
              <a:rPr lang="en-US" i="1" dirty="0">
                <a:solidFill>
                  <a:srgbClr val="C00000"/>
                </a:solidFill>
              </a:rPr>
              <a:t>vary</a:t>
            </a:r>
            <a:r>
              <a:rPr lang="en-US" dirty="0"/>
              <a:t> over time, with changing network congestion levels (in house, access network, network core, video server)</a:t>
            </a:r>
            <a:endParaRPr lang="en-US" dirty="0"/>
          </a:p>
          <a:p>
            <a:pPr marL="471805" indent="-294005"/>
            <a:r>
              <a:rPr lang="en-US" dirty="0"/>
              <a:t>packet loss, delay due to congestion will delay playout, or result in poor video quality</a:t>
            </a:r>
            <a:endParaRPr lang="en-US" dirty="0"/>
          </a:p>
        </p:txBody>
      </p:sp>
      <p:sp>
        <p:nvSpPr>
          <p:cNvPr id="65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Streaming stored </a:t>
            </a:r>
            <a:r>
              <a:rPr lang="en-US" altLang="en-US" dirty="0">
                <a:ea typeface="MS PGothic" panose="020B0600070205080204" pitchFamily="34" charset="-128"/>
              </a:rPr>
              <a:t>v</a:t>
            </a:r>
            <a:r>
              <a:rPr lang="en-US" altLang="en-US" sz="4400" dirty="0">
                <a:ea typeface="MS PGothic" panose="020B0600070205080204" pitchFamily="34" charset="-128"/>
              </a:rPr>
              <a:t>ideo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sp>
        <p:nvSpPr>
          <p:cNvPr id="72" name="TextBox 1"/>
          <p:cNvSpPr txBox="1">
            <a:spLocks noChangeArrowheads="1"/>
          </p:cNvSpPr>
          <p:nvPr/>
        </p:nvSpPr>
        <p:spPr bwMode="auto">
          <a:xfrm>
            <a:off x="885242" y="1331912"/>
            <a:ext cx="2749550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simple scenario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: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6" name="TextBox 64"/>
          <p:cNvSpPr txBox="1">
            <a:spLocks noChangeArrowheads="1"/>
          </p:cNvSpPr>
          <p:nvPr/>
        </p:nvSpPr>
        <p:spPr bwMode="auto">
          <a:xfrm>
            <a:off x="923341" y="3132138"/>
            <a:ext cx="1652588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video server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(stored video)</a:t>
            </a:r>
            <a:endParaRPr kumimoji="0" lang="en-US" altLang="en-US" sz="18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26" name="Group 2"/>
          <p:cNvGrpSpPr/>
          <p:nvPr/>
        </p:nvGrpSpPr>
        <p:grpSpPr bwMode="auto">
          <a:xfrm>
            <a:off x="4485341" y="1757362"/>
            <a:ext cx="1815446" cy="1481575"/>
            <a:chOff x="1842724" y="2867233"/>
            <a:chExt cx="5649912" cy="3416300"/>
          </a:xfrm>
        </p:grpSpPr>
        <p:sp>
          <p:nvSpPr>
            <p:cNvPr id="27" name="AutoShape 99"/>
            <p:cNvSpPr>
              <a:spLocks noChangeArrowheads="1"/>
            </p:cNvSpPr>
            <p:nvPr/>
          </p:nvSpPr>
          <p:spPr bwMode="auto">
            <a:xfrm>
              <a:off x="1842724" y="2867233"/>
              <a:ext cx="5649912" cy="768350"/>
            </a:xfrm>
            <a:prstGeom prst="triangle">
              <a:avLst>
                <a:gd name="adj" fmla="val 50000"/>
              </a:avLst>
            </a:pr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8" name="Rectangle 87"/>
            <p:cNvSpPr>
              <a:spLocks noChangeArrowheads="1"/>
            </p:cNvSpPr>
            <p:nvPr/>
          </p:nvSpPr>
          <p:spPr bwMode="auto">
            <a:xfrm>
              <a:off x="2277699" y="3621296"/>
              <a:ext cx="4781550" cy="266223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29" name="Group 249"/>
          <p:cNvGrpSpPr/>
          <p:nvPr/>
        </p:nvGrpSpPr>
        <p:grpSpPr bwMode="auto">
          <a:xfrm>
            <a:off x="1538452" y="2381945"/>
            <a:ext cx="367460" cy="735587"/>
            <a:chOff x="4140" y="429"/>
            <a:chExt cx="1425" cy="2396"/>
          </a:xfrm>
        </p:grpSpPr>
        <p:sp>
          <p:nvSpPr>
            <p:cNvPr id="30" name="Freeform 250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251"/>
            <p:cNvSpPr>
              <a:spLocks noChangeArrowheads="1"/>
            </p:cNvSpPr>
            <p:nvPr/>
          </p:nvSpPr>
          <p:spPr bwMode="auto">
            <a:xfrm>
              <a:off x="4204" y="429"/>
              <a:ext cx="1049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2" name="Freeform 252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Freeform 253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Rectangle 254"/>
            <p:cNvSpPr>
              <a:spLocks noChangeArrowheads="1"/>
            </p:cNvSpPr>
            <p:nvPr/>
          </p:nvSpPr>
          <p:spPr bwMode="auto">
            <a:xfrm>
              <a:off x="4214" y="695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35" name="Group 255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60" name="AutoShape 256"/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7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1" name="AutoShape 257"/>
              <p:cNvSpPr>
                <a:spLocks noChangeArrowheads="1"/>
              </p:cNvSpPr>
              <p:nvPr/>
            </p:nvSpPr>
            <p:spPr bwMode="auto">
              <a:xfrm>
                <a:off x="627" y="2580"/>
                <a:ext cx="694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6" name="Rectangle 258"/>
            <p:cNvSpPr>
              <a:spLocks noChangeArrowheads="1"/>
            </p:cNvSpPr>
            <p:nvPr/>
          </p:nvSpPr>
          <p:spPr bwMode="auto">
            <a:xfrm>
              <a:off x="4225" y="1020"/>
              <a:ext cx="593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37" name="Group 259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58" name="AutoShape 260"/>
              <p:cNvSpPr>
                <a:spLocks noChangeArrowheads="1"/>
              </p:cNvSpPr>
              <p:nvPr/>
            </p:nvSpPr>
            <p:spPr bwMode="auto">
              <a:xfrm>
                <a:off x="617" y="2569"/>
                <a:ext cx="721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59" name="AutoShape 261"/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87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8" name="Rectangle 262"/>
            <p:cNvSpPr>
              <a:spLocks noChangeArrowheads="1"/>
            </p:cNvSpPr>
            <p:nvPr/>
          </p:nvSpPr>
          <p:spPr bwMode="auto">
            <a:xfrm>
              <a:off x="4219" y="1358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9" name="Rectangle 263"/>
            <p:cNvSpPr>
              <a:spLocks noChangeArrowheads="1"/>
            </p:cNvSpPr>
            <p:nvPr/>
          </p:nvSpPr>
          <p:spPr bwMode="auto">
            <a:xfrm>
              <a:off x="4225" y="1654"/>
              <a:ext cx="599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40" name="Group 264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56" name="AutoShape 265"/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19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57" name="AutoShape 266"/>
              <p:cNvSpPr>
                <a:spLocks noChangeArrowheads="1"/>
              </p:cNvSpPr>
              <p:nvPr/>
            </p:nvSpPr>
            <p:spPr bwMode="auto">
              <a:xfrm>
                <a:off x="625" y="2588"/>
                <a:ext cx="693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1" name="Freeform 267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2" name="Group 268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54" name="AutoShape 269"/>
              <p:cNvSpPr>
                <a:spLocks noChangeArrowheads="1"/>
              </p:cNvSpPr>
              <p:nvPr/>
            </p:nvSpPr>
            <p:spPr bwMode="auto">
              <a:xfrm>
                <a:off x="614" y="2570"/>
                <a:ext cx="726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55" name="AutoShape 270"/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93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3" name="Rectangle 271"/>
            <p:cNvSpPr>
              <a:spLocks noChangeArrowheads="1"/>
            </p:cNvSpPr>
            <p:nvPr/>
          </p:nvSpPr>
          <p:spPr bwMode="auto">
            <a:xfrm>
              <a:off x="5252" y="429"/>
              <a:ext cx="64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4" name="Freeform 272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 273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Oval 274"/>
            <p:cNvSpPr>
              <a:spLocks noChangeArrowheads="1"/>
            </p:cNvSpPr>
            <p:nvPr/>
          </p:nvSpPr>
          <p:spPr bwMode="auto">
            <a:xfrm>
              <a:off x="5517" y="2612"/>
              <a:ext cx="48" cy="97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7" name="Freeform 275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AutoShape 276"/>
            <p:cNvSpPr>
              <a:spLocks noChangeArrowheads="1"/>
            </p:cNvSpPr>
            <p:nvPr/>
          </p:nvSpPr>
          <p:spPr bwMode="auto">
            <a:xfrm>
              <a:off x="4140" y="2680"/>
              <a:ext cx="1203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9" name="AutoShape 277"/>
            <p:cNvSpPr>
              <a:spLocks noChangeArrowheads="1"/>
            </p:cNvSpPr>
            <p:nvPr/>
          </p:nvSpPr>
          <p:spPr bwMode="auto">
            <a:xfrm>
              <a:off x="4204" y="2709"/>
              <a:ext cx="1075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50" name="Oval 278"/>
            <p:cNvSpPr>
              <a:spLocks noChangeArrowheads="1"/>
            </p:cNvSpPr>
            <p:nvPr/>
          </p:nvSpPr>
          <p:spPr bwMode="auto">
            <a:xfrm>
              <a:off x="4310" y="2380"/>
              <a:ext cx="159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51" name="Oval 279"/>
            <p:cNvSpPr>
              <a:spLocks noChangeArrowheads="1"/>
            </p:cNvSpPr>
            <p:nvPr/>
          </p:nvSpPr>
          <p:spPr bwMode="auto">
            <a:xfrm>
              <a:off x="4484" y="2385"/>
              <a:ext cx="164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52" name="Oval 280"/>
            <p:cNvSpPr>
              <a:spLocks noChangeArrowheads="1"/>
            </p:cNvSpPr>
            <p:nvPr/>
          </p:nvSpPr>
          <p:spPr bwMode="auto">
            <a:xfrm>
              <a:off x="4664" y="2380"/>
              <a:ext cx="154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53" name="Rectangle 281"/>
            <p:cNvSpPr>
              <a:spLocks noChangeArrowheads="1"/>
            </p:cNvSpPr>
            <p:nvPr/>
          </p:nvSpPr>
          <p:spPr bwMode="auto">
            <a:xfrm>
              <a:off x="5062" y="1838"/>
              <a:ext cx="85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grpSp>
        <p:nvGrpSpPr>
          <p:cNvPr id="62" name="Group 134"/>
          <p:cNvGrpSpPr/>
          <p:nvPr/>
        </p:nvGrpSpPr>
        <p:grpSpPr bwMode="auto">
          <a:xfrm>
            <a:off x="1170991" y="2037185"/>
            <a:ext cx="1102382" cy="340302"/>
            <a:chOff x="3621" y="3265"/>
            <a:chExt cx="1776" cy="744"/>
          </a:xfrm>
        </p:grpSpPr>
        <p:pic>
          <p:nvPicPr>
            <p:cNvPr id="63" name="Picture 135" descr="reellogo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21" y="3265"/>
              <a:ext cx="1776" cy="7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4" name="Freeform 136"/>
            <p:cNvSpPr/>
            <p:nvPr/>
          </p:nvSpPr>
          <p:spPr bwMode="auto">
            <a:xfrm>
              <a:off x="3971" y="3288"/>
              <a:ext cx="1402" cy="439"/>
            </a:xfrm>
            <a:custGeom>
              <a:avLst/>
              <a:gdLst>
                <a:gd name="T0" fmla="*/ 0 w 1401"/>
                <a:gd name="T1" fmla="*/ 6 h 438"/>
                <a:gd name="T2" fmla="*/ 27 w 1401"/>
                <a:gd name="T3" fmla="*/ 385 h 438"/>
                <a:gd name="T4" fmla="*/ 114 w 1401"/>
                <a:gd name="T5" fmla="*/ 382 h 438"/>
                <a:gd name="T6" fmla="*/ 132 w 1401"/>
                <a:gd name="T7" fmla="*/ 358 h 438"/>
                <a:gd name="T8" fmla="*/ 210 w 1401"/>
                <a:gd name="T9" fmla="*/ 403 h 438"/>
                <a:gd name="T10" fmla="*/ 450 w 1401"/>
                <a:gd name="T11" fmla="*/ 385 h 438"/>
                <a:gd name="T12" fmla="*/ 486 w 1401"/>
                <a:gd name="T13" fmla="*/ 394 h 438"/>
                <a:gd name="T14" fmla="*/ 690 w 1401"/>
                <a:gd name="T15" fmla="*/ 418 h 438"/>
                <a:gd name="T16" fmla="*/ 1075 w 1401"/>
                <a:gd name="T17" fmla="*/ 439 h 438"/>
                <a:gd name="T18" fmla="*/ 1402 w 1401"/>
                <a:gd name="T19" fmla="*/ 421 h 438"/>
                <a:gd name="T20" fmla="*/ 1393 w 1401"/>
                <a:gd name="T21" fmla="*/ 165 h 438"/>
                <a:gd name="T22" fmla="*/ 291 w 1401"/>
                <a:gd name="T23" fmla="*/ 0 h 438"/>
                <a:gd name="T24" fmla="*/ 0 w 1401"/>
                <a:gd name="T25" fmla="*/ 6 h 43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401" h="438">
                  <a:moveTo>
                    <a:pt x="0" y="6"/>
                  </a:moveTo>
                  <a:lnTo>
                    <a:pt x="27" y="384"/>
                  </a:lnTo>
                  <a:lnTo>
                    <a:pt x="114" y="381"/>
                  </a:lnTo>
                  <a:lnTo>
                    <a:pt x="132" y="357"/>
                  </a:lnTo>
                  <a:lnTo>
                    <a:pt x="210" y="402"/>
                  </a:lnTo>
                  <a:lnTo>
                    <a:pt x="450" y="384"/>
                  </a:lnTo>
                  <a:lnTo>
                    <a:pt x="486" y="393"/>
                  </a:lnTo>
                  <a:lnTo>
                    <a:pt x="690" y="417"/>
                  </a:lnTo>
                  <a:lnTo>
                    <a:pt x="1074" y="438"/>
                  </a:lnTo>
                  <a:lnTo>
                    <a:pt x="1401" y="420"/>
                  </a:lnTo>
                  <a:lnTo>
                    <a:pt x="1392" y="165"/>
                  </a:lnTo>
                  <a:lnTo>
                    <a:pt x="291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7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" name="Freeform 137"/>
            <p:cNvSpPr/>
            <p:nvPr/>
          </p:nvSpPr>
          <p:spPr bwMode="auto">
            <a:xfrm>
              <a:off x="4242" y="3860"/>
              <a:ext cx="999" cy="120"/>
            </a:xfrm>
            <a:custGeom>
              <a:avLst/>
              <a:gdLst>
                <a:gd name="T0" fmla="*/ 0 w 999"/>
                <a:gd name="T1" fmla="*/ 6 h 123"/>
                <a:gd name="T2" fmla="*/ 717 w 999"/>
                <a:gd name="T3" fmla="*/ 12 h 123"/>
                <a:gd name="T4" fmla="*/ 744 w 999"/>
                <a:gd name="T5" fmla="*/ 35 h 123"/>
                <a:gd name="T6" fmla="*/ 801 w 999"/>
                <a:gd name="T7" fmla="*/ 41 h 123"/>
                <a:gd name="T8" fmla="*/ 876 w 999"/>
                <a:gd name="T9" fmla="*/ 6 h 123"/>
                <a:gd name="T10" fmla="*/ 933 w 999"/>
                <a:gd name="T11" fmla="*/ 0 h 123"/>
                <a:gd name="T12" fmla="*/ 981 w 999"/>
                <a:gd name="T13" fmla="*/ 15 h 123"/>
                <a:gd name="T14" fmla="*/ 999 w 999"/>
                <a:gd name="T15" fmla="*/ 50 h 123"/>
                <a:gd name="T16" fmla="*/ 987 w 999"/>
                <a:gd name="T17" fmla="*/ 120 h 123"/>
                <a:gd name="T18" fmla="*/ 18 w 999"/>
                <a:gd name="T19" fmla="*/ 117 h 123"/>
                <a:gd name="T20" fmla="*/ 0 w 999"/>
                <a:gd name="T21" fmla="*/ 6 h 12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999" h="123">
                  <a:moveTo>
                    <a:pt x="0" y="6"/>
                  </a:moveTo>
                  <a:lnTo>
                    <a:pt x="717" y="12"/>
                  </a:lnTo>
                  <a:lnTo>
                    <a:pt x="744" y="36"/>
                  </a:lnTo>
                  <a:lnTo>
                    <a:pt x="801" y="42"/>
                  </a:lnTo>
                  <a:lnTo>
                    <a:pt x="876" y="6"/>
                  </a:lnTo>
                  <a:lnTo>
                    <a:pt x="933" y="0"/>
                  </a:lnTo>
                  <a:lnTo>
                    <a:pt x="981" y="15"/>
                  </a:lnTo>
                  <a:lnTo>
                    <a:pt x="999" y="51"/>
                  </a:lnTo>
                  <a:lnTo>
                    <a:pt x="987" y="123"/>
                  </a:lnTo>
                  <a:lnTo>
                    <a:pt x="18" y="12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7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66" name="Picture 138" descr="video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83" y="3400"/>
              <a:ext cx="889" cy="4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7" name="Group 349"/>
          <p:cNvGrpSpPr/>
          <p:nvPr/>
        </p:nvGrpSpPr>
        <p:grpSpPr bwMode="auto">
          <a:xfrm>
            <a:off x="5138301" y="2487004"/>
            <a:ext cx="583292" cy="621162"/>
            <a:chOff x="4437" y="1472"/>
            <a:chExt cx="427" cy="418"/>
          </a:xfrm>
        </p:grpSpPr>
        <p:sp>
          <p:nvSpPr>
            <p:cNvPr id="68" name="Rectangle 350"/>
            <p:cNvSpPr>
              <a:spLocks noChangeArrowheads="1"/>
            </p:cNvSpPr>
            <p:nvPr/>
          </p:nvSpPr>
          <p:spPr bwMode="auto">
            <a:xfrm>
              <a:off x="4443" y="1475"/>
              <a:ext cx="421" cy="361"/>
            </a:xfrm>
            <a:prstGeom prst="rect">
              <a:avLst/>
            </a:prstGeom>
            <a:gradFill rotWithShape="0">
              <a:gsLst>
                <a:gs pos="0">
                  <a:srgbClr val="99CCFF">
                    <a:gamma/>
                    <a:shade val="46275"/>
                    <a:invGamma/>
                  </a:srgbClr>
                </a:gs>
                <a:gs pos="50000">
                  <a:srgbClr val="99CCFF"/>
                </a:gs>
                <a:gs pos="100000">
                  <a:srgbClr val="99CC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19050">
              <a:solidFill>
                <a:srgbClr val="5F5F5F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69" name="Rectangle 351"/>
            <p:cNvSpPr>
              <a:spLocks noChangeArrowheads="1"/>
            </p:cNvSpPr>
            <p:nvPr/>
          </p:nvSpPr>
          <p:spPr bwMode="auto">
            <a:xfrm>
              <a:off x="4567" y="1837"/>
              <a:ext cx="179" cy="23"/>
            </a:xfrm>
            <a:prstGeom prst="rect">
              <a:avLst/>
            </a:prstGeom>
            <a:solidFill>
              <a:srgbClr val="5F5F5F"/>
            </a:solidFill>
            <a:ln w="19050">
              <a:solidFill>
                <a:srgbClr val="5F5F5F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70" name="Rectangle 352"/>
            <p:cNvSpPr>
              <a:spLocks noChangeArrowheads="1"/>
            </p:cNvSpPr>
            <p:nvPr/>
          </p:nvSpPr>
          <p:spPr bwMode="auto">
            <a:xfrm>
              <a:off x="4442" y="1866"/>
              <a:ext cx="414" cy="24"/>
            </a:xfrm>
            <a:prstGeom prst="rect">
              <a:avLst/>
            </a:prstGeom>
            <a:solidFill>
              <a:schemeClr val="tx2"/>
            </a:solidFill>
            <a:ln w="19050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71" name="Rectangle 353"/>
            <p:cNvSpPr>
              <a:spLocks noChangeArrowheads="1"/>
            </p:cNvSpPr>
            <p:nvPr/>
          </p:nvSpPr>
          <p:spPr bwMode="auto">
            <a:xfrm>
              <a:off x="4437" y="1472"/>
              <a:ext cx="423" cy="356"/>
            </a:xfrm>
            <a:prstGeom prst="rect">
              <a:avLst/>
            </a:prstGeom>
            <a:noFill/>
            <a:ln w="19050">
              <a:solidFill>
                <a:schemeClr val="accent2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sp>
        <p:nvSpPr>
          <p:cNvPr id="73" name="Freeform 1287"/>
          <p:cNvSpPr/>
          <p:nvPr/>
        </p:nvSpPr>
        <p:spPr bwMode="auto">
          <a:xfrm>
            <a:off x="2405877" y="2063933"/>
            <a:ext cx="1997127" cy="1150190"/>
          </a:xfrm>
          <a:custGeom>
            <a:avLst/>
            <a:gdLst>
              <a:gd name="T0" fmla="*/ 2147483647 w 1036"/>
              <a:gd name="T1" fmla="*/ 2147483647 h 675"/>
              <a:gd name="T2" fmla="*/ 2147483647 w 1036"/>
              <a:gd name="T3" fmla="*/ 2147483647 h 675"/>
              <a:gd name="T4" fmla="*/ 2147483647 w 1036"/>
              <a:gd name="T5" fmla="*/ 2147483647 h 675"/>
              <a:gd name="T6" fmla="*/ 2147483647 w 1036"/>
              <a:gd name="T7" fmla="*/ 2147483647 h 675"/>
              <a:gd name="T8" fmla="*/ 2147483647 w 1036"/>
              <a:gd name="T9" fmla="*/ 2147483647 h 675"/>
              <a:gd name="T10" fmla="*/ 2147483647 w 1036"/>
              <a:gd name="T11" fmla="*/ 2147483647 h 675"/>
              <a:gd name="T12" fmla="*/ 2147483647 w 1036"/>
              <a:gd name="T13" fmla="*/ 2147483647 h 675"/>
              <a:gd name="T14" fmla="*/ 2147483647 w 1036"/>
              <a:gd name="T15" fmla="*/ 2147483647 h 675"/>
              <a:gd name="T16" fmla="*/ 2147483647 w 1036"/>
              <a:gd name="T17" fmla="*/ 2147483647 h 675"/>
              <a:gd name="T18" fmla="*/ 2147483647 w 1036"/>
              <a:gd name="T19" fmla="*/ 2147483647 h 675"/>
              <a:gd name="T20" fmla="*/ 2147483647 w 1036"/>
              <a:gd name="T21" fmla="*/ 2147483647 h 675"/>
              <a:gd name="T22" fmla="*/ 2147483647 w 1036"/>
              <a:gd name="T23" fmla="*/ 2147483647 h 675"/>
              <a:gd name="T24" fmla="*/ 2147483647 w 1036"/>
              <a:gd name="T25" fmla="*/ 2147483647 h 675"/>
              <a:gd name="T26" fmla="*/ 2147483647 w 1036"/>
              <a:gd name="T27" fmla="*/ 2147483647 h 675"/>
              <a:gd name="T28" fmla="*/ 2147483647 w 1036"/>
              <a:gd name="T29" fmla="*/ 2147483647 h 675"/>
              <a:gd name="T30" fmla="*/ 2147483647 w 1036"/>
              <a:gd name="T31" fmla="*/ 2147483647 h 675"/>
              <a:gd name="T32" fmla="*/ 2147483647 w 1036"/>
              <a:gd name="T33" fmla="*/ 2147483647 h 675"/>
              <a:gd name="T34" fmla="*/ 2147483647 w 1036"/>
              <a:gd name="T35" fmla="*/ 2147483647 h 675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1036" h="675">
                <a:moveTo>
                  <a:pt x="648" y="11"/>
                </a:moveTo>
                <a:cubicBezTo>
                  <a:pt x="584" y="19"/>
                  <a:pt x="464" y="33"/>
                  <a:pt x="390" y="53"/>
                </a:cubicBezTo>
                <a:cubicBezTo>
                  <a:pt x="316" y="73"/>
                  <a:pt x="246" y="100"/>
                  <a:pt x="206" y="129"/>
                </a:cubicBezTo>
                <a:cubicBezTo>
                  <a:pt x="166" y="158"/>
                  <a:pt x="183" y="201"/>
                  <a:pt x="152" y="229"/>
                </a:cubicBezTo>
                <a:cubicBezTo>
                  <a:pt x="121" y="257"/>
                  <a:pt x="44" y="259"/>
                  <a:pt x="22" y="297"/>
                </a:cubicBezTo>
                <a:cubicBezTo>
                  <a:pt x="0" y="335"/>
                  <a:pt x="0" y="427"/>
                  <a:pt x="18" y="459"/>
                </a:cubicBezTo>
                <a:cubicBezTo>
                  <a:pt x="36" y="491"/>
                  <a:pt x="59" y="484"/>
                  <a:pt x="132" y="489"/>
                </a:cubicBezTo>
                <a:cubicBezTo>
                  <a:pt x="205" y="494"/>
                  <a:pt x="380" y="478"/>
                  <a:pt x="458" y="489"/>
                </a:cubicBezTo>
                <a:cubicBezTo>
                  <a:pt x="536" y="500"/>
                  <a:pt x="549" y="527"/>
                  <a:pt x="598" y="555"/>
                </a:cubicBezTo>
                <a:cubicBezTo>
                  <a:pt x="647" y="583"/>
                  <a:pt x="707" y="639"/>
                  <a:pt x="752" y="657"/>
                </a:cubicBezTo>
                <a:cubicBezTo>
                  <a:pt x="797" y="675"/>
                  <a:pt x="837" y="670"/>
                  <a:pt x="870" y="661"/>
                </a:cubicBezTo>
                <a:cubicBezTo>
                  <a:pt x="903" y="652"/>
                  <a:pt x="932" y="639"/>
                  <a:pt x="952" y="603"/>
                </a:cubicBezTo>
                <a:cubicBezTo>
                  <a:pt x="972" y="567"/>
                  <a:pt x="981" y="497"/>
                  <a:pt x="992" y="445"/>
                </a:cubicBezTo>
                <a:cubicBezTo>
                  <a:pt x="1003" y="393"/>
                  <a:pt x="1013" y="347"/>
                  <a:pt x="1018" y="291"/>
                </a:cubicBezTo>
                <a:cubicBezTo>
                  <a:pt x="1023" y="235"/>
                  <a:pt x="1036" y="153"/>
                  <a:pt x="1022" y="107"/>
                </a:cubicBezTo>
                <a:cubicBezTo>
                  <a:pt x="1008" y="61"/>
                  <a:pt x="975" y="34"/>
                  <a:pt x="934" y="17"/>
                </a:cubicBezTo>
                <a:cubicBezTo>
                  <a:pt x="893" y="0"/>
                  <a:pt x="824" y="4"/>
                  <a:pt x="776" y="3"/>
                </a:cubicBezTo>
                <a:cubicBezTo>
                  <a:pt x="728" y="2"/>
                  <a:pt x="712" y="3"/>
                  <a:pt x="648" y="11"/>
                </a:cubicBezTo>
                <a:close/>
              </a:path>
            </a:pathLst>
          </a:custGeom>
          <a:solidFill>
            <a:srgbClr val="00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Connector 45"/>
          <p:cNvCxnSpPr>
            <a:cxnSpLocks noChangeShapeType="1"/>
          </p:cNvCxnSpPr>
          <p:nvPr/>
        </p:nvCxnSpPr>
        <p:spPr bwMode="auto">
          <a:xfrm>
            <a:off x="2097155" y="2592961"/>
            <a:ext cx="1068231" cy="0"/>
          </a:xfrm>
          <a:prstGeom prst="line">
            <a:avLst/>
          </a:prstGeom>
          <a:noFill/>
          <a:ln w="31750">
            <a:solidFill>
              <a:srgbClr val="CC0000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" name="Straight Connector 46"/>
          <p:cNvCxnSpPr>
            <a:cxnSpLocks noChangeShapeType="1"/>
          </p:cNvCxnSpPr>
          <p:nvPr/>
        </p:nvCxnSpPr>
        <p:spPr bwMode="auto">
          <a:xfrm>
            <a:off x="3827908" y="2621196"/>
            <a:ext cx="1044130" cy="0"/>
          </a:xfrm>
          <a:prstGeom prst="line">
            <a:avLst/>
          </a:prstGeom>
          <a:noFill/>
          <a:ln w="31750">
            <a:solidFill>
              <a:srgbClr val="CC0000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7" name="TextBox 64"/>
          <p:cNvSpPr txBox="1">
            <a:spLocks noChangeArrowheads="1"/>
          </p:cNvSpPr>
          <p:nvPr/>
        </p:nvSpPr>
        <p:spPr bwMode="auto">
          <a:xfrm>
            <a:off x="5065901" y="3249340"/>
            <a:ext cx="659790" cy="344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client</a:t>
            </a:r>
            <a:endParaRPr kumimoji="0" lang="en-US" altLang="en-US" sz="1800" b="0" i="1" u="none" strike="noStrike" kern="120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78" name="TextBox 64"/>
          <p:cNvSpPr txBox="1">
            <a:spLocks noChangeArrowheads="1"/>
          </p:cNvSpPr>
          <p:nvPr/>
        </p:nvSpPr>
        <p:spPr bwMode="auto">
          <a:xfrm>
            <a:off x="2968679" y="2839643"/>
            <a:ext cx="790928" cy="316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Internet</a:t>
            </a:r>
            <a:endParaRPr kumimoji="0" lang="en-US" altLang="en-US" sz="1800" b="0" i="1" u="none" strike="noStrike" kern="120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79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Streaming stored </a:t>
            </a:r>
            <a:r>
              <a:rPr lang="en-US" altLang="en-US" dirty="0">
                <a:ea typeface="MS PGothic" panose="020B0600070205080204" pitchFamily="34" charset="-128"/>
              </a:rPr>
              <a:t>v</a:t>
            </a:r>
            <a:r>
              <a:rPr lang="en-US" altLang="en-US" sz="4400" dirty="0">
                <a:ea typeface="MS PGothic" panose="020B0600070205080204" pitchFamily="34" charset="-128"/>
              </a:rPr>
              <a:t>ideo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grpSp>
        <p:nvGrpSpPr>
          <p:cNvPr id="266" name="Group 249"/>
          <p:cNvGrpSpPr/>
          <p:nvPr/>
        </p:nvGrpSpPr>
        <p:grpSpPr bwMode="auto">
          <a:xfrm>
            <a:off x="3788806" y="4809551"/>
            <a:ext cx="427037" cy="785812"/>
            <a:chOff x="4140" y="429"/>
            <a:chExt cx="1425" cy="2396"/>
          </a:xfrm>
        </p:grpSpPr>
        <p:sp>
          <p:nvSpPr>
            <p:cNvPr id="267" name="Freeform 250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6 w 354"/>
                <a:gd name="T1" fmla="*/ 0 h 2742"/>
                <a:gd name="T2" fmla="*/ 145 w 354"/>
                <a:gd name="T3" fmla="*/ 164 h 2742"/>
                <a:gd name="T4" fmla="*/ 142 w 354"/>
                <a:gd name="T5" fmla="*/ 1268 h 2742"/>
                <a:gd name="T6" fmla="*/ 0 w 354"/>
                <a:gd name="T7" fmla="*/ 1325 h 2742"/>
                <a:gd name="T8" fmla="*/ 26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8" name="Rectangle 251"/>
            <p:cNvSpPr>
              <a:spLocks noChangeArrowheads="1"/>
            </p:cNvSpPr>
            <p:nvPr/>
          </p:nvSpPr>
          <p:spPr bwMode="auto">
            <a:xfrm>
              <a:off x="4204" y="429"/>
              <a:ext cx="1049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69" name="Freeform 252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3 w 211"/>
                <a:gd name="T1" fmla="*/ 0 h 2537"/>
                <a:gd name="T2" fmla="*/ 87 w 211"/>
                <a:gd name="T3" fmla="*/ 106 h 2537"/>
                <a:gd name="T4" fmla="*/ 3 w 211"/>
                <a:gd name="T5" fmla="*/ 1208 h 2537"/>
                <a:gd name="T6" fmla="*/ 3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0" name="Freeform 253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36 w 328"/>
                <a:gd name="T3" fmla="*/ 62 h 226"/>
                <a:gd name="T4" fmla="*/ 135 w 328"/>
                <a:gd name="T5" fmla="*/ 110 h 226"/>
                <a:gd name="T6" fmla="*/ 0 w 328"/>
                <a:gd name="T7" fmla="*/ 49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1" name="Rectangle 254"/>
            <p:cNvSpPr>
              <a:spLocks noChangeArrowheads="1"/>
            </p:cNvSpPr>
            <p:nvPr/>
          </p:nvSpPr>
          <p:spPr bwMode="auto">
            <a:xfrm>
              <a:off x="4214" y="695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endParaRPr>
            </a:p>
          </p:txBody>
        </p:sp>
        <p:grpSp>
          <p:nvGrpSpPr>
            <p:cNvPr id="272" name="Group 255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97" name="AutoShape 256"/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7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98" name="AutoShape 257"/>
              <p:cNvSpPr>
                <a:spLocks noChangeArrowheads="1"/>
              </p:cNvSpPr>
              <p:nvPr/>
            </p:nvSpPr>
            <p:spPr bwMode="auto">
              <a:xfrm>
                <a:off x="627" y="2580"/>
                <a:ext cx="694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73" name="Rectangle 258"/>
            <p:cNvSpPr>
              <a:spLocks noChangeArrowheads="1"/>
            </p:cNvSpPr>
            <p:nvPr/>
          </p:nvSpPr>
          <p:spPr bwMode="auto">
            <a:xfrm>
              <a:off x="4225" y="1020"/>
              <a:ext cx="593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endParaRPr>
            </a:p>
          </p:txBody>
        </p:sp>
        <p:grpSp>
          <p:nvGrpSpPr>
            <p:cNvPr id="274" name="Group 259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95" name="AutoShape 260"/>
              <p:cNvSpPr>
                <a:spLocks noChangeArrowheads="1"/>
              </p:cNvSpPr>
              <p:nvPr/>
            </p:nvSpPr>
            <p:spPr bwMode="auto">
              <a:xfrm>
                <a:off x="617" y="2569"/>
                <a:ext cx="721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96" name="AutoShape 261"/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87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75" name="Rectangle 262"/>
            <p:cNvSpPr>
              <a:spLocks noChangeArrowheads="1"/>
            </p:cNvSpPr>
            <p:nvPr/>
          </p:nvSpPr>
          <p:spPr bwMode="auto">
            <a:xfrm>
              <a:off x="4219" y="1358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76" name="Rectangle 263"/>
            <p:cNvSpPr>
              <a:spLocks noChangeArrowheads="1"/>
            </p:cNvSpPr>
            <p:nvPr/>
          </p:nvSpPr>
          <p:spPr bwMode="auto">
            <a:xfrm>
              <a:off x="4225" y="1654"/>
              <a:ext cx="599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endParaRPr>
            </a:p>
          </p:txBody>
        </p:sp>
        <p:grpSp>
          <p:nvGrpSpPr>
            <p:cNvPr id="277" name="Group 264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93" name="AutoShape 265"/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19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94" name="AutoShape 266"/>
              <p:cNvSpPr>
                <a:spLocks noChangeArrowheads="1"/>
              </p:cNvSpPr>
              <p:nvPr/>
            </p:nvSpPr>
            <p:spPr bwMode="auto">
              <a:xfrm>
                <a:off x="625" y="2584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78" name="Freeform 267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36 w 328"/>
                <a:gd name="T3" fmla="*/ 61 h 226"/>
                <a:gd name="T4" fmla="*/ 135 w 328"/>
                <a:gd name="T5" fmla="*/ 108 h 226"/>
                <a:gd name="T6" fmla="*/ 0 w 328"/>
                <a:gd name="T7" fmla="*/ 4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79" name="Group 268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91" name="AutoShape 269"/>
              <p:cNvSpPr>
                <a:spLocks noChangeArrowheads="1"/>
              </p:cNvSpPr>
              <p:nvPr/>
            </p:nvSpPr>
            <p:spPr bwMode="auto">
              <a:xfrm>
                <a:off x="614" y="2570"/>
                <a:ext cx="726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92" name="AutoShape 270"/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93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80" name="Rectangle 271"/>
            <p:cNvSpPr>
              <a:spLocks noChangeArrowheads="1"/>
            </p:cNvSpPr>
            <p:nvPr/>
          </p:nvSpPr>
          <p:spPr bwMode="auto">
            <a:xfrm>
              <a:off x="5252" y="429"/>
              <a:ext cx="64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81" name="Freeform 272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20 w 296"/>
                <a:gd name="T3" fmla="*/ 69 h 256"/>
                <a:gd name="T4" fmla="*/ 122 w 296"/>
                <a:gd name="T5" fmla="*/ 122 h 256"/>
                <a:gd name="T6" fmla="*/ 0 w 296"/>
                <a:gd name="T7" fmla="*/ 4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2" name="Freeform 273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26 w 304"/>
                <a:gd name="T3" fmla="*/ 79 h 288"/>
                <a:gd name="T4" fmla="*/ 118 w 304"/>
                <a:gd name="T5" fmla="*/ 139 h 288"/>
                <a:gd name="T6" fmla="*/ 3 w 304"/>
                <a:gd name="T7" fmla="*/ 6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3" name="Oval 274"/>
            <p:cNvSpPr>
              <a:spLocks noChangeArrowheads="1"/>
            </p:cNvSpPr>
            <p:nvPr/>
          </p:nvSpPr>
          <p:spPr bwMode="auto">
            <a:xfrm>
              <a:off x="5517" y="2612"/>
              <a:ext cx="48" cy="97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84" name="Freeform 275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51 h 240"/>
                <a:gd name="T2" fmla="*/ 2 w 306"/>
                <a:gd name="T3" fmla="*/ 116 h 240"/>
                <a:gd name="T4" fmla="*/ 126 w 306"/>
                <a:gd name="T5" fmla="*/ 53 h 240"/>
                <a:gd name="T6" fmla="*/ 123 w 306"/>
                <a:gd name="T7" fmla="*/ 0 h 240"/>
                <a:gd name="T8" fmla="*/ 0 w 306"/>
                <a:gd name="T9" fmla="*/ 51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5" name="AutoShape 276"/>
            <p:cNvSpPr>
              <a:spLocks noChangeArrowheads="1"/>
            </p:cNvSpPr>
            <p:nvPr/>
          </p:nvSpPr>
          <p:spPr bwMode="auto">
            <a:xfrm>
              <a:off x="4140" y="2680"/>
              <a:ext cx="1203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86" name="AutoShape 277"/>
            <p:cNvSpPr>
              <a:spLocks noChangeArrowheads="1"/>
            </p:cNvSpPr>
            <p:nvPr/>
          </p:nvSpPr>
          <p:spPr bwMode="auto">
            <a:xfrm>
              <a:off x="4204" y="2709"/>
              <a:ext cx="1075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87" name="Oval 278"/>
            <p:cNvSpPr>
              <a:spLocks noChangeArrowheads="1"/>
            </p:cNvSpPr>
            <p:nvPr/>
          </p:nvSpPr>
          <p:spPr bwMode="auto">
            <a:xfrm>
              <a:off x="4310" y="2380"/>
              <a:ext cx="159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88" name="Oval 279"/>
            <p:cNvSpPr>
              <a:spLocks noChangeArrowheads="1"/>
            </p:cNvSpPr>
            <p:nvPr/>
          </p:nvSpPr>
          <p:spPr bwMode="auto">
            <a:xfrm>
              <a:off x="4484" y="2385"/>
              <a:ext cx="164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89" name="Oval 280"/>
            <p:cNvSpPr>
              <a:spLocks noChangeArrowheads="1"/>
            </p:cNvSpPr>
            <p:nvPr/>
          </p:nvSpPr>
          <p:spPr bwMode="auto">
            <a:xfrm>
              <a:off x="4664" y="2380"/>
              <a:ext cx="154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90" name="Rectangle 281"/>
            <p:cNvSpPr>
              <a:spLocks noChangeArrowheads="1"/>
            </p:cNvSpPr>
            <p:nvPr/>
          </p:nvSpPr>
          <p:spPr bwMode="auto">
            <a:xfrm>
              <a:off x="5062" y="1838"/>
              <a:ext cx="85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299" name="Group 134"/>
          <p:cNvGrpSpPr/>
          <p:nvPr/>
        </p:nvGrpSpPr>
        <p:grpSpPr bwMode="auto">
          <a:xfrm>
            <a:off x="3361768" y="4441251"/>
            <a:ext cx="1281113" cy="363537"/>
            <a:chOff x="3621" y="3265"/>
            <a:chExt cx="1776" cy="744"/>
          </a:xfrm>
        </p:grpSpPr>
        <p:pic>
          <p:nvPicPr>
            <p:cNvPr id="300" name="Picture 135" descr="reellogo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21" y="3265"/>
              <a:ext cx="1776" cy="74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1" name="Freeform 136"/>
            <p:cNvSpPr/>
            <p:nvPr/>
          </p:nvSpPr>
          <p:spPr bwMode="auto">
            <a:xfrm>
              <a:off x="3971" y="3288"/>
              <a:ext cx="1402" cy="439"/>
            </a:xfrm>
            <a:custGeom>
              <a:avLst/>
              <a:gdLst>
                <a:gd name="T0" fmla="*/ 0 w 1401"/>
                <a:gd name="T1" fmla="*/ 6 h 438"/>
                <a:gd name="T2" fmla="*/ 27 w 1401"/>
                <a:gd name="T3" fmla="*/ 384 h 438"/>
                <a:gd name="T4" fmla="*/ 114 w 1401"/>
                <a:gd name="T5" fmla="*/ 381 h 438"/>
                <a:gd name="T6" fmla="*/ 132 w 1401"/>
                <a:gd name="T7" fmla="*/ 357 h 438"/>
                <a:gd name="T8" fmla="*/ 210 w 1401"/>
                <a:gd name="T9" fmla="*/ 402 h 438"/>
                <a:gd name="T10" fmla="*/ 450 w 1401"/>
                <a:gd name="T11" fmla="*/ 384 h 438"/>
                <a:gd name="T12" fmla="*/ 486 w 1401"/>
                <a:gd name="T13" fmla="*/ 393 h 438"/>
                <a:gd name="T14" fmla="*/ 690 w 1401"/>
                <a:gd name="T15" fmla="*/ 417 h 438"/>
                <a:gd name="T16" fmla="*/ 1074 w 1401"/>
                <a:gd name="T17" fmla="*/ 438 h 438"/>
                <a:gd name="T18" fmla="*/ 1401 w 1401"/>
                <a:gd name="T19" fmla="*/ 420 h 438"/>
                <a:gd name="T20" fmla="*/ 1392 w 1401"/>
                <a:gd name="T21" fmla="*/ 165 h 438"/>
                <a:gd name="T22" fmla="*/ 291 w 1401"/>
                <a:gd name="T23" fmla="*/ 0 h 438"/>
                <a:gd name="T24" fmla="*/ 0 w 1401"/>
                <a:gd name="T25" fmla="*/ 6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01" h="438">
                  <a:moveTo>
                    <a:pt x="0" y="6"/>
                  </a:moveTo>
                  <a:lnTo>
                    <a:pt x="27" y="384"/>
                  </a:lnTo>
                  <a:lnTo>
                    <a:pt x="114" y="381"/>
                  </a:lnTo>
                  <a:lnTo>
                    <a:pt x="132" y="357"/>
                  </a:lnTo>
                  <a:lnTo>
                    <a:pt x="210" y="402"/>
                  </a:lnTo>
                  <a:lnTo>
                    <a:pt x="450" y="384"/>
                  </a:lnTo>
                  <a:lnTo>
                    <a:pt x="486" y="393"/>
                  </a:lnTo>
                  <a:lnTo>
                    <a:pt x="690" y="417"/>
                  </a:lnTo>
                  <a:lnTo>
                    <a:pt x="1074" y="438"/>
                  </a:lnTo>
                  <a:lnTo>
                    <a:pt x="1401" y="420"/>
                  </a:lnTo>
                  <a:lnTo>
                    <a:pt x="1392" y="165"/>
                  </a:lnTo>
                  <a:lnTo>
                    <a:pt x="291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/>
              </a:endParaRPr>
            </a:p>
          </p:txBody>
        </p:sp>
        <p:sp>
          <p:nvSpPr>
            <p:cNvPr id="302" name="Freeform 137"/>
            <p:cNvSpPr/>
            <p:nvPr/>
          </p:nvSpPr>
          <p:spPr bwMode="auto">
            <a:xfrm>
              <a:off x="4242" y="3860"/>
              <a:ext cx="999" cy="120"/>
            </a:xfrm>
            <a:custGeom>
              <a:avLst/>
              <a:gdLst>
                <a:gd name="T0" fmla="*/ 0 w 999"/>
                <a:gd name="T1" fmla="*/ 6 h 123"/>
                <a:gd name="T2" fmla="*/ 717 w 999"/>
                <a:gd name="T3" fmla="*/ 12 h 123"/>
                <a:gd name="T4" fmla="*/ 744 w 999"/>
                <a:gd name="T5" fmla="*/ 36 h 123"/>
                <a:gd name="T6" fmla="*/ 801 w 999"/>
                <a:gd name="T7" fmla="*/ 42 h 123"/>
                <a:gd name="T8" fmla="*/ 876 w 999"/>
                <a:gd name="T9" fmla="*/ 6 h 123"/>
                <a:gd name="T10" fmla="*/ 933 w 999"/>
                <a:gd name="T11" fmla="*/ 0 h 123"/>
                <a:gd name="T12" fmla="*/ 981 w 999"/>
                <a:gd name="T13" fmla="*/ 15 h 123"/>
                <a:gd name="T14" fmla="*/ 999 w 999"/>
                <a:gd name="T15" fmla="*/ 51 h 123"/>
                <a:gd name="T16" fmla="*/ 987 w 999"/>
                <a:gd name="T17" fmla="*/ 123 h 123"/>
                <a:gd name="T18" fmla="*/ 18 w 999"/>
                <a:gd name="T19" fmla="*/ 120 h 123"/>
                <a:gd name="T20" fmla="*/ 0 w 999"/>
                <a:gd name="T21" fmla="*/ 6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99" h="123">
                  <a:moveTo>
                    <a:pt x="0" y="6"/>
                  </a:moveTo>
                  <a:lnTo>
                    <a:pt x="717" y="12"/>
                  </a:lnTo>
                  <a:lnTo>
                    <a:pt x="744" y="36"/>
                  </a:lnTo>
                  <a:lnTo>
                    <a:pt x="801" y="42"/>
                  </a:lnTo>
                  <a:lnTo>
                    <a:pt x="876" y="6"/>
                  </a:lnTo>
                  <a:lnTo>
                    <a:pt x="933" y="0"/>
                  </a:lnTo>
                  <a:lnTo>
                    <a:pt x="981" y="15"/>
                  </a:lnTo>
                  <a:lnTo>
                    <a:pt x="999" y="51"/>
                  </a:lnTo>
                  <a:lnTo>
                    <a:pt x="987" y="123"/>
                  </a:lnTo>
                  <a:lnTo>
                    <a:pt x="18" y="12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/>
              </a:endParaRPr>
            </a:p>
          </p:txBody>
        </p:sp>
        <p:pic>
          <p:nvPicPr>
            <p:cNvPr id="303" name="Picture 138" descr="video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83" y="3400"/>
              <a:ext cx="889" cy="46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4" name="Line 168"/>
          <p:cNvSpPr>
            <a:spLocks noChangeShapeType="1"/>
          </p:cNvSpPr>
          <p:nvPr/>
        </p:nvSpPr>
        <p:spPr bwMode="auto">
          <a:xfrm>
            <a:off x="1396443" y="1371026"/>
            <a:ext cx="0" cy="2852737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/>
            </a:endParaRPr>
          </a:p>
        </p:txBody>
      </p:sp>
      <p:grpSp>
        <p:nvGrpSpPr>
          <p:cNvPr id="305" name="Group 357"/>
          <p:cNvGrpSpPr/>
          <p:nvPr/>
        </p:nvGrpSpPr>
        <p:grpSpPr bwMode="auto">
          <a:xfrm>
            <a:off x="2056843" y="3347465"/>
            <a:ext cx="1662113" cy="1489076"/>
            <a:chOff x="944" y="2184"/>
            <a:chExt cx="1047" cy="938"/>
          </a:xfrm>
        </p:grpSpPr>
        <p:sp>
          <p:nvSpPr>
            <p:cNvPr id="306" name="Freeform 207"/>
            <p:cNvSpPr/>
            <p:nvPr/>
          </p:nvSpPr>
          <p:spPr bwMode="auto">
            <a:xfrm>
              <a:off x="1278" y="2184"/>
              <a:ext cx="660" cy="666"/>
            </a:xfrm>
            <a:custGeom>
              <a:avLst/>
              <a:gdLst>
                <a:gd name="T0" fmla="*/ 0 w 660"/>
                <a:gd name="T1" fmla="*/ 0 h 666"/>
                <a:gd name="T2" fmla="*/ 660 w 660"/>
                <a:gd name="T3" fmla="*/ 666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60" h="666">
                  <a:moveTo>
                    <a:pt x="0" y="0"/>
                  </a:moveTo>
                  <a:cubicBezTo>
                    <a:pt x="0" y="0"/>
                    <a:pt x="486" y="168"/>
                    <a:pt x="660" y="666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/>
              </a:endParaRPr>
            </a:p>
          </p:txBody>
        </p:sp>
        <p:sp>
          <p:nvSpPr>
            <p:cNvPr id="307" name="Text Box 208"/>
            <p:cNvSpPr txBox="1">
              <a:spLocks noChangeArrowheads="1"/>
            </p:cNvSpPr>
            <p:nvPr/>
          </p:nvSpPr>
          <p:spPr bwMode="auto">
            <a:xfrm>
              <a:off x="944" y="2366"/>
              <a:ext cx="1047" cy="756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eriod"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rPr>
                <a:t>video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rPr>
                <a:t>recorded (e.g., 30 frames/sec)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endParaRPr>
            </a:p>
          </p:txBody>
        </p:sp>
      </p:grpSp>
      <p:grpSp>
        <p:nvGrpSpPr>
          <p:cNvPr id="308" name="Group 262"/>
          <p:cNvGrpSpPr/>
          <p:nvPr/>
        </p:nvGrpSpPr>
        <p:grpSpPr bwMode="auto">
          <a:xfrm>
            <a:off x="1586943" y="1691701"/>
            <a:ext cx="2552700" cy="2525712"/>
            <a:chOff x="648" y="1147"/>
            <a:chExt cx="1608" cy="1591"/>
          </a:xfrm>
        </p:grpSpPr>
        <p:grpSp>
          <p:nvGrpSpPr>
            <p:cNvPr id="309" name="Group 206"/>
            <p:cNvGrpSpPr/>
            <p:nvPr/>
          </p:nvGrpSpPr>
          <p:grpSpPr bwMode="auto">
            <a:xfrm>
              <a:off x="648" y="1725"/>
              <a:ext cx="1024" cy="1013"/>
              <a:chOff x="672" y="1071"/>
              <a:chExt cx="1024" cy="1013"/>
            </a:xfrm>
          </p:grpSpPr>
          <p:grpSp>
            <p:nvGrpSpPr>
              <p:cNvPr id="325" name="Group 189"/>
              <p:cNvGrpSpPr/>
              <p:nvPr/>
            </p:nvGrpSpPr>
            <p:grpSpPr bwMode="auto">
              <a:xfrm>
                <a:off x="672" y="1506"/>
                <a:ext cx="583" cy="578"/>
                <a:chOff x="672" y="1486"/>
                <a:chExt cx="583" cy="578"/>
              </a:xfrm>
            </p:grpSpPr>
            <p:grpSp>
              <p:nvGrpSpPr>
                <p:cNvPr id="336" name="Group 181"/>
                <p:cNvGrpSpPr/>
                <p:nvPr/>
              </p:nvGrpSpPr>
              <p:grpSpPr bwMode="auto">
                <a:xfrm>
                  <a:off x="672" y="1776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344" name="Group 177"/>
                  <p:cNvGrpSpPr/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348" name="Line 173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chemeClr val="tx1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349" name="Line 176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chemeClr val="tx1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  <p:grpSp>
                <p:nvGrpSpPr>
                  <p:cNvPr id="345" name="Group 178"/>
                  <p:cNvGrpSpPr/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346" name="Line 179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chemeClr val="tx1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347" name="Line 180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chemeClr val="tx1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</p:grpSp>
            <p:grpSp>
              <p:nvGrpSpPr>
                <p:cNvPr id="337" name="Group 182"/>
                <p:cNvGrpSpPr/>
                <p:nvPr/>
              </p:nvGrpSpPr>
              <p:grpSpPr bwMode="auto">
                <a:xfrm>
                  <a:off x="964" y="1486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338" name="Group 183"/>
                  <p:cNvGrpSpPr/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342" name="Line 184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chemeClr val="tx1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343" name="Line 185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chemeClr val="tx1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  <p:grpSp>
                <p:nvGrpSpPr>
                  <p:cNvPr id="339" name="Group 186"/>
                  <p:cNvGrpSpPr/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340" name="Line 187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chemeClr val="tx1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341" name="Line 188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chemeClr val="tx1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</p:grpSp>
          </p:grpSp>
          <p:grpSp>
            <p:nvGrpSpPr>
              <p:cNvPr id="326" name="Group 191"/>
              <p:cNvGrpSpPr/>
              <p:nvPr/>
            </p:nvGrpSpPr>
            <p:grpSpPr bwMode="auto">
              <a:xfrm>
                <a:off x="1259" y="1217"/>
                <a:ext cx="291" cy="288"/>
                <a:chOff x="672" y="1776"/>
                <a:chExt cx="291" cy="288"/>
              </a:xfrm>
            </p:grpSpPr>
            <p:grpSp>
              <p:nvGrpSpPr>
                <p:cNvPr id="330" name="Group 192"/>
                <p:cNvGrpSpPr/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334" name="Line 193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335" name="Line 194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</p:grpSp>
            <p:grpSp>
              <p:nvGrpSpPr>
                <p:cNvPr id="331" name="Group 195"/>
                <p:cNvGrpSpPr/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332" name="Line 196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333" name="Line 197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</p:grpSp>
          </p:grpSp>
          <p:grpSp>
            <p:nvGrpSpPr>
              <p:cNvPr id="327" name="Group 199"/>
              <p:cNvGrpSpPr/>
              <p:nvPr/>
            </p:nvGrpSpPr>
            <p:grpSpPr bwMode="auto">
              <a:xfrm>
                <a:off x="1551" y="1071"/>
                <a:ext cx="145" cy="144"/>
                <a:chOff x="672" y="1920"/>
                <a:chExt cx="145" cy="144"/>
              </a:xfrm>
            </p:grpSpPr>
            <p:sp>
              <p:nvSpPr>
                <p:cNvPr id="328" name="Line 200"/>
                <p:cNvSpPr>
                  <a:spLocks noChangeShapeType="1"/>
                </p:cNvSpPr>
                <p:nvPr/>
              </p:nvSpPr>
              <p:spPr bwMode="auto">
                <a:xfrm>
                  <a:off x="672" y="1920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Arial" panose="020B0604020202020204"/>
                  </a:endParaRPr>
                </a:p>
              </p:txBody>
            </p:sp>
            <p:sp>
              <p:nvSpPr>
                <p:cNvPr id="329" name="Line 201"/>
                <p:cNvSpPr>
                  <a:spLocks noChangeShapeType="1"/>
                </p:cNvSpPr>
                <p:nvPr/>
              </p:nvSpPr>
              <p:spPr bwMode="auto">
                <a:xfrm rot="5400000">
                  <a:off x="745" y="1848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Arial" panose="020B0604020202020204"/>
                  </a:endParaRPr>
                </a:p>
              </p:txBody>
            </p:sp>
          </p:grpSp>
        </p:grpSp>
        <p:grpSp>
          <p:nvGrpSpPr>
            <p:cNvPr id="310" name="Group 237"/>
            <p:cNvGrpSpPr/>
            <p:nvPr/>
          </p:nvGrpSpPr>
          <p:grpSpPr bwMode="auto">
            <a:xfrm>
              <a:off x="1673" y="1147"/>
              <a:ext cx="583" cy="578"/>
              <a:chOff x="672" y="1486"/>
              <a:chExt cx="583" cy="578"/>
            </a:xfrm>
          </p:grpSpPr>
          <p:grpSp>
            <p:nvGrpSpPr>
              <p:cNvPr id="311" name="Group 238"/>
              <p:cNvGrpSpPr/>
              <p:nvPr/>
            </p:nvGrpSpPr>
            <p:grpSpPr bwMode="auto">
              <a:xfrm>
                <a:off x="672" y="1776"/>
                <a:ext cx="291" cy="288"/>
                <a:chOff x="672" y="1776"/>
                <a:chExt cx="291" cy="288"/>
              </a:xfrm>
            </p:grpSpPr>
            <p:grpSp>
              <p:nvGrpSpPr>
                <p:cNvPr id="319" name="Group 239"/>
                <p:cNvGrpSpPr/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323" name="Line 240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324" name="Line 241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</p:grpSp>
            <p:grpSp>
              <p:nvGrpSpPr>
                <p:cNvPr id="320" name="Group 242"/>
                <p:cNvGrpSpPr/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321" name="Line 243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322" name="Line 244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</p:grpSp>
          </p:grpSp>
          <p:grpSp>
            <p:nvGrpSpPr>
              <p:cNvPr id="312" name="Group 245"/>
              <p:cNvGrpSpPr/>
              <p:nvPr/>
            </p:nvGrpSpPr>
            <p:grpSpPr bwMode="auto">
              <a:xfrm>
                <a:off x="964" y="1486"/>
                <a:ext cx="291" cy="288"/>
                <a:chOff x="672" y="1776"/>
                <a:chExt cx="291" cy="288"/>
              </a:xfrm>
            </p:grpSpPr>
            <p:grpSp>
              <p:nvGrpSpPr>
                <p:cNvPr id="313" name="Group 246"/>
                <p:cNvGrpSpPr/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317" name="Line 247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318" name="Line 248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</p:grpSp>
            <p:grpSp>
              <p:nvGrpSpPr>
                <p:cNvPr id="314" name="Group 249"/>
                <p:cNvGrpSpPr/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315" name="Line 250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316" name="Line 251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</p:grpSp>
          </p:grpSp>
        </p:grpSp>
      </p:grpSp>
      <p:grpSp>
        <p:nvGrpSpPr>
          <p:cNvPr id="350" name="Group 358"/>
          <p:cNvGrpSpPr/>
          <p:nvPr/>
        </p:nvGrpSpPr>
        <p:grpSpPr bwMode="auto">
          <a:xfrm>
            <a:off x="3723718" y="3122038"/>
            <a:ext cx="1373188" cy="1296988"/>
            <a:chOff x="1994" y="2042"/>
            <a:chExt cx="865" cy="817"/>
          </a:xfrm>
        </p:grpSpPr>
        <p:sp>
          <p:nvSpPr>
            <p:cNvPr id="351" name="Freeform 209"/>
            <p:cNvSpPr/>
            <p:nvPr/>
          </p:nvSpPr>
          <p:spPr bwMode="auto">
            <a:xfrm rot="-5400000">
              <a:off x="2196" y="2196"/>
              <a:ext cx="660" cy="666"/>
            </a:xfrm>
            <a:custGeom>
              <a:avLst/>
              <a:gdLst>
                <a:gd name="T0" fmla="*/ 0 w 660"/>
                <a:gd name="T1" fmla="*/ 0 h 666"/>
                <a:gd name="T2" fmla="*/ 660 w 660"/>
                <a:gd name="T3" fmla="*/ 666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60" h="666">
                  <a:moveTo>
                    <a:pt x="0" y="0"/>
                  </a:moveTo>
                  <a:cubicBezTo>
                    <a:pt x="0" y="0"/>
                    <a:pt x="486" y="168"/>
                    <a:pt x="660" y="666"/>
                  </a:cubicBezTo>
                </a:path>
              </a:pathLst>
            </a:custGeom>
            <a:noFill/>
            <a:ln w="19050" cap="flat" cmpd="sng">
              <a:solidFill>
                <a:srgbClr val="CC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/>
              </a:endParaRPr>
            </a:p>
          </p:txBody>
        </p:sp>
        <p:sp>
          <p:nvSpPr>
            <p:cNvPr id="352" name="Text Box 305"/>
            <p:cNvSpPr txBox="1">
              <a:spLocks noChangeArrowheads="1"/>
            </p:cNvSpPr>
            <p:nvPr/>
          </p:nvSpPr>
          <p:spPr bwMode="auto">
            <a:xfrm>
              <a:off x="1994" y="2042"/>
              <a:ext cx="638" cy="446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rPr>
                <a:t>2. 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rPr>
                <a:t>video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rPr>
                <a:t>sent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endParaRPr>
            </a:p>
          </p:txBody>
        </p:sp>
      </p:grpSp>
      <p:sp>
        <p:nvSpPr>
          <p:cNvPr id="353" name="Text Box 354"/>
          <p:cNvSpPr txBox="1">
            <a:spLocks noChangeArrowheads="1"/>
          </p:cNvSpPr>
          <p:nvPr/>
        </p:nvSpPr>
        <p:spPr bwMode="auto">
          <a:xfrm rot="-5433387">
            <a:off x="145493" y="2518789"/>
            <a:ext cx="1957387" cy="366712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/>
              </a:rPr>
              <a:t>Cumulative data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/>
            </a:endParaRPr>
          </a:p>
        </p:txBody>
      </p:sp>
      <p:grpSp>
        <p:nvGrpSpPr>
          <p:cNvPr id="354" name="Group 365"/>
          <p:cNvGrpSpPr/>
          <p:nvPr/>
        </p:nvGrpSpPr>
        <p:grpSpPr bwMode="auto">
          <a:xfrm>
            <a:off x="5009593" y="1507551"/>
            <a:ext cx="5768976" cy="4732339"/>
            <a:chOff x="2804" y="903"/>
            <a:chExt cx="3634" cy="2981"/>
          </a:xfrm>
        </p:grpSpPr>
        <p:sp>
          <p:nvSpPr>
            <p:cNvPr id="355" name="Line 360"/>
            <p:cNvSpPr>
              <a:spLocks noChangeShapeType="1"/>
            </p:cNvSpPr>
            <p:nvPr/>
          </p:nvSpPr>
          <p:spPr bwMode="auto">
            <a:xfrm>
              <a:off x="3852" y="903"/>
              <a:ext cx="0" cy="229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sysDot"/>
              <a:round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/>
              </a:endParaRPr>
            </a:p>
          </p:txBody>
        </p:sp>
        <p:sp>
          <p:nvSpPr>
            <p:cNvPr id="356" name="Text Box 361"/>
            <p:cNvSpPr txBox="1">
              <a:spLocks noChangeArrowheads="1"/>
            </p:cNvSpPr>
            <p:nvPr/>
          </p:nvSpPr>
          <p:spPr bwMode="auto">
            <a:xfrm>
              <a:off x="2804" y="3198"/>
              <a:ext cx="3634" cy="686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prstDash val="sysDot"/>
              <a:miter lim="800000"/>
            </a:ln>
            <a:effectLst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rPr>
                <a:t>streaming</a:t>
              </a: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rPr>
                <a:t>: at this time, client  playing out early part of video, while server still sending later part of video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endParaRPr>
            </a:p>
          </p:txBody>
        </p:sp>
      </p:grpSp>
      <p:sp>
        <p:nvSpPr>
          <p:cNvPr id="360" name="Text Box 366"/>
          <p:cNvSpPr txBox="1">
            <a:spLocks noChangeArrowheads="1"/>
          </p:cNvSpPr>
          <p:nvPr/>
        </p:nvSpPr>
        <p:spPr bwMode="auto">
          <a:xfrm>
            <a:off x="8657668" y="4236463"/>
            <a:ext cx="620713" cy="369888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/>
              </a:rPr>
              <a:t>time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/>
            </a:endParaRPr>
          </a:p>
        </p:txBody>
      </p:sp>
      <p:grpSp>
        <p:nvGrpSpPr>
          <p:cNvPr id="362" name="Group 263"/>
          <p:cNvGrpSpPr/>
          <p:nvPr/>
        </p:nvGrpSpPr>
        <p:grpSpPr bwMode="auto">
          <a:xfrm>
            <a:off x="4478338" y="1693820"/>
            <a:ext cx="2552700" cy="2525713"/>
            <a:chOff x="648" y="1147"/>
            <a:chExt cx="1608" cy="1591"/>
          </a:xfrm>
        </p:grpSpPr>
        <p:grpSp>
          <p:nvGrpSpPr>
            <p:cNvPr id="411" name="Group 264"/>
            <p:cNvGrpSpPr/>
            <p:nvPr/>
          </p:nvGrpSpPr>
          <p:grpSpPr bwMode="auto">
            <a:xfrm>
              <a:off x="648" y="1725"/>
              <a:ext cx="1024" cy="1013"/>
              <a:chOff x="672" y="1071"/>
              <a:chExt cx="1024" cy="1013"/>
            </a:xfrm>
          </p:grpSpPr>
          <p:grpSp>
            <p:nvGrpSpPr>
              <p:cNvPr id="427" name="Group 265"/>
              <p:cNvGrpSpPr/>
              <p:nvPr/>
            </p:nvGrpSpPr>
            <p:grpSpPr bwMode="auto">
              <a:xfrm>
                <a:off x="672" y="1506"/>
                <a:ext cx="583" cy="578"/>
                <a:chOff x="672" y="1486"/>
                <a:chExt cx="583" cy="578"/>
              </a:xfrm>
            </p:grpSpPr>
            <p:grpSp>
              <p:nvGrpSpPr>
                <p:cNvPr id="438" name="Group 266"/>
                <p:cNvGrpSpPr/>
                <p:nvPr/>
              </p:nvGrpSpPr>
              <p:grpSpPr bwMode="auto">
                <a:xfrm>
                  <a:off x="672" y="1776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446" name="Group 267"/>
                  <p:cNvGrpSpPr/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450" name="Line 268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451" name="Line 269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  <p:grpSp>
                <p:nvGrpSpPr>
                  <p:cNvPr id="447" name="Group 270"/>
                  <p:cNvGrpSpPr/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448" name="Line 271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449" name="Line 272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</p:grpSp>
            <p:grpSp>
              <p:nvGrpSpPr>
                <p:cNvPr id="439" name="Group 273"/>
                <p:cNvGrpSpPr/>
                <p:nvPr/>
              </p:nvGrpSpPr>
              <p:grpSpPr bwMode="auto">
                <a:xfrm>
                  <a:off x="964" y="1486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440" name="Group 274"/>
                  <p:cNvGrpSpPr/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444" name="Line 275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445" name="Line 276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  <p:grpSp>
                <p:nvGrpSpPr>
                  <p:cNvPr id="441" name="Group 277"/>
                  <p:cNvGrpSpPr/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442" name="Line 278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443" name="Line 279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</p:grpSp>
          </p:grpSp>
          <p:grpSp>
            <p:nvGrpSpPr>
              <p:cNvPr id="428" name="Group 280"/>
              <p:cNvGrpSpPr/>
              <p:nvPr/>
            </p:nvGrpSpPr>
            <p:grpSpPr bwMode="auto">
              <a:xfrm>
                <a:off x="1259" y="1217"/>
                <a:ext cx="291" cy="288"/>
                <a:chOff x="672" y="1776"/>
                <a:chExt cx="291" cy="288"/>
              </a:xfrm>
            </p:grpSpPr>
            <p:grpSp>
              <p:nvGrpSpPr>
                <p:cNvPr id="432" name="Group 281"/>
                <p:cNvGrpSpPr/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436" name="Line 282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437" name="Line 283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</p:grpSp>
            <p:grpSp>
              <p:nvGrpSpPr>
                <p:cNvPr id="433" name="Group 284"/>
                <p:cNvGrpSpPr/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434" name="Line 285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435" name="Line 286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</p:grpSp>
          </p:grpSp>
          <p:grpSp>
            <p:nvGrpSpPr>
              <p:cNvPr id="429" name="Group 287"/>
              <p:cNvGrpSpPr/>
              <p:nvPr/>
            </p:nvGrpSpPr>
            <p:grpSpPr bwMode="auto">
              <a:xfrm>
                <a:off x="1551" y="1071"/>
                <a:ext cx="145" cy="144"/>
                <a:chOff x="672" y="1920"/>
                <a:chExt cx="145" cy="144"/>
              </a:xfrm>
            </p:grpSpPr>
            <p:sp>
              <p:nvSpPr>
                <p:cNvPr id="430" name="Line 288"/>
                <p:cNvSpPr>
                  <a:spLocks noChangeShapeType="1"/>
                </p:cNvSpPr>
                <p:nvPr/>
              </p:nvSpPr>
              <p:spPr bwMode="auto">
                <a:xfrm>
                  <a:off x="672" y="1920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rgbClr val="FF0000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Arial" panose="020B0604020202020204"/>
                  </a:endParaRPr>
                </a:p>
              </p:txBody>
            </p:sp>
            <p:sp>
              <p:nvSpPr>
                <p:cNvPr id="431" name="Line 289"/>
                <p:cNvSpPr>
                  <a:spLocks noChangeShapeType="1"/>
                </p:cNvSpPr>
                <p:nvPr/>
              </p:nvSpPr>
              <p:spPr bwMode="auto">
                <a:xfrm rot="5400000">
                  <a:off x="745" y="1848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rgbClr val="FF0000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Arial" panose="020B0604020202020204"/>
                  </a:endParaRPr>
                </a:p>
              </p:txBody>
            </p:sp>
          </p:grpSp>
        </p:grpSp>
        <p:grpSp>
          <p:nvGrpSpPr>
            <p:cNvPr id="412" name="Group 290"/>
            <p:cNvGrpSpPr/>
            <p:nvPr/>
          </p:nvGrpSpPr>
          <p:grpSpPr bwMode="auto">
            <a:xfrm>
              <a:off x="1673" y="1147"/>
              <a:ext cx="583" cy="578"/>
              <a:chOff x="672" y="1486"/>
              <a:chExt cx="583" cy="578"/>
            </a:xfrm>
          </p:grpSpPr>
          <p:grpSp>
            <p:nvGrpSpPr>
              <p:cNvPr id="413" name="Group 291"/>
              <p:cNvGrpSpPr/>
              <p:nvPr/>
            </p:nvGrpSpPr>
            <p:grpSpPr bwMode="auto">
              <a:xfrm>
                <a:off x="672" y="1776"/>
                <a:ext cx="291" cy="288"/>
                <a:chOff x="672" y="1776"/>
                <a:chExt cx="291" cy="288"/>
              </a:xfrm>
            </p:grpSpPr>
            <p:grpSp>
              <p:nvGrpSpPr>
                <p:cNvPr id="421" name="Group 292"/>
                <p:cNvGrpSpPr/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425" name="Line 293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426" name="Line 294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</p:grpSp>
            <p:grpSp>
              <p:nvGrpSpPr>
                <p:cNvPr id="422" name="Group 295"/>
                <p:cNvGrpSpPr/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423" name="Line 296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424" name="Line 297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</p:grpSp>
          </p:grpSp>
          <p:grpSp>
            <p:nvGrpSpPr>
              <p:cNvPr id="414" name="Group 298"/>
              <p:cNvGrpSpPr/>
              <p:nvPr/>
            </p:nvGrpSpPr>
            <p:grpSpPr bwMode="auto">
              <a:xfrm>
                <a:off x="964" y="1486"/>
                <a:ext cx="291" cy="288"/>
                <a:chOff x="672" y="1776"/>
                <a:chExt cx="291" cy="288"/>
              </a:xfrm>
            </p:grpSpPr>
            <p:grpSp>
              <p:nvGrpSpPr>
                <p:cNvPr id="415" name="Group 299"/>
                <p:cNvGrpSpPr/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419" name="Line 300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420" name="Line 301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</p:grpSp>
            <p:grpSp>
              <p:nvGrpSpPr>
                <p:cNvPr id="416" name="Group 302"/>
                <p:cNvGrpSpPr/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417" name="Line 303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418" name="Line 304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</p:grpSp>
          </p:grpSp>
        </p:grpSp>
      </p:grpSp>
      <p:grpSp>
        <p:nvGrpSpPr>
          <p:cNvPr id="2" name="Group 1"/>
          <p:cNvGrpSpPr/>
          <p:nvPr/>
        </p:nvGrpSpPr>
        <p:grpSpPr>
          <a:xfrm>
            <a:off x="6369579" y="1703345"/>
            <a:ext cx="4535488" cy="2581276"/>
            <a:chOff x="7656512" y="-921322"/>
            <a:chExt cx="4535488" cy="2581276"/>
          </a:xfrm>
        </p:grpSpPr>
        <p:grpSp>
          <p:nvGrpSpPr>
            <p:cNvPr id="363" name="Group 306"/>
            <p:cNvGrpSpPr/>
            <p:nvPr/>
          </p:nvGrpSpPr>
          <p:grpSpPr bwMode="auto">
            <a:xfrm>
              <a:off x="7656512" y="-921322"/>
              <a:ext cx="2552700" cy="2525713"/>
              <a:chOff x="648" y="1147"/>
              <a:chExt cx="1608" cy="1591"/>
            </a:xfrm>
          </p:grpSpPr>
          <p:grpSp>
            <p:nvGrpSpPr>
              <p:cNvPr id="370" name="Group 307"/>
              <p:cNvGrpSpPr/>
              <p:nvPr/>
            </p:nvGrpSpPr>
            <p:grpSpPr bwMode="auto">
              <a:xfrm>
                <a:off x="648" y="1725"/>
                <a:ext cx="1024" cy="1013"/>
                <a:chOff x="672" y="1071"/>
                <a:chExt cx="1024" cy="1013"/>
              </a:xfrm>
            </p:grpSpPr>
            <p:grpSp>
              <p:nvGrpSpPr>
                <p:cNvPr id="386" name="Group 308"/>
                <p:cNvGrpSpPr/>
                <p:nvPr/>
              </p:nvGrpSpPr>
              <p:grpSpPr bwMode="auto">
                <a:xfrm>
                  <a:off x="672" y="1506"/>
                  <a:ext cx="583" cy="578"/>
                  <a:chOff x="672" y="1486"/>
                  <a:chExt cx="583" cy="578"/>
                </a:xfrm>
              </p:grpSpPr>
              <p:grpSp>
                <p:nvGrpSpPr>
                  <p:cNvPr id="397" name="Group 309"/>
                  <p:cNvGrpSpPr/>
                  <p:nvPr/>
                </p:nvGrpSpPr>
                <p:grpSpPr bwMode="auto">
                  <a:xfrm>
                    <a:off x="672" y="1776"/>
                    <a:ext cx="291" cy="288"/>
                    <a:chOff x="672" y="1776"/>
                    <a:chExt cx="291" cy="288"/>
                  </a:xfrm>
                </p:grpSpPr>
                <p:grpSp>
                  <p:nvGrpSpPr>
                    <p:cNvPr id="405" name="Group 310"/>
                    <p:cNvGrpSpPr/>
                    <p:nvPr/>
                  </p:nvGrpSpPr>
                  <p:grpSpPr bwMode="auto">
                    <a:xfrm>
                      <a:off x="672" y="1920"/>
                      <a:ext cx="145" cy="144"/>
                      <a:chOff x="672" y="1920"/>
                      <a:chExt cx="145" cy="144"/>
                    </a:xfrm>
                  </p:grpSpPr>
                  <p:sp>
                    <p:nvSpPr>
                      <p:cNvPr id="409" name="Line 311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672" y="1920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/>
                          <a:ea typeface="+mn-ea"/>
                          <a:cs typeface="Arial" panose="020B0604020202020204"/>
                        </a:endParaRPr>
                      </a:p>
                    </p:txBody>
                  </p:sp>
                  <p:sp>
                    <p:nvSpPr>
                      <p:cNvPr id="410" name="Line 312"/>
                      <p:cNvSpPr>
                        <a:spLocks noChangeShapeType="1"/>
                      </p:cNvSpPr>
                      <p:nvPr/>
                    </p:nvSpPr>
                    <p:spPr bwMode="auto">
                      <a:xfrm rot="5400000">
                        <a:off x="745" y="1848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/>
                          <a:ea typeface="+mn-ea"/>
                          <a:cs typeface="Arial" panose="020B0604020202020204"/>
                        </a:endParaRPr>
                      </a:p>
                    </p:txBody>
                  </p:sp>
                </p:grpSp>
                <p:grpSp>
                  <p:nvGrpSpPr>
                    <p:cNvPr id="406" name="Group 313"/>
                    <p:cNvGrpSpPr/>
                    <p:nvPr/>
                  </p:nvGrpSpPr>
                  <p:grpSpPr bwMode="auto">
                    <a:xfrm>
                      <a:off x="818" y="1776"/>
                      <a:ext cx="145" cy="144"/>
                      <a:chOff x="672" y="1920"/>
                      <a:chExt cx="145" cy="144"/>
                    </a:xfrm>
                  </p:grpSpPr>
                  <p:sp>
                    <p:nvSpPr>
                      <p:cNvPr id="407" name="Line 314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672" y="1920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/>
                          <a:ea typeface="+mn-ea"/>
                          <a:cs typeface="Arial" panose="020B0604020202020204"/>
                        </a:endParaRPr>
                      </a:p>
                    </p:txBody>
                  </p:sp>
                  <p:sp>
                    <p:nvSpPr>
                      <p:cNvPr id="408" name="Line 315"/>
                      <p:cNvSpPr>
                        <a:spLocks noChangeShapeType="1"/>
                      </p:cNvSpPr>
                      <p:nvPr/>
                    </p:nvSpPr>
                    <p:spPr bwMode="auto">
                      <a:xfrm rot="5400000">
                        <a:off x="745" y="1848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/>
                          <a:ea typeface="+mn-ea"/>
                          <a:cs typeface="Arial" panose="020B0604020202020204"/>
                        </a:endParaRPr>
                      </a:p>
                    </p:txBody>
                  </p:sp>
                </p:grpSp>
              </p:grpSp>
              <p:grpSp>
                <p:nvGrpSpPr>
                  <p:cNvPr id="398" name="Group 316"/>
                  <p:cNvGrpSpPr/>
                  <p:nvPr/>
                </p:nvGrpSpPr>
                <p:grpSpPr bwMode="auto">
                  <a:xfrm>
                    <a:off x="964" y="1486"/>
                    <a:ext cx="291" cy="288"/>
                    <a:chOff x="672" y="1776"/>
                    <a:chExt cx="291" cy="288"/>
                  </a:xfrm>
                </p:grpSpPr>
                <p:grpSp>
                  <p:nvGrpSpPr>
                    <p:cNvPr id="399" name="Group 317"/>
                    <p:cNvGrpSpPr/>
                    <p:nvPr/>
                  </p:nvGrpSpPr>
                  <p:grpSpPr bwMode="auto">
                    <a:xfrm>
                      <a:off x="672" y="1920"/>
                      <a:ext cx="145" cy="144"/>
                      <a:chOff x="672" y="1920"/>
                      <a:chExt cx="145" cy="144"/>
                    </a:xfrm>
                  </p:grpSpPr>
                  <p:sp>
                    <p:nvSpPr>
                      <p:cNvPr id="403" name="Line 318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672" y="1920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/>
                          <a:ea typeface="+mn-ea"/>
                          <a:cs typeface="Arial" panose="020B0604020202020204"/>
                        </a:endParaRPr>
                      </a:p>
                    </p:txBody>
                  </p:sp>
                  <p:sp>
                    <p:nvSpPr>
                      <p:cNvPr id="404" name="Line 319"/>
                      <p:cNvSpPr>
                        <a:spLocks noChangeShapeType="1"/>
                      </p:cNvSpPr>
                      <p:nvPr/>
                    </p:nvSpPr>
                    <p:spPr bwMode="auto">
                      <a:xfrm rot="5400000">
                        <a:off x="745" y="1848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/>
                          <a:ea typeface="+mn-ea"/>
                          <a:cs typeface="Arial" panose="020B0604020202020204"/>
                        </a:endParaRPr>
                      </a:p>
                    </p:txBody>
                  </p:sp>
                </p:grpSp>
                <p:grpSp>
                  <p:nvGrpSpPr>
                    <p:cNvPr id="400" name="Group 320"/>
                    <p:cNvGrpSpPr/>
                    <p:nvPr/>
                  </p:nvGrpSpPr>
                  <p:grpSpPr bwMode="auto">
                    <a:xfrm>
                      <a:off x="818" y="1776"/>
                      <a:ext cx="145" cy="144"/>
                      <a:chOff x="672" y="1920"/>
                      <a:chExt cx="145" cy="144"/>
                    </a:xfrm>
                  </p:grpSpPr>
                  <p:sp>
                    <p:nvSpPr>
                      <p:cNvPr id="401" name="Line 321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672" y="1920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/>
                          <a:ea typeface="+mn-ea"/>
                          <a:cs typeface="Arial" panose="020B0604020202020204"/>
                        </a:endParaRPr>
                      </a:p>
                    </p:txBody>
                  </p:sp>
                  <p:sp>
                    <p:nvSpPr>
                      <p:cNvPr id="402" name="Line 322"/>
                      <p:cNvSpPr>
                        <a:spLocks noChangeShapeType="1"/>
                      </p:cNvSpPr>
                      <p:nvPr/>
                    </p:nvSpPr>
                    <p:spPr bwMode="auto">
                      <a:xfrm rot="5400000">
                        <a:off x="745" y="1848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/>
                          <a:ea typeface="+mn-ea"/>
                          <a:cs typeface="Arial" panose="020B0604020202020204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387" name="Group 323"/>
                <p:cNvGrpSpPr/>
                <p:nvPr/>
              </p:nvGrpSpPr>
              <p:grpSpPr bwMode="auto">
                <a:xfrm>
                  <a:off x="1259" y="1217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391" name="Group 324"/>
                  <p:cNvGrpSpPr/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395" name="Line 325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396" name="Line 326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  <p:grpSp>
                <p:nvGrpSpPr>
                  <p:cNvPr id="392" name="Group 327"/>
                  <p:cNvGrpSpPr/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393" name="Line 328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394" name="Line 329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</p:grpSp>
            <p:grpSp>
              <p:nvGrpSpPr>
                <p:cNvPr id="388" name="Group 330"/>
                <p:cNvGrpSpPr/>
                <p:nvPr/>
              </p:nvGrpSpPr>
              <p:grpSpPr bwMode="auto">
                <a:xfrm>
                  <a:off x="1551" y="1071"/>
                  <a:ext cx="145" cy="144"/>
                  <a:chOff x="672" y="1920"/>
                  <a:chExt cx="145" cy="144"/>
                </a:xfrm>
              </p:grpSpPr>
              <p:sp>
                <p:nvSpPr>
                  <p:cNvPr id="389" name="Line 331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0000A3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390" name="Line 332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0000A3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Arial" panose="020B0604020202020204"/>
                    </a:endParaRPr>
                  </a:p>
                </p:txBody>
              </p:sp>
            </p:grpSp>
          </p:grpSp>
          <p:grpSp>
            <p:nvGrpSpPr>
              <p:cNvPr id="371" name="Group 333"/>
              <p:cNvGrpSpPr/>
              <p:nvPr/>
            </p:nvGrpSpPr>
            <p:grpSpPr bwMode="auto">
              <a:xfrm>
                <a:off x="1673" y="1147"/>
                <a:ext cx="583" cy="578"/>
                <a:chOff x="672" y="1486"/>
                <a:chExt cx="583" cy="578"/>
              </a:xfrm>
            </p:grpSpPr>
            <p:grpSp>
              <p:nvGrpSpPr>
                <p:cNvPr id="372" name="Group 334"/>
                <p:cNvGrpSpPr/>
                <p:nvPr/>
              </p:nvGrpSpPr>
              <p:grpSpPr bwMode="auto">
                <a:xfrm>
                  <a:off x="672" y="1776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380" name="Group 335"/>
                  <p:cNvGrpSpPr/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384" name="Line 336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385" name="Line 337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  <p:grpSp>
                <p:nvGrpSpPr>
                  <p:cNvPr id="381" name="Group 338"/>
                  <p:cNvGrpSpPr/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382" name="Line 339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383" name="Line 340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</p:grpSp>
            <p:grpSp>
              <p:nvGrpSpPr>
                <p:cNvPr id="373" name="Group 341"/>
                <p:cNvGrpSpPr/>
                <p:nvPr/>
              </p:nvGrpSpPr>
              <p:grpSpPr bwMode="auto">
                <a:xfrm>
                  <a:off x="964" y="1486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374" name="Group 342"/>
                  <p:cNvGrpSpPr/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378" name="Line 343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379" name="Line 344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  <p:grpSp>
                <p:nvGrpSpPr>
                  <p:cNvPr id="375" name="Group 345"/>
                  <p:cNvGrpSpPr/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376" name="Line 346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377" name="Line 347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</p:grpSp>
          </p:grpSp>
        </p:grpSp>
        <p:sp>
          <p:nvSpPr>
            <p:cNvPr id="364" name="Text Box 348"/>
            <p:cNvSpPr txBox="1">
              <a:spLocks noChangeArrowheads="1"/>
            </p:cNvSpPr>
            <p:nvPr/>
          </p:nvSpPr>
          <p:spPr bwMode="auto">
            <a:xfrm>
              <a:off x="8126412" y="951929"/>
              <a:ext cx="4065588" cy="70802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rPr>
                <a:t>3. 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rPr>
                <a:t>video received, played out at client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rPr>
                <a:t>(30 frames/sec)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endParaRPr>
            </a:p>
          </p:txBody>
        </p:sp>
        <p:grpSp>
          <p:nvGrpSpPr>
            <p:cNvPr id="365" name="Group 349"/>
            <p:cNvGrpSpPr/>
            <p:nvPr/>
          </p:nvGrpSpPr>
          <p:grpSpPr bwMode="auto">
            <a:xfrm>
              <a:off x="9312275" y="210566"/>
              <a:ext cx="677863" cy="663575"/>
              <a:chOff x="4437" y="1472"/>
              <a:chExt cx="427" cy="418"/>
            </a:xfrm>
          </p:grpSpPr>
          <p:sp>
            <p:nvSpPr>
              <p:cNvPr id="366" name="Rectangle 350"/>
              <p:cNvSpPr>
                <a:spLocks noChangeArrowheads="1"/>
              </p:cNvSpPr>
              <p:nvPr/>
            </p:nvSpPr>
            <p:spPr bwMode="auto">
              <a:xfrm>
                <a:off x="4443" y="1475"/>
                <a:ext cx="421" cy="361"/>
              </a:xfrm>
              <a:prstGeom prst="rect">
                <a:avLst/>
              </a:prstGeom>
              <a:gradFill rotWithShape="0">
                <a:gsLst>
                  <a:gs pos="0">
                    <a:srgbClr val="99CCFF">
                      <a:gamma/>
                      <a:shade val="46275"/>
                      <a:invGamma/>
                    </a:srgbClr>
                  </a:gs>
                  <a:gs pos="50000">
                    <a:srgbClr val="99CCFF"/>
                  </a:gs>
                  <a:gs pos="100000">
                    <a:srgbClr val="99CCFF">
                      <a:gamma/>
                      <a:shade val="46275"/>
                      <a:invGamma/>
                    </a:srgbClr>
                  </a:gs>
                </a:gsLst>
                <a:lin ang="5400000" scaled="1"/>
              </a:gradFill>
              <a:ln w="19050">
                <a:solidFill>
                  <a:srgbClr val="5F5F5F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Arial" panose="020B0604020202020204"/>
                </a:endParaRPr>
              </a:p>
            </p:txBody>
          </p:sp>
          <p:sp>
            <p:nvSpPr>
              <p:cNvPr id="367" name="Rectangle 351"/>
              <p:cNvSpPr>
                <a:spLocks noChangeArrowheads="1"/>
              </p:cNvSpPr>
              <p:nvPr/>
            </p:nvSpPr>
            <p:spPr bwMode="auto">
              <a:xfrm>
                <a:off x="4567" y="1837"/>
                <a:ext cx="179" cy="23"/>
              </a:xfrm>
              <a:prstGeom prst="rect">
                <a:avLst/>
              </a:prstGeom>
              <a:solidFill>
                <a:srgbClr val="5F5F5F"/>
              </a:solidFill>
              <a:ln w="19050">
                <a:solidFill>
                  <a:srgbClr val="5F5F5F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Arial" panose="020B0604020202020204"/>
                </a:endParaRPr>
              </a:p>
            </p:txBody>
          </p:sp>
          <p:sp>
            <p:nvSpPr>
              <p:cNvPr id="368" name="Rectangle 352"/>
              <p:cNvSpPr>
                <a:spLocks noChangeArrowheads="1"/>
              </p:cNvSpPr>
              <p:nvPr/>
            </p:nvSpPr>
            <p:spPr bwMode="auto">
              <a:xfrm>
                <a:off x="4442" y="1866"/>
                <a:ext cx="414" cy="24"/>
              </a:xfrm>
              <a:prstGeom prst="rect">
                <a:avLst/>
              </a:prstGeom>
              <a:solidFill>
                <a:schemeClr val="tx2"/>
              </a:solidFill>
              <a:ln w="19050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Arial" panose="020B0604020202020204"/>
                </a:endParaRPr>
              </a:p>
            </p:txBody>
          </p:sp>
          <p:sp>
            <p:nvSpPr>
              <p:cNvPr id="369" name="Rectangle 353"/>
              <p:cNvSpPr>
                <a:spLocks noChangeArrowheads="1"/>
              </p:cNvSpPr>
              <p:nvPr/>
            </p:nvSpPr>
            <p:spPr bwMode="auto">
              <a:xfrm>
                <a:off x="4437" y="1472"/>
                <a:ext cx="423" cy="356"/>
              </a:xfrm>
              <a:prstGeom prst="rect">
                <a:avLst/>
              </a:prstGeom>
              <a:noFill/>
              <a:ln w="19050">
                <a:solidFill>
                  <a:srgbClr val="0000A3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Arial" panose="020B0604020202020204"/>
                </a:endParaRPr>
              </a:p>
            </p:txBody>
          </p:sp>
        </p:grpSp>
      </p:grpSp>
      <p:sp>
        <p:nvSpPr>
          <p:cNvPr id="452" name="Line 169"/>
          <p:cNvSpPr>
            <a:spLocks noChangeShapeType="1"/>
          </p:cNvSpPr>
          <p:nvPr/>
        </p:nvSpPr>
        <p:spPr bwMode="auto">
          <a:xfrm flipH="1">
            <a:off x="1386918" y="4214238"/>
            <a:ext cx="7815263" cy="1428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</a:ln>
          <a:effectLst/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3779783" y="4034727"/>
            <a:ext cx="249757" cy="291754"/>
            <a:chOff x="9055510" y="606165"/>
            <a:chExt cx="249757" cy="291754"/>
          </a:xfrm>
        </p:grpSpPr>
        <p:sp>
          <p:nvSpPr>
            <p:cNvPr id="10" name="Rectangle 9"/>
            <p:cNvSpPr/>
            <p:nvPr/>
          </p:nvSpPr>
          <p:spPr>
            <a:xfrm rot="1596992">
              <a:off x="9109854" y="606165"/>
              <a:ext cx="133240" cy="2917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>
            <a:xfrm flipH="1">
              <a:off x="9055510" y="634181"/>
              <a:ext cx="128405" cy="250722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3" name="Straight Connector 452"/>
            <p:cNvCxnSpPr/>
            <p:nvPr/>
          </p:nvCxnSpPr>
          <p:spPr>
            <a:xfrm flipH="1">
              <a:off x="9176862" y="638677"/>
              <a:ext cx="128405" cy="250722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>
            <a:off x="4470401" y="4318000"/>
            <a:ext cx="1930400" cy="869908"/>
            <a:chOff x="6858000" y="237067"/>
            <a:chExt cx="1930400" cy="869908"/>
          </a:xfrm>
        </p:grpSpPr>
        <p:sp>
          <p:nvSpPr>
            <p:cNvPr id="358" name="Text Box 362"/>
            <p:cNvSpPr txBox="1">
              <a:spLocks noChangeArrowheads="1"/>
            </p:cNvSpPr>
            <p:nvPr/>
          </p:nvSpPr>
          <p:spPr bwMode="auto">
            <a:xfrm>
              <a:off x="6999260" y="267187"/>
              <a:ext cx="1616075" cy="8397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rPr>
                <a:t>network delay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rPr>
                <a:t>(fixed in this example)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endParaRPr>
            </a:p>
          </p:txBody>
        </p:sp>
        <p:cxnSp>
          <p:nvCxnSpPr>
            <p:cNvPr id="6" name="Straight Arrow Connector 5"/>
            <p:cNvCxnSpPr/>
            <p:nvPr/>
          </p:nvCxnSpPr>
          <p:spPr>
            <a:xfrm>
              <a:off x="6858000" y="237067"/>
              <a:ext cx="19304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Sockets</a:t>
            </a:r>
            <a:endParaRPr lang="en-US" sz="4400" dirty="0"/>
          </a:p>
        </p:txBody>
      </p:sp>
      <p:sp>
        <p:nvSpPr>
          <p:cNvPr id="68" name="Rectangle 3"/>
          <p:cNvSpPr txBox="1">
            <a:spLocks noChangeArrowheads="1"/>
          </p:cNvSpPr>
          <p:nvPr/>
        </p:nvSpPr>
        <p:spPr bwMode="auto">
          <a:xfrm>
            <a:off x="798691" y="1183986"/>
            <a:ext cx="10965041" cy="2328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process sends/receives messages to/from its </a:t>
            </a: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socket</a:t>
            </a:r>
            <a:endParaRPr kumimoji="0" lang="en-US" altLang="en-US" sz="2800" b="0" i="0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socket analogous to door</a:t>
            </a:r>
            <a:endParaRPr kumimoji="0" lang="en-US" altLang="en-US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sending process shoves message out door</a:t>
            </a:r>
            <a:endParaRPr kumimoji="0" lang="en-US" altLang="en-US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sending process relies on transport infrastructure on other side of door to deliver message to socket at receiving process</a:t>
            </a:r>
            <a:endParaRPr kumimoji="0" lang="en-US" altLang="en-US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two sockets involved: one on each side</a:t>
            </a:r>
            <a:endParaRPr kumimoji="0" lang="en-US" altLang="en-US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9" name="Freeform 66"/>
          <p:cNvSpPr/>
          <p:nvPr/>
        </p:nvSpPr>
        <p:spPr bwMode="auto">
          <a:xfrm>
            <a:off x="8482481" y="4098352"/>
            <a:ext cx="736600" cy="1998662"/>
          </a:xfrm>
          <a:custGeom>
            <a:avLst/>
            <a:gdLst>
              <a:gd name="T0" fmla="*/ 2147483647 w 464"/>
              <a:gd name="T1" fmla="*/ 2147483647 h 1259"/>
              <a:gd name="T2" fmla="*/ 0 w 464"/>
              <a:gd name="T3" fmla="*/ 0 h 1259"/>
              <a:gd name="T4" fmla="*/ 2147483647 w 464"/>
              <a:gd name="T5" fmla="*/ 2147483647 h 1259"/>
              <a:gd name="T6" fmla="*/ 2147483647 w 464"/>
              <a:gd name="T7" fmla="*/ 2147483647 h 1259"/>
              <a:gd name="T8" fmla="*/ 2147483647 w 464"/>
              <a:gd name="T9" fmla="*/ 2147483647 h 125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64"/>
              <a:gd name="T16" fmla="*/ 0 h 1259"/>
              <a:gd name="T17" fmla="*/ 464 w 464"/>
              <a:gd name="T18" fmla="*/ 1259 h 125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64" h="1259">
                <a:moveTo>
                  <a:pt x="464" y="1060"/>
                </a:moveTo>
                <a:lnTo>
                  <a:pt x="0" y="0"/>
                </a:lnTo>
                <a:lnTo>
                  <a:pt x="6" y="1258"/>
                </a:lnTo>
                <a:lnTo>
                  <a:pt x="382" y="1259"/>
                </a:lnTo>
                <a:lnTo>
                  <a:pt x="464" y="1060"/>
                </a:lnTo>
                <a:close/>
              </a:path>
            </a:pathLst>
          </a:cu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lin ang="0" scaled="1"/>
          </a:gradFill>
          <a:ln w="9525">
            <a:solidFill>
              <a:srgbClr val="DDDDDD"/>
            </a:solidFill>
            <a:rou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0" name="Freeform 7"/>
          <p:cNvSpPr/>
          <p:nvPr/>
        </p:nvSpPr>
        <p:spPr bwMode="auto">
          <a:xfrm>
            <a:off x="5167781" y="5395339"/>
            <a:ext cx="1808162" cy="1031875"/>
          </a:xfrm>
          <a:custGeom>
            <a:avLst/>
            <a:gdLst>
              <a:gd name="T0" fmla="*/ 2147483647 w 2135"/>
              <a:gd name="T1" fmla="*/ 2147483647 h 1662"/>
              <a:gd name="T2" fmla="*/ 2147483647 w 2135"/>
              <a:gd name="T3" fmla="*/ 2147483647 h 1662"/>
              <a:gd name="T4" fmla="*/ 2147483647 w 2135"/>
              <a:gd name="T5" fmla="*/ 2147483647 h 1662"/>
              <a:gd name="T6" fmla="*/ 2147483647 w 2135"/>
              <a:gd name="T7" fmla="*/ 2147483647 h 1662"/>
              <a:gd name="T8" fmla="*/ 2147483647 w 2135"/>
              <a:gd name="T9" fmla="*/ 2147483647 h 1662"/>
              <a:gd name="T10" fmla="*/ 2147483647 w 2135"/>
              <a:gd name="T11" fmla="*/ 2147483647 h 1662"/>
              <a:gd name="T12" fmla="*/ 2147483647 w 2135"/>
              <a:gd name="T13" fmla="*/ 2147483647 h 1662"/>
              <a:gd name="T14" fmla="*/ 2147483647 w 2135"/>
              <a:gd name="T15" fmla="*/ 2147483647 h 1662"/>
              <a:gd name="T16" fmla="*/ 2147483647 w 2135"/>
              <a:gd name="T17" fmla="*/ 2147483647 h 1662"/>
              <a:gd name="T18" fmla="*/ 2147483647 w 2135"/>
              <a:gd name="T19" fmla="*/ 2147483647 h 1662"/>
              <a:gd name="T20" fmla="*/ 2147483647 w 2135"/>
              <a:gd name="T21" fmla="*/ 2147483647 h 166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135"/>
              <a:gd name="T34" fmla="*/ 0 h 1662"/>
              <a:gd name="T35" fmla="*/ 2135 w 2135"/>
              <a:gd name="T36" fmla="*/ 1662 h 1662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135" h="1662">
                <a:moveTo>
                  <a:pt x="27" y="652"/>
                </a:moveTo>
                <a:cubicBezTo>
                  <a:pt x="14" y="487"/>
                  <a:pt x="0" y="152"/>
                  <a:pt x="105" y="76"/>
                </a:cubicBezTo>
                <a:cubicBezTo>
                  <a:pt x="210" y="0"/>
                  <a:pt x="473" y="192"/>
                  <a:pt x="657" y="196"/>
                </a:cubicBezTo>
                <a:cubicBezTo>
                  <a:pt x="841" y="200"/>
                  <a:pt x="985" y="65"/>
                  <a:pt x="1209" y="100"/>
                </a:cubicBezTo>
                <a:cubicBezTo>
                  <a:pt x="1433" y="135"/>
                  <a:pt x="1867" y="232"/>
                  <a:pt x="2001" y="406"/>
                </a:cubicBezTo>
                <a:cubicBezTo>
                  <a:pt x="2135" y="580"/>
                  <a:pt x="2083" y="945"/>
                  <a:pt x="2013" y="1144"/>
                </a:cubicBezTo>
                <a:cubicBezTo>
                  <a:pt x="1943" y="1343"/>
                  <a:pt x="1781" y="1538"/>
                  <a:pt x="1581" y="1600"/>
                </a:cubicBezTo>
                <a:cubicBezTo>
                  <a:pt x="1381" y="1662"/>
                  <a:pt x="993" y="1571"/>
                  <a:pt x="813" y="1516"/>
                </a:cubicBezTo>
                <a:cubicBezTo>
                  <a:pt x="633" y="1461"/>
                  <a:pt x="606" y="1345"/>
                  <a:pt x="501" y="1270"/>
                </a:cubicBezTo>
                <a:cubicBezTo>
                  <a:pt x="396" y="1195"/>
                  <a:pt x="262" y="1169"/>
                  <a:pt x="183" y="1066"/>
                </a:cubicBezTo>
                <a:cubicBezTo>
                  <a:pt x="104" y="963"/>
                  <a:pt x="25" y="819"/>
                  <a:pt x="27" y="65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1" name="Text Box 51"/>
          <p:cNvSpPr txBox="1">
            <a:spLocks noChangeArrowheads="1"/>
          </p:cNvSpPr>
          <p:nvPr/>
        </p:nvSpPr>
        <p:spPr bwMode="auto">
          <a:xfrm>
            <a:off x="5605931" y="5527102"/>
            <a:ext cx="874712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Internet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2" name="Line 52"/>
          <p:cNvSpPr>
            <a:spLocks noChangeShapeType="1"/>
          </p:cNvSpPr>
          <p:nvPr/>
        </p:nvSpPr>
        <p:spPr bwMode="auto">
          <a:xfrm>
            <a:off x="4926481" y="5938264"/>
            <a:ext cx="2211387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3" name="Text Box 53"/>
          <p:cNvSpPr txBox="1">
            <a:spLocks noChangeArrowheads="1"/>
          </p:cNvSpPr>
          <p:nvPr/>
        </p:nvSpPr>
        <p:spPr bwMode="auto">
          <a:xfrm>
            <a:off x="8947618" y="5163564"/>
            <a:ext cx="1063625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controlled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by OS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4" name="Text Box 56"/>
          <p:cNvSpPr txBox="1">
            <a:spLocks noChangeArrowheads="1"/>
          </p:cNvSpPr>
          <p:nvPr/>
        </p:nvSpPr>
        <p:spPr bwMode="auto">
          <a:xfrm>
            <a:off x="8925393" y="4263452"/>
            <a:ext cx="1470025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controlled by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app developer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5" name="Freeform 45"/>
          <p:cNvSpPr/>
          <p:nvPr/>
        </p:nvSpPr>
        <p:spPr bwMode="auto">
          <a:xfrm>
            <a:off x="2742081" y="4161852"/>
            <a:ext cx="758825" cy="1997075"/>
          </a:xfrm>
          <a:custGeom>
            <a:avLst/>
            <a:gdLst>
              <a:gd name="T0" fmla="*/ 0 w 478"/>
              <a:gd name="T1" fmla="*/ 2147483647 h 1258"/>
              <a:gd name="T2" fmla="*/ 2147483647 w 478"/>
              <a:gd name="T3" fmla="*/ 0 h 1258"/>
              <a:gd name="T4" fmla="*/ 2147483647 w 478"/>
              <a:gd name="T5" fmla="*/ 2147483647 h 1258"/>
              <a:gd name="T6" fmla="*/ 2147483647 w 478"/>
              <a:gd name="T7" fmla="*/ 2147483647 h 1258"/>
              <a:gd name="T8" fmla="*/ 0 w 478"/>
              <a:gd name="T9" fmla="*/ 2147483647 h 125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78"/>
              <a:gd name="T16" fmla="*/ 0 h 1258"/>
              <a:gd name="T17" fmla="*/ 478 w 478"/>
              <a:gd name="T18" fmla="*/ 1258 h 125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78" h="1258">
                <a:moveTo>
                  <a:pt x="0" y="1040"/>
                </a:moveTo>
                <a:lnTo>
                  <a:pt x="478" y="0"/>
                </a:lnTo>
                <a:lnTo>
                  <a:pt x="472" y="1258"/>
                </a:lnTo>
                <a:lnTo>
                  <a:pt x="41" y="1246"/>
                </a:lnTo>
                <a:lnTo>
                  <a:pt x="0" y="1040"/>
                </a:lnTo>
                <a:close/>
              </a:path>
            </a:pathLst>
          </a:cu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lin ang="0" scaled="1"/>
          </a:gradFill>
          <a:ln w="9525">
            <a:solidFill>
              <a:srgbClr val="DDDDDD"/>
            </a:solidFill>
            <a:rou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6" name="Rectangle 23"/>
          <p:cNvSpPr>
            <a:spLocks noChangeArrowheads="1"/>
          </p:cNvSpPr>
          <p:nvPr/>
        </p:nvSpPr>
        <p:spPr bwMode="auto">
          <a:xfrm>
            <a:off x="3545356" y="4117402"/>
            <a:ext cx="1296987" cy="19812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7" name="Rectangle 24"/>
          <p:cNvSpPr>
            <a:spLocks noChangeArrowheads="1"/>
          </p:cNvSpPr>
          <p:nvPr/>
        </p:nvSpPr>
        <p:spPr bwMode="auto">
          <a:xfrm>
            <a:off x="3507256" y="4171377"/>
            <a:ext cx="1273175" cy="1979612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8" name="Line 25"/>
          <p:cNvSpPr>
            <a:spLocks noChangeShapeType="1"/>
          </p:cNvSpPr>
          <p:nvPr/>
        </p:nvSpPr>
        <p:spPr bwMode="auto">
          <a:xfrm>
            <a:off x="3516781" y="4931789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9" name="Text Box 26"/>
          <p:cNvSpPr txBox="1">
            <a:spLocks noChangeArrowheads="1"/>
          </p:cNvSpPr>
          <p:nvPr/>
        </p:nvSpPr>
        <p:spPr bwMode="auto">
          <a:xfrm>
            <a:off x="3473918" y="4914327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transport</a:t>
            </a: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969696"/>
              </a:solidFill>
              <a:effectLst/>
              <a:uLnTx/>
              <a:uFillTx/>
              <a:latin typeface="Tahoma" panose="020B060403050404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0" name="Line 27"/>
          <p:cNvSpPr>
            <a:spLocks noChangeShapeType="1"/>
          </p:cNvSpPr>
          <p:nvPr/>
        </p:nvSpPr>
        <p:spPr bwMode="auto">
          <a:xfrm>
            <a:off x="3524718" y="5252464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" name="Line 28"/>
          <p:cNvSpPr>
            <a:spLocks noChangeShapeType="1"/>
          </p:cNvSpPr>
          <p:nvPr/>
        </p:nvSpPr>
        <p:spPr bwMode="auto">
          <a:xfrm>
            <a:off x="3510431" y="5562027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" name="Line 29"/>
          <p:cNvSpPr>
            <a:spLocks noChangeShapeType="1"/>
          </p:cNvSpPr>
          <p:nvPr/>
        </p:nvSpPr>
        <p:spPr bwMode="auto">
          <a:xfrm>
            <a:off x="3510431" y="5847777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" name="Text Box 26"/>
          <p:cNvSpPr txBox="1">
            <a:spLocks noChangeArrowheads="1"/>
          </p:cNvSpPr>
          <p:nvPr/>
        </p:nvSpPr>
        <p:spPr bwMode="auto">
          <a:xfrm>
            <a:off x="3508843" y="4161852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application</a:t>
            </a: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" name="Text Box 26"/>
          <p:cNvSpPr txBox="1">
            <a:spLocks noChangeArrowheads="1"/>
          </p:cNvSpPr>
          <p:nvPr/>
        </p:nvSpPr>
        <p:spPr bwMode="auto">
          <a:xfrm>
            <a:off x="3464393" y="5819202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physical</a:t>
            </a: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969696"/>
              </a:solidFill>
              <a:effectLst/>
              <a:uLnTx/>
              <a:uFillTx/>
              <a:latin typeface="Tahoma" panose="020B060403050404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5" name="Text Box 26"/>
          <p:cNvSpPr txBox="1">
            <a:spLocks noChangeArrowheads="1"/>
          </p:cNvSpPr>
          <p:nvPr/>
        </p:nvSpPr>
        <p:spPr bwMode="auto">
          <a:xfrm>
            <a:off x="3483443" y="5533452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link</a:t>
            </a: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969696"/>
              </a:solidFill>
              <a:effectLst/>
              <a:uLnTx/>
              <a:uFillTx/>
              <a:latin typeface="Tahoma" panose="020B060403050404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" name="Text Box 26"/>
          <p:cNvSpPr txBox="1">
            <a:spLocks noChangeArrowheads="1"/>
          </p:cNvSpPr>
          <p:nvPr/>
        </p:nvSpPr>
        <p:spPr bwMode="auto">
          <a:xfrm>
            <a:off x="3473918" y="5238177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network</a:t>
            </a: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969696"/>
              </a:solidFill>
              <a:effectLst/>
              <a:uLnTx/>
              <a:uFillTx/>
              <a:latin typeface="Tahoma" panose="020B060403050404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" name="Oval 57"/>
          <p:cNvSpPr>
            <a:spLocks noChangeArrowheads="1"/>
          </p:cNvSpPr>
          <p:nvPr/>
        </p:nvSpPr>
        <p:spPr bwMode="auto">
          <a:xfrm>
            <a:off x="3642193" y="4436489"/>
            <a:ext cx="990600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process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88" name="Group 58"/>
          <p:cNvGrpSpPr/>
          <p:nvPr/>
        </p:nvGrpSpPr>
        <p:grpSpPr bwMode="auto">
          <a:xfrm>
            <a:off x="3889843" y="4796852"/>
            <a:ext cx="546100" cy="225425"/>
            <a:chOff x="1287" y="2524"/>
            <a:chExt cx="260" cy="100"/>
          </a:xfrm>
        </p:grpSpPr>
        <p:sp>
          <p:nvSpPr>
            <p:cNvPr id="89" name="Rectangle 59"/>
            <p:cNvSpPr>
              <a:spLocks noChangeArrowheads="1"/>
            </p:cNvSpPr>
            <p:nvPr/>
          </p:nvSpPr>
          <p:spPr bwMode="auto">
            <a:xfrm>
              <a:off x="1287" y="2524"/>
              <a:ext cx="260" cy="100"/>
            </a:xfrm>
            <a:prstGeom prst="rect">
              <a:avLst/>
            </a:prstGeom>
            <a:solidFill>
              <a:srgbClr val="C96B72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90" name="Rectangle 60"/>
            <p:cNvSpPr>
              <a:spLocks noChangeArrowheads="1"/>
            </p:cNvSpPr>
            <p:nvPr/>
          </p:nvSpPr>
          <p:spPr bwMode="auto">
            <a:xfrm>
              <a:off x="1338" y="2537"/>
              <a:ext cx="156" cy="76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91" name="Rectangle 61"/>
            <p:cNvSpPr>
              <a:spLocks noChangeArrowheads="1"/>
            </p:cNvSpPr>
            <p:nvPr/>
          </p:nvSpPr>
          <p:spPr bwMode="auto">
            <a:xfrm>
              <a:off x="1503" y="2582"/>
              <a:ext cx="27" cy="27"/>
            </a:xfrm>
            <a:prstGeom prst="rect">
              <a:avLst/>
            </a:prstGeom>
            <a:solidFill>
              <a:srgbClr val="C00000"/>
            </a:solidFill>
            <a:ln w="9525">
              <a:noFill/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92" name="Rectangle 62"/>
            <p:cNvSpPr>
              <a:spLocks noChangeArrowheads="1"/>
            </p:cNvSpPr>
            <p:nvPr/>
          </p:nvSpPr>
          <p:spPr bwMode="auto">
            <a:xfrm>
              <a:off x="1298" y="2583"/>
              <a:ext cx="26" cy="27"/>
            </a:xfrm>
            <a:prstGeom prst="rect">
              <a:avLst/>
            </a:prstGeom>
            <a:solidFill>
              <a:srgbClr val="C00000"/>
            </a:solidFill>
            <a:ln w="9525">
              <a:noFill/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93" name="Rectangle 23"/>
          <p:cNvSpPr>
            <a:spLocks noChangeArrowheads="1"/>
          </p:cNvSpPr>
          <p:nvPr/>
        </p:nvSpPr>
        <p:spPr bwMode="auto">
          <a:xfrm>
            <a:off x="7207718" y="4088827"/>
            <a:ext cx="1296988" cy="19812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4" name="Rectangle 24"/>
          <p:cNvSpPr>
            <a:spLocks noChangeArrowheads="1"/>
          </p:cNvSpPr>
          <p:nvPr/>
        </p:nvSpPr>
        <p:spPr bwMode="auto">
          <a:xfrm>
            <a:off x="7169618" y="4142802"/>
            <a:ext cx="1273175" cy="1979612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5" name="Line 25"/>
          <p:cNvSpPr>
            <a:spLocks noChangeShapeType="1"/>
          </p:cNvSpPr>
          <p:nvPr/>
        </p:nvSpPr>
        <p:spPr bwMode="auto">
          <a:xfrm>
            <a:off x="7179143" y="4903214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" name="Text Box 26"/>
          <p:cNvSpPr txBox="1">
            <a:spLocks noChangeArrowheads="1"/>
          </p:cNvSpPr>
          <p:nvPr/>
        </p:nvSpPr>
        <p:spPr bwMode="auto">
          <a:xfrm>
            <a:off x="7136281" y="4885752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transport</a:t>
            </a: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969696"/>
              </a:solidFill>
              <a:effectLst/>
              <a:uLnTx/>
              <a:uFillTx/>
              <a:latin typeface="Tahoma" panose="020B060403050404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7" name="Line 27"/>
          <p:cNvSpPr>
            <a:spLocks noChangeShapeType="1"/>
          </p:cNvSpPr>
          <p:nvPr/>
        </p:nvSpPr>
        <p:spPr bwMode="auto">
          <a:xfrm>
            <a:off x="7187081" y="5223889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8" name="Line 28"/>
          <p:cNvSpPr>
            <a:spLocks noChangeShapeType="1"/>
          </p:cNvSpPr>
          <p:nvPr/>
        </p:nvSpPr>
        <p:spPr bwMode="auto">
          <a:xfrm>
            <a:off x="7172793" y="5533452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9" name="Line 29"/>
          <p:cNvSpPr>
            <a:spLocks noChangeShapeType="1"/>
          </p:cNvSpPr>
          <p:nvPr/>
        </p:nvSpPr>
        <p:spPr bwMode="auto">
          <a:xfrm>
            <a:off x="7172793" y="5819202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0" name="Text Box 26"/>
          <p:cNvSpPr txBox="1">
            <a:spLocks noChangeArrowheads="1"/>
          </p:cNvSpPr>
          <p:nvPr/>
        </p:nvSpPr>
        <p:spPr bwMode="auto">
          <a:xfrm>
            <a:off x="7171206" y="4133277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application</a:t>
            </a: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1" name="Text Box 26"/>
          <p:cNvSpPr txBox="1">
            <a:spLocks noChangeArrowheads="1"/>
          </p:cNvSpPr>
          <p:nvPr/>
        </p:nvSpPr>
        <p:spPr bwMode="auto">
          <a:xfrm>
            <a:off x="7126756" y="5790627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physical</a:t>
            </a: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969696"/>
              </a:solidFill>
              <a:effectLst/>
              <a:uLnTx/>
              <a:uFillTx/>
              <a:latin typeface="Tahoma" panose="020B060403050404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2" name="Text Box 26"/>
          <p:cNvSpPr txBox="1">
            <a:spLocks noChangeArrowheads="1"/>
          </p:cNvSpPr>
          <p:nvPr/>
        </p:nvSpPr>
        <p:spPr bwMode="auto">
          <a:xfrm>
            <a:off x="7145806" y="5504877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link</a:t>
            </a: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969696"/>
              </a:solidFill>
              <a:effectLst/>
              <a:uLnTx/>
              <a:uFillTx/>
              <a:latin typeface="Tahoma" panose="020B060403050404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3" name="Text Box 26"/>
          <p:cNvSpPr txBox="1">
            <a:spLocks noChangeArrowheads="1"/>
          </p:cNvSpPr>
          <p:nvPr/>
        </p:nvSpPr>
        <p:spPr bwMode="auto">
          <a:xfrm>
            <a:off x="7136281" y="5209602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network</a:t>
            </a: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969696"/>
              </a:solidFill>
              <a:effectLst/>
              <a:uLnTx/>
              <a:uFillTx/>
              <a:latin typeface="Tahoma" panose="020B060403050404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4" name="Oval 78"/>
          <p:cNvSpPr>
            <a:spLocks noChangeArrowheads="1"/>
          </p:cNvSpPr>
          <p:nvPr/>
        </p:nvSpPr>
        <p:spPr bwMode="auto">
          <a:xfrm>
            <a:off x="7304556" y="4407914"/>
            <a:ext cx="990600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process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105" name="Group 79"/>
          <p:cNvGrpSpPr/>
          <p:nvPr/>
        </p:nvGrpSpPr>
        <p:grpSpPr bwMode="auto">
          <a:xfrm>
            <a:off x="7552206" y="4768277"/>
            <a:ext cx="546100" cy="225425"/>
            <a:chOff x="1287" y="2524"/>
            <a:chExt cx="260" cy="100"/>
          </a:xfrm>
        </p:grpSpPr>
        <p:sp>
          <p:nvSpPr>
            <p:cNvPr id="106" name="Rectangle 80"/>
            <p:cNvSpPr>
              <a:spLocks noChangeArrowheads="1"/>
            </p:cNvSpPr>
            <p:nvPr/>
          </p:nvSpPr>
          <p:spPr bwMode="auto">
            <a:xfrm>
              <a:off x="1287" y="2524"/>
              <a:ext cx="260" cy="100"/>
            </a:xfrm>
            <a:prstGeom prst="rect">
              <a:avLst/>
            </a:prstGeom>
            <a:solidFill>
              <a:srgbClr val="C96B72"/>
            </a:solidFill>
            <a:ln w="9525">
              <a:noFill/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7" name="Rectangle 81"/>
            <p:cNvSpPr>
              <a:spLocks noChangeArrowheads="1"/>
            </p:cNvSpPr>
            <p:nvPr/>
          </p:nvSpPr>
          <p:spPr bwMode="auto">
            <a:xfrm>
              <a:off x="1338" y="2537"/>
              <a:ext cx="156" cy="76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8" name="Rectangle 82"/>
            <p:cNvSpPr>
              <a:spLocks noChangeArrowheads="1"/>
            </p:cNvSpPr>
            <p:nvPr/>
          </p:nvSpPr>
          <p:spPr bwMode="auto">
            <a:xfrm>
              <a:off x="1503" y="2582"/>
              <a:ext cx="27" cy="27"/>
            </a:xfrm>
            <a:prstGeom prst="rect">
              <a:avLst/>
            </a:prstGeom>
            <a:solidFill>
              <a:srgbClr val="C00000"/>
            </a:solidFill>
            <a:ln w="9525">
              <a:noFill/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09" name="Rectangle 83"/>
            <p:cNvSpPr>
              <a:spLocks noChangeArrowheads="1"/>
            </p:cNvSpPr>
            <p:nvPr/>
          </p:nvSpPr>
          <p:spPr bwMode="auto">
            <a:xfrm>
              <a:off x="1298" y="2583"/>
              <a:ext cx="26" cy="27"/>
            </a:xfrm>
            <a:prstGeom prst="rect">
              <a:avLst/>
            </a:prstGeom>
            <a:solidFill>
              <a:srgbClr val="C00000"/>
            </a:solidFill>
            <a:ln w="9525">
              <a:noFill/>
              <a:miter lim="800000"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110" name="Line 88"/>
          <p:cNvSpPr>
            <a:spLocks noChangeShapeType="1"/>
          </p:cNvSpPr>
          <p:nvPr/>
        </p:nvSpPr>
        <p:spPr bwMode="auto">
          <a:xfrm flipH="1">
            <a:off x="8361831" y="4539677"/>
            <a:ext cx="609600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1" name="Line 89"/>
          <p:cNvSpPr>
            <a:spLocks noChangeShapeType="1"/>
          </p:cNvSpPr>
          <p:nvPr/>
        </p:nvSpPr>
        <p:spPr bwMode="auto">
          <a:xfrm>
            <a:off x="8587256" y="4965127"/>
            <a:ext cx="0" cy="102235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2" name="Line 90"/>
          <p:cNvSpPr>
            <a:spLocks noChangeShapeType="1"/>
          </p:cNvSpPr>
          <p:nvPr/>
        </p:nvSpPr>
        <p:spPr bwMode="auto">
          <a:xfrm flipH="1">
            <a:off x="8611068" y="5465189"/>
            <a:ext cx="609600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3" name="Text Box 56"/>
          <p:cNvSpPr txBox="1">
            <a:spLocks noChangeArrowheads="1"/>
          </p:cNvSpPr>
          <p:nvPr/>
        </p:nvSpPr>
        <p:spPr bwMode="auto">
          <a:xfrm>
            <a:off x="5524968" y="4220589"/>
            <a:ext cx="91757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0" i="1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socket</a:t>
            </a:r>
            <a:endParaRPr kumimoji="0" lang="en-US" altLang="en-US" sz="2000" b="0" i="1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4" name="Line 92"/>
          <p:cNvSpPr>
            <a:spLocks noChangeShapeType="1"/>
          </p:cNvSpPr>
          <p:nvPr/>
        </p:nvSpPr>
        <p:spPr bwMode="auto">
          <a:xfrm flipV="1">
            <a:off x="4528018" y="4420614"/>
            <a:ext cx="968375" cy="434975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5" name="Line 93"/>
          <p:cNvSpPr>
            <a:spLocks noChangeShapeType="1"/>
          </p:cNvSpPr>
          <p:nvPr/>
        </p:nvSpPr>
        <p:spPr bwMode="auto">
          <a:xfrm flipH="1" flipV="1">
            <a:off x="6463181" y="4409502"/>
            <a:ext cx="968375" cy="434975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116" name="Group 96"/>
          <p:cNvGrpSpPr/>
          <p:nvPr/>
        </p:nvGrpSpPr>
        <p:grpSpPr bwMode="auto">
          <a:xfrm>
            <a:off x="2318218" y="5474714"/>
            <a:ext cx="719138" cy="773113"/>
            <a:chOff x="-44" y="1473"/>
            <a:chExt cx="981" cy="1105"/>
          </a:xfrm>
        </p:grpSpPr>
        <p:pic>
          <p:nvPicPr>
            <p:cNvPr id="117" name="Picture 97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8" name="Freeform 98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119" name="Group 99"/>
          <p:cNvGrpSpPr/>
          <p:nvPr/>
        </p:nvGrpSpPr>
        <p:grpSpPr bwMode="auto">
          <a:xfrm flipH="1">
            <a:off x="9014293" y="5669977"/>
            <a:ext cx="719138" cy="773112"/>
            <a:chOff x="-44" y="1473"/>
            <a:chExt cx="981" cy="1105"/>
          </a:xfrm>
        </p:grpSpPr>
        <p:pic>
          <p:nvPicPr>
            <p:cNvPr id="120" name="Picture 100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1" name="Freeform 101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5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Streaming stored </a:t>
            </a:r>
            <a:r>
              <a:rPr lang="en-US" altLang="en-US" dirty="0">
                <a:ea typeface="MS PGothic" panose="020B0600070205080204" pitchFamily="34" charset="-128"/>
              </a:rPr>
              <a:t>v</a:t>
            </a:r>
            <a:r>
              <a:rPr lang="en-US" altLang="en-US" sz="4400" dirty="0">
                <a:ea typeface="MS PGothic" panose="020B0600070205080204" pitchFamily="34" charset="-128"/>
              </a:rPr>
              <a:t>ideo: challenges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sp>
        <p:nvSpPr>
          <p:cNvPr id="195" name="Rectangle 153"/>
          <p:cNvSpPr>
            <a:spLocks noChangeArrowheads="1"/>
          </p:cNvSpPr>
          <p:nvPr/>
        </p:nvSpPr>
        <p:spPr bwMode="auto">
          <a:xfrm>
            <a:off x="1047801" y="1389828"/>
            <a:ext cx="8553400" cy="4488769"/>
          </a:xfrm>
          <a:prstGeom prst="rect">
            <a:avLst/>
          </a:prstGeom>
          <a:noFill/>
          <a:ln>
            <a:noFill/>
          </a:ln>
          <a:effectLst/>
        </p:spPr>
        <p:txBody>
          <a:bodyPr/>
          <a:lstStyle/>
          <a:p>
            <a:pPr marL="282575" marR="0" lvl="0" indent="-28257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continuous playout constraint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during client video playout, playout timing must match original timing 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82625" marR="0" lvl="1" indent="-225425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Arial" panose="020B0604020202020204"/>
              <a:buChar char="•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 but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 delays are variable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(jitter), so will need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client-side buffer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 match continuous playout constraint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75000"/>
              <a:buFont typeface="Wingdings" panose="05000000000000000000" charset="0"/>
              <a:buChar char="v"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4034" name="Picture 2" descr="Image result for netflix rebufferi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5393" y="3044149"/>
            <a:ext cx="2124226" cy="118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153"/>
          <p:cNvSpPr>
            <a:spLocks noChangeArrowheads="1"/>
          </p:cNvSpPr>
          <p:nvPr/>
        </p:nvSpPr>
        <p:spPr bwMode="auto">
          <a:xfrm>
            <a:off x="1047801" y="4167220"/>
            <a:ext cx="8171815" cy="1166462"/>
          </a:xfrm>
          <a:prstGeom prst="rect">
            <a:avLst/>
          </a:prstGeom>
          <a:noFill/>
          <a:ln>
            <a:noFill/>
          </a:ln>
          <a:effectLst/>
        </p:spPr>
        <p:txBody>
          <a:bodyPr/>
          <a:lstStyle/>
          <a:p>
            <a:pPr marL="282575" marR="0" lvl="0" indent="-28257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other challenges: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82625" marR="0" lvl="1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Arial" panose="020B0604020202020204"/>
              <a:buChar char="•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client interactivity: pause, fast-forward, rewind, jump through video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82625" marR="0" lvl="1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Arial" panose="020B0604020202020204"/>
              <a:buChar char="•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video packets may be lost, retransmitted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75000"/>
              <a:buFont typeface="Wingdings" panose="05000000000000000000" charset="0"/>
              <a:buChar char="v"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Streaming stored </a:t>
            </a:r>
            <a:r>
              <a:rPr lang="en-US" altLang="en-US" dirty="0">
                <a:ea typeface="MS PGothic" panose="020B0600070205080204" pitchFamily="34" charset="-128"/>
              </a:rPr>
              <a:t>v</a:t>
            </a:r>
            <a:r>
              <a:rPr lang="en-US" altLang="en-US" sz="4400" dirty="0">
                <a:ea typeface="MS PGothic" panose="020B0600070205080204" pitchFamily="34" charset="-128"/>
              </a:rPr>
              <a:t>ideo: playout buffering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sp>
        <p:nvSpPr>
          <p:cNvPr id="195" name="Line 9"/>
          <p:cNvSpPr>
            <a:spLocks noChangeShapeType="1"/>
          </p:cNvSpPr>
          <p:nvPr/>
        </p:nvSpPr>
        <p:spPr bwMode="auto">
          <a:xfrm>
            <a:off x="2445774" y="1667644"/>
            <a:ext cx="0" cy="2852737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/>
            </a:endParaRPr>
          </a:p>
        </p:txBody>
      </p:sp>
      <p:sp>
        <p:nvSpPr>
          <p:cNvPr id="196" name="Line 10"/>
          <p:cNvSpPr>
            <a:spLocks noChangeShapeType="1"/>
          </p:cNvSpPr>
          <p:nvPr/>
        </p:nvSpPr>
        <p:spPr bwMode="auto">
          <a:xfrm flipH="1">
            <a:off x="2436249" y="4510856"/>
            <a:ext cx="7815263" cy="1428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</a:ln>
          <a:effectLst/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/>
            </a:endParaRPr>
          </a:p>
        </p:txBody>
      </p:sp>
      <p:sp>
        <p:nvSpPr>
          <p:cNvPr id="197" name="Text Box 58"/>
          <p:cNvSpPr txBox="1">
            <a:spLocks noChangeArrowheads="1"/>
          </p:cNvSpPr>
          <p:nvPr/>
        </p:nvSpPr>
        <p:spPr bwMode="auto">
          <a:xfrm>
            <a:off x="3077599" y="1770831"/>
            <a:ext cx="1884555" cy="92333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rPr>
              <a:t>       constant bit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rPr>
              <a:t>      rate video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rPr>
              <a:t>transmission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/>
            </a:endParaRPr>
          </a:p>
        </p:txBody>
      </p:sp>
      <p:grpSp>
        <p:nvGrpSpPr>
          <p:cNvPr id="198" name="Group 60"/>
          <p:cNvGrpSpPr/>
          <p:nvPr/>
        </p:nvGrpSpPr>
        <p:grpSpPr bwMode="auto">
          <a:xfrm>
            <a:off x="2826774" y="1997844"/>
            <a:ext cx="2552700" cy="2525712"/>
            <a:chOff x="648" y="1147"/>
            <a:chExt cx="1608" cy="1591"/>
          </a:xfrm>
        </p:grpSpPr>
        <p:grpSp>
          <p:nvGrpSpPr>
            <p:cNvPr id="199" name="Group 61"/>
            <p:cNvGrpSpPr/>
            <p:nvPr/>
          </p:nvGrpSpPr>
          <p:grpSpPr bwMode="auto">
            <a:xfrm>
              <a:off x="648" y="1725"/>
              <a:ext cx="1024" cy="1013"/>
              <a:chOff x="672" y="1071"/>
              <a:chExt cx="1024" cy="1013"/>
            </a:xfrm>
          </p:grpSpPr>
          <p:grpSp>
            <p:nvGrpSpPr>
              <p:cNvPr id="215" name="Group 62"/>
              <p:cNvGrpSpPr/>
              <p:nvPr/>
            </p:nvGrpSpPr>
            <p:grpSpPr bwMode="auto">
              <a:xfrm>
                <a:off x="672" y="1506"/>
                <a:ext cx="583" cy="578"/>
                <a:chOff x="672" y="1486"/>
                <a:chExt cx="583" cy="578"/>
              </a:xfrm>
            </p:grpSpPr>
            <p:grpSp>
              <p:nvGrpSpPr>
                <p:cNvPr id="226" name="Group 63"/>
                <p:cNvGrpSpPr/>
                <p:nvPr/>
              </p:nvGrpSpPr>
              <p:grpSpPr bwMode="auto">
                <a:xfrm>
                  <a:off x="672" y="1776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234" name="Group 64"/>
                  <p:cNvGrpSpPr/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238" name="Line 65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239" name="Line 66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  <p:grpSp>
                <p:nvGrpSpPr>
                  <p:cNvPr id="235" name="Group 67"/>
                  <p:cNvGrpSpPr/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236" name="Line 68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237" name="Line 69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</p:grpSp>
            <p:grpSp>
              <p:nvGrpSpPr>
                <p:cNvPr id="227" name="Group 70"/>
                <p:cNvGrpSpPr/>
                <p:nvPr/>
              </p:nvGrpSpPr>
              <p:grpSpPr bwMode="auto">
                <a:xfrm>
                  <a:off x="964" y="1486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228" name="Group 71"/>
                  <p:cNvGrpSpPr/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232" name="Line 72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233" name="Line 73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  <p:grpSp>
                <p:nvGrpSpPr>
                  <p:cNvPr id="229" name="Group 74"/>
                  <p:cNvGrpSpPr/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230" name="Line 75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231" name="Line 76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FF0000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</p:grpSp>
          </p:grpSp>
          <p:grpSp>
            <p:nvGrpSpPr>
              <p:cNvPr id="216" name="Group 77"/>
              <p:cNvGrpSpPr/>
              <p:nvPr/>
            </p:nvGrpSpPr>
            <p:grpSpPr bwMode="auto">
              <a:xfrm>
                <a:off x="1259" y="1217"/>
                <a:ext cx="291" cy="288"/>
                <a:chOff x="672" y="1776"/>
                <a:chExt cx="291" cy="288"/>
              </a:xfrm>
            </p:grpSpPr>
            <p:grpSp>
              <p:nvGrpSpPr>
                <p:cNvPr id="220" name="Group 78"/>
                <p:cNvGrpSpPr/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224" name="Line 79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225" name="Line 80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</p:grpSp>
            <p:grpSp>
              <p:nvGrpSpPr>
                <p:cNvPr id="221" name="Group 81"/>
                <p:cNvGrpSpPr/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222" name="Line 82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223" name="Line 83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</p:grpSp>
          </p:grpSp>
          <p:grpSp>
            <p:nvGrpSpPr>
              <p:cNvPr id="217" name="Group 84"/>
              <p:cNvGrpSpPr/>
              <p:nvPr/>
            </p:nvGrpSpPr>
            <p:grpSpPr bwMode="auto">
              <a:xfrm>
                <a:off x="1551" y="1071"/>
                <a:ext cx="145" cy="144"/>
                <a:chOff x="672" y="1920"/>
                <a:chExt cx="145" cy="144"/>
              </a:xfrm>
            </p:grpSpPr>
            <p:sp>
              <p:nvSpPr>
                <p:cNvPr id="218" name="Line 85"/>
                <p:cNvSpPr>
                  <a:spLocks noChangeShapeType="1"/>
                </p:cNvSpPr>
                <p:nvPr/>
              </p:nvSpPr>
              <p:spPr bwMode="auto">
                <a:xfrm>
                  <a:off x="672" y="1920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rgbClr val="FF0000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 panose="020B0604020202020204"/>
                  </a:endParaRPr>
                </a:p>
              </p:txBody>
            </p:sp>
            <p:sp>
              <p:nvSpPr>
                <p:cNvPr id="219" name="Line 86"/>
                <p:cNvSpPr>
                  <a:spLocks noChangeShapeType="1"/>
                </p:cNvSpPr>
                <p:nvPr/>
              </p:nvSpPr>
              <p:spPr bwMode="auto">
                <a:xfrm rot="5400000">
                  <a:off x="745" y="1848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rgbClr val="FF0000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 panose="020B0604020202020204"/>
                  </a:endParaRPr>
                </a:p>
              </p:txBody>
            </p:sp>
          </p:grpSp>
        </p:grpSp>
        <p:grpSp>
          <p:nvGrpSpPr>
            <p:cNvPr id="200" name="Group 87"/>
            <p:cNvGrpSpPr/>
            <p:nvPr/>
          </p:nvGrpSpPr>
          <p:grpSpPr bwMode="auto">
            <a:xfrm>
              <a:off x="1673" y="1147"/>
              <a:ext cx="583" cy="578"/>
              <a:chOff x="672" y="1486"/>
              <a:chExt cx="583" cy="578"/>
            </a:xfrm>
          </p:grpSpPr>
          <p:grpSp>
            <p:nvGrpSpPr>
              <p:cNvPr id="201" name="Group 88"/>
              <p:cNvGrpSpPr/>
              <p:nvPr/>
            </p:nvGrpSpPr>
            <p:grpSpPr bwMode="auto">
              <a:xfrm>
                <a:off x="672" y="1776"/>
                <a:ext cx="291" cy="288"/>
                <a:chOff x="672" y="1776"/>
                <a:chExt cx="291" cy="288"/>
              </a:xfrm>
            </p:grpSpPr>
            <p:grpSp>
              <p:nvGrpSpPr>
                <p:cNvPr id="209" name="Group 89"/>
                <p:cNvGrpSpPr/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213" name="Line 90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214" name="Line 91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</p:grpSp>
            <p:grpSp>
              <p:nvGrpSpPr>
                <p:cNvPr id="210" name="Group 92"/>
                <p:cNvGrpSpPr/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211" name="Line 93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212" name="Line 94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</p:grpSp>
          </p:grpSp>
          <p:grpSp>
            <p:nvGrpSpPr>
              <p:cNvPr id="202" name="Group 95"/>
              <p:cNvGrpSpPr/>
              <p:nvPr/>
            </p:nvGrpSpPr>
            <p:grpSpPr bwMode="auto">
              <a:xfrm>
                <a:off x="964" y="1486"/>
                <a:ext cx="291" cy="288"/>
                <a:chOff x="672" y="1776"/>
                <a:chExt cx="291" cy="288"/>
              </a:xfrm>
            </p:grpSpPr>
            <p:grpSp>
              <p:nvGrpSpPr>
                <p:cNvPr id="203" name="Group 96"/>
                <p:cNvGrpSpPr/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207" name="Line 97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208" name="Line 98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</p:grpSp>
            <p:grpSp>
              <p:nvGrpSpPr>
                <p:cNvPr id="204" name="Group 99"/>
                <p:cNvGrpSpPr/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205" name="Line 100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206" name="Line 101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FF0000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</p:grpSp>
          </p:grpSp>
        </p:grpSp>
      </p:grpSp>
      <p:sp>
        <p:nvSpPr>
          <p:cNvPr id="240" name="Text Box 150"/>
          <p:cNvSpPr txBox="1">
            <a:spLocks noChangeArrowheads="1"/>
          </p:cNvSpPr>
          <p:nvPr/>
        </p:nvSpPr>
        <p:spPr bwMode="auto">
          <a:xfrm rot="-5433387">
            <a:off x="1194824" y="2814097"/>
            <a:ext cx="1957387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rPr>
              <a:t>Cumulative data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/>
            </a:endParaRPr>
          </a:p>
        </p:txBody>
      </p:sp>
      <p:sp>
        <p:nvSpPr>
          <p:cNvPr id="241" name="Text Box 154"/>
          <p:cNvSpPr txBox="1">
            <a:spLocks noChangeArrowheads="1"/>
          </p:cNvSpPr>
          <p:nvPr/>
        </p:nvSpPr>
        <p:spPr bwMode="auto">
          <a:xfrm>
            <a:off x="9706999" y="4533081"/>
            <a:ext cx="663964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rPr>
              <a:t>time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/>
            </a:endParaRPr>
          </a:p>
        </p:txBody>
      </p:sp>
      <p:grpSp>
        <p:nvGrpSpPr>
          <p:cNvPr id="242" name="Group 201"/>
          <p:cNvGrpSpPr/>
          <p:nvPr/>
        </p:nvGrpSpPr>
        <p:grpSpPr bwMode="auto">
          <a:xfrm>
            <a:off x="4103124" y="2012131"/>
            <a:ext cx="3500438" cy="2520950"/>
            <a:chOff x="1572" y="1156"/>
            <a:chExt cx="2205" cy="1588"/>
          </a:xfrm>
        </p:grpSpPr>
        <p:grpSp>
          <p:nvGrpSpPr>
            <p:cNvPr id="243" name="Group 198"/>
            <p:cNvGrpSpPr/>
            <p:nvPr/>
          </p:nvGrpSpPr>
          <p:grpSpPr bwMode="auto">
            <a:xfrm>
              <a:off x="1938" y="1156"/>
              <a:ext cx="1839" cy="1588"/>
              <a:chOff x="1938" y="1156"/>
              <a:chExt cx="1839" cy="1588"/>
            </a:xfrm>
          </p:grpSpPr>
          <p:grpSp>
            <p:nvGrpSpPr>
              <p:cNvPr id="247" name="Group 106"/>
              <p:cNvGrpSpPr/>
              <p:nvPr/>
            </p:nvGrpSpPr>
            <p:grpSpPr bwMode="auto">
              <a:xfrm>
                <a:off x="1938" y="2600"/>
                <a:ext cx="319" cy="144"/>
                <a:chOff x="672" y="1920"/>
                <a:chExt cx="145" cy="144"/>
              </a:xfrm>
            </p:grpSpPr>
            <p:sp>
              <p:nvSpPr>
                <p:cNvPr id="469" name="Line 107"/>
                <p:cNvSpPr>
                  <a:spLocks noChangeShapeType="1"/>
                </p:cNvSpPr>
                <p:nvPr/>
              </p:nvSpPr>
              <p:spPr bwMode="auto">
                <a:xfrm>
                  <a:off x="672" y="1920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 panose="020B0604020202020204"/>
                  </a:endParaRPr>
                </a:p>
              </p:txBody>
            </p:sp>
            <p:sp>
              <p:nvSpPr>
                <p:cNvPr id="470" name="Line 108"/>
                <p:cNvSpPr>
                  <a:spLocks noChangeShapeType="1"/>
                </p:cNvSpPr>
                <p:nvPr/>
              </p:nvSpPr>
              <p:spPr bwMode="auto">
                <a:xfrm rot="5400000">
                  <a:off x="745" y="1848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 panose="020B0604020202020204"/>
                  </a:endParaRPr>
                </a:p>
              </p:txBody>
            </p:sp>
          </p:grpSp>
          <p:grpSp>
            <p:nvGrpSpPr>
              <p:cNvPr id="248" name="Group 109"/>
              <p:cNvGrpSpPr/>
              <p:nvPr/>
            </p:nvGrpSpPr>
            <p:grpSpPr bwMode="auto">
              <a:xfrm>
                <a:off x="2252" y="2456"/>
                <a:ext cx="73" cy="144"/>
                <a:chOff x="672" y="1920"/>
                <a:chExt cx="145" cy="144"/>
              </a:xfrm>
            </p:grpSpPr>
            <p:sp>
              <p:nvSpPr>
                <p:cNvPr id="467" name="Line 110"/>
                <p:cNvSpPr>
                  <a:spLocks noChangeShapeType="1"/>
                </p:cNvSpPr>
                <p:nvPr/>
              </p:nvSpPr>
              <p:spPr bwMode="auto">
                <a:xfrm>
                  <a:off x="672" y="1920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 panose="020B0604020202020204"/>
                  </a:endParaRPr>
                </a:p>
              </p:txBody>
            </p:sp>
            <p:sp>
              <p:nvSpPr>
                <p:cNvPr id="468" name="Line 111"/>
                <p:cNvSpPr>
                  <a:spLocks noChangeShapeType="1"/>
                </p:cNvSpPr>
                <p:nvPr/>
              </p:nvSpPr>
              <p:spPr bwMode="auto">
                <a:xfrm rot="5400000">
                  <a:off x="745" y="1849"/>
                  <a:ext cx="0" cy="141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 panose="020B0604020202020204"/>
                  </a:endParaRPr>
                </a:p>
              </p:txBody>
            </p:sp>
          </p:grpSp>
          <p:grpSp>
            <p:nvGrpSpPr>
              <p:cNvPr id="249" name="Group 112"/>
              <p:cNvGrpSpPr/>
              <p:nvPr/>
            </p:nvGrpSpPr>
            <p:grpSpPr bwMode="auto">
              <a:xfrm>
                <a:off x="2317" y="2169"/>
                <a:ext cx="126" cy="288"/>
                <a:chOff x="672" y="1776"/>
                <a:chExt cx="291" cy="288"/>
              </a:xfrm>
            </p:grpSpPr>
            <p:grpSp>
              <p:nvGrpSpPr>
                <p:cNvPr id="461" name="Group 113"/>
                <p:cNvGrpSpPr/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465" name="Line 114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466" name="Line 115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7"/>
                    <a:ext cx="0" cy="145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</p:grpSp>
            <p:grpSp>
              <p:nvGrpSpPr>
                <p:cNvPr id="462" name="Group 116"/>
                <p:cNvGrpSpPr/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463" name="Line 117"/>
                  <p:cNvSpPr>
                    <a:spLocks noChangeShapeType="1"/>
                  </p:cNvSpPr>
                  <p:nvPr/>
                </p:nvSpPr>
                <p:spPr bwMode="auto">
                  <a:xfrm>
                    <a:off x="671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464" name="Line 118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4" y="1847"/>
                    <a:ext cx="0" cy="146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</p:grpSp>
          </p:grpSp>
          <p:grpSp>
            <p:nvGrpSpPr>
              <p:cNvPr id="250" name="Group 119"/>
              <p:cNvGrpSpPr/>
              <p:nvPr/>
            </p:nvGrpSpPr>
            <p:grpSpPr bwMode="auto">
              <a:xfrm>
                <a:off x="2441" y="1877"/>
                <a:ext cx="609" cy="288"/>
                <a:chOff x="672" y="1776"/>
                <a:chExt cx="291" cy="288"/>
              </a:xfrm>
            </p:grpSpPr>
            <p:grpSp>
              <p:nvGrpSpPr>
                <p:cNvPr id="455" name="Group 120"/>
                <p:cNvGrpSpPr/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459" name="Line 121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460" name="Line 122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</p:grpSp>
            <p:grpSp>
              <p:nvGrpSpPr>
                <p:cNvPr id="456" name="Group 123"/>
                <p:cNvGrpSpPr/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457" name="Line 124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458" name="Line 125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</p:grpSp>
          </p:grpSp>
          <p:grpSp>
            <p:nvGrpSpPr>
              <p:cNvPr id="251" name="Group 126"/>
              <p:cNvGrpSpPr/>
              <p:nvPr/>
            </p:nvGrpSpPr>
            <p:grpSpPr bwMode="auto">
              <a:xfrm>
                <a:off x="3045" y="1740"/>
                <a:ext cx="52" cy="144"/>
                <a:chOff x="672" y="1920"/>
                <a:chExt cx="145" cy="144"/>
              </a:xfrm>
            </p:grpSpPr>
            <p:sp>
              <p:nvSpPr>
                <p:cNvPr id="265" name="Line 127"/>
                <p:cNvSpPr>
                  <a:spLocks noChangeShapeType="1"/>
                </p:cNvSpPr>
                <p:nvPr/>
              </p:nvSpPr>
              <p:spPr bwMode="auto">
                <a:xfrm>
                  <a:off x="672" y="1920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 panose="020B0604020202020204"/>
                  </a:endParaRPr>
                </a:p>
              </p:txBody>
            </p:sp>
            <p:sp>
              <p:nvSpPr>
                <p:cNvPr id="454" name="Line 128"/>
                <p:cNvSpPr>
                  <a:spLocks noChangeShapeType="1"/>
                </p:cNvSpPr>
                <p:nvPr/>
              </p:nvSpPr>
              <p:spPr bwMode="auto">
                <a:xfrm rot="5400000">
                  <a:off x="745" y="1849"/>
                  <a:ext cx="0" cy="145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 panose="020B0604020202020204"/>
                  </a:endParaRPr>
                </a:p>
              </p:txBody>
            </p:sp>
          </p:grpSp>
          <p:grpSp>
            <p:nvGrpSpPr>
              <p:cNvPr id="252" name="Group 131"/>
              <p:cNvGrpSpPr/>
              <p:nvPr/>
            </p:nvGrpSpPr>
            <p:grpSpPr bwMode="auto">
              <a:xfrm>
                <a:off x="3092" y="1590"/>
                <a:ext cx="469" cy="144"/>
                <a:chOff x="672" y="1920"/>
                <a:chExt cx="145" cy="144"/>
              </a:xfrm>
            </p:grpSpPr>
            <p:sp>
              <p:nvSpPr>
                <p:cNvPr id="263" name="Line 132"/>
                <p:cNvSpPr>
                  <a:spLocks noChangeShapeType="1"/>
                </p:cNvSpPr>
                <p:nvPr/>
              </p:nvSpPr>
              <p:spPr bwMode="auto">
                <a:xfrm>
                  <a:off x="672" y="1920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 panose="020B0604020202020204"/>
                  </a:endParaRPr>
                </a:p>
              </p:txBody>
            </p:sp>
            <p:sp>
              <p:nvSpPr>
                <p:cNvPr id="264" name="Line 133"/>
                <p:cNvSpPr>
                  <a:spLocks noChangeShapeType="1"/>
                </p:cNvSpPr>
                <p:nvPr/>
              </p:nvSpPr>
              <p:spPr bwMode="auto">
                <a:xfrm rot="5400000">
                  <a:off x="745" y="1848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 panose="020B0604020202020204"/>
                  </a:endParaRPr>
                </a:p>
              </p:txBody>
            </p:sp>
          </p:grpSp>
          <p:grpSp>
            <p:nvGrpSpPr>
              <p:cNvPr id="253" name="Group 134"/>
              <p:cNvGrpSpPr/>
              <p:nvPr/>
            </p:nvGrpSpPr>
            <p:grpSpPr bwMode="auto">
              <a:xfrm>
                <a:off x="3550" y="1446"/>
                <a:ext cx="145" cy="144"/>
                <a:chOff x="672" y="1920"/>
                <a:chExt cx="145" cy="144"/>
              </a:xfrm>
            </p:grpSpPr>
            <p:sp>
              <p:nvSpPr>
                <p:cNvPr id="261" name="Line 135"/>
                <p:cNvSpPr>
                  <a:spLocks noChangeShapeType="1"/>
                </p:cNvSpPr>
                <p:nvPr/>
              </p:nvSpPr>
              <p:spPr bwMode="auto">
                <a:xfrm>
                  <a:off x="672" y="1920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 panose="020B0604020202020204"/>
                  </a:endParaRPr>
                </a:p>
              </p:txBody>
            </p:sp>
            <p:sp>
              <p:nvSpPr>
                <p:cNvPr id="262" name="Line 136"/>
                <p:cNvSpPr>
                  <a:spLocks noChangeShapeType="1"/>
                </p:cNvSpPr>
                <p:nvPr/>
              </p:nvSpPr>
              <p:spPr bwMode="auto">
                <a:xfrm rot="5400000">
                  <a:off x="745" y="1848"/>
                  <a:ext cx="0" cy="14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 panose="020B0604020202020204"/>
                  </a:endParaRPr>
                </a:p>
              </p:txBody>
            </p:sp>
          </p:grpSp>
          <p:grpSp>
            <p:nvGrpSpPr>
              <p:cNvPr id="254" name="Group 137"/>
              <p:cNvGrpSpPr/>
              <p:nvPr/>
            </p:nvGrpSpPr>
            <p:grpSpPr bwMode="auto">
              <a:xfrm>
                <a:off x="3690" y="1156"/>
                <a:ext cx="87" cy="288"/>
                <a:chOff x="672" y="1776"/>
                <a:chExt cx="291" cy="288"/>
              </a:xfrm>
            </p:grpSpPr>
            <p:grpSp>
              <p:nvGrpSpPr>
                <p:cNvPr id="255" name="Group 138"/>
                <p:cNvGrpSpPr/>
                <p:nvPr/>
              </p:nvGrpSpPr>
              <p:grpSpPr bwMode="auto">
                <a:xfrm>
                  <a:off x="672" y="1920"/>
                  <a:ext cx="145" cy="144"/>
                  <a:chOff x="672" y="1920"/>
                  <a:chExt cx="145" cy="144"/>
                </a:xfrm>
              </p:grpSpPr>
              <p:sp>
                <p:nvSpPr>
                  <p:cNvPr id="259" name="Line 139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260" name="Line 140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4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</p:grpSp>
            <p:grpSp>
              <p:nvGrpSpPr>
                <p:cNvPr id="256" name="Group 141"/>
                <p:cNvGrpSpPr/>
                <p:nvPr/>
              </p:nvGrpSpPr>
              <p:grpSpPr bwMode="auto">
                <a:xfrm>
                  <a:off x="818" y="1776"/>
                  <a:ext cx="145" cy="144"/>
                  <a:chOff x="672" y="1920"/>
                  <a:chExt cx="145" cy="144"/>
                </a:xfrm>
              </p:grpSpPr>
              <p:sp>
                <p:nvSpPr>
                  <p:cNvPr id="257" name="Line 142"/>
                  <p:cNvSpPr>
                    <a:spLocks noChangeShapeType="1"/>
                  </p:cNvSpPr>
                  <p:nvPr/>
                </p:nvSpPr>
                <p:spPr bwMode="auto">
                  <a:xfrm>
                    <a:off x="673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258" name="Line 143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</p:grpSp>
          </p:grpSp>
        </p:grpSp>
        <p:sp>
          <p:nvSpPr>
            <p:cNvPr id="244" name="Text Box 152"/>
            <p:cNvSpPr txBox="1">
              <a:spLocks noChangeArrowheads="1"/>
            </p:cNvSpPr>
            <p:nvPr/>
          </p:nvSpPr>
          <p:spPr bwMode="auto">
            <a:xfrm>
              <a:off x="1737" y="1724"/>
              <a:ext cx="664" cy="58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rPr>
                <a:t>variable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rPr>
                <a:t>network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rPr>
                <a:t>delay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endParaRPr>
            </a:p>
          </p:txBody>
        </p:sp>
        <p:sp>
          <p:nvSpPr>
            <p:cNvPr id="245" name="Line 153"/>
            <p:cNvSpPr>
              <a:spLocks noChangeShapeType="1"/>
            </p:cNvSpPr>
            <p:nvPr/>
          </p:nvSpPr>
          <p:spPr bwMode="auto">
            <a:xfrm>
              <a:off x="1572" y="1938"/>
              <a:ext cx="109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endParaRPr>
            </a:p>
          </p:txBody>
        </p:sp>
        <p:sp>
          <p:nvSpPr>
            <p:cNvPr id="246" name="Text Box 197"/>
            <p:cNvSpPr txBox="1">
              <a:spLocks noChangeArrowheads="1"/>
            </p:cNvSpPr>
            <p:nvPr/>
          </p:nvSpPr>
          <p:spPr bwMode="auto">
            <a:xfrm>
              <a:off x="2651" y="1196"/>
              <a:ext cx="875" cy="40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rPr>
                <a:t>client video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rPr>
                <a:t>reception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endParaRPr>
            </a:p>
          </p:txBody>
        </p:sp>
      </p:grpSp>
      <p:grpSp>
        <p:nvGrpSpPr>
          <p:cNvPr id="471" name="Group 203"/>
          <p:cNvGrpSpPr/>
          <p:nvPr/>
        </p:nvGrpSpPr>
        <p:grpSpPr bwMode="auto">
          <a:xfrm>
            <a:off x="4582549" y="1983556"/>
            <a:ext cx="5226054" cy="3214688"/>
            <a:chOff x="1874" y="1138"/>
            <a:chExt cx="3292" cy="2025"/>
          </a:xfrm>
        </p:grpSpPr>
        <p:grpSp>
          <p:nvGrpSpPr>
            <p:cNvPr id="472" name="Group 155"/>
            <p:cNvGrpSpPr/>
            <p:nvPr/>
          </p:nvGrpSpPr>
          <p:grpSpPr bwMode="auto">
            <a:xfrm>
              <a:off x="2784" y="1138"/>
              <a:ext cx="1608" cy="1591"/>
              <a:chOff x="648" y="1147"/>
              <a:chExt cx="1608" cy="1591"/>
            </a:xfrm>
          </p:grpSpPr>
          <p:grpSp>
            <p:nvGrpSpPr>
              <p:cNvPr id="477" name="Group 156"/>
              <p:cNvGrpSpPr/>
              <p:nvPr/>
            </p:nvGrpSpPr>
            <p:grpSpPr bwMode="auto">
              <a:xfrm>
                <a:off x="648" y="1725"/>
                <a:ext cx="1024" cy="1013"/>
                <a:chOff x="672" y="1071"/>
                <a:chExt cx="1024" cy="1013"/>
              </a:xfrm>
            </p:grpSpPr>
            <p:grpSp>
              <p:nvGrpSpPr>
                <p:cNvPr id="493" name="Group 157"/>
                <p:cNvGrpSpPr/>
                <p:nvPr/>
              </p:nvGrpSpPr>
              <p:grpSpPr bwMode="auto">
                <a:xfrm>
                  <a:off x="672" y="1506"/>
                  <a:ext cx="583" cy="578"/>
                  <a:chOff x="672" y="1486"/>
                  <a:chExt cx="583" cy="578"/>
                </a:xfrm>
              </p:grpSpPr>
              <p:grpSp>
                <p:nvGrpSpPr>
                  <p:cNvPr id="504" name="Group 158"/>
                  <p:cNvGrpSpPr/>
                  <p:nvPr/>
                </p:nvGrpSpPr>
                <p:grpSpPr bwMode="auto">
                  <a:xfrm>
                    <a:off x="672" y="1776"/>
                    <a:ext cx="291" cy="288"/>
                    <a:chOff x="672" y="1776"/>
                    <a:chExt cx="291" cy="288"/>
                  </a:xfrm>
                </p:grpSpPr>
                <p:grpSp>
                  <p:nvGrpSpPr>
                    <p:cNvPr id="512" name="Group 159"/>
                    <p:cNvGrpSpPr/>
                    <p:nvPr/>
                  </p:nvGrpSpPr>
                  <p:grpSpPr bwMode="auto">
                    <a:xfrm>
                      <a:off x="672" y="1920"/>
                      <a:ext cx="145" cy="144"/>
                      <a:chOff x="672" y="1920"/>
                      <a:chExt cx="145" cy="144"/>
                    </a:xfrm>
                  </p:grpSpPr>
                  <p:sp>
                    <p:nvSpPr>
                      <p:cNvPr id="516" name="Line 160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672" y="1920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9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defRPr/>
                        </a:pPr>
                        <a:endPara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Arial" panose="020B0604020202020204"/>
                        </a:endParaRPr>
                      </a:p>
                    </p:txBody>
                  </p:sp>
                  <p:sp>
                    <p:nvSpPr>
                      <p:cNvPr id="517" name="Line 161"/>
                      <p:cNvSpPr>
                        <a:spLocks noChangeShapeType="1"/>
                      </p:cNvSpPr>
                      <p:nvPr/>
                    </p:nvSpPr>
                    <p:spPr bwMode="auto">
                      <a:xfrm rot="5400000">
                        <a:off x="745" y="1848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9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defRPr/>
                        </a:pPr>
                        <a:endPara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Arial" panose="020B0604020202020204"/>
                        </a:endParaRPr>
                      </a:p>
                    </p:txBody>
                  </p:sp>
                </p:grpSp>
                <p:grpSp>
                  <p:nvGrpSpPr>
                    <p:cNvPr id="513" name="Group 162"/>
                    <p:cNvGrpSpPr/>
                    <p:nvPr/>
                  </p:nvGrpSpPr>
                  <p:grpSpPr bwMode="auto">
                    <a:xfrm>
                      <a:off x="818" y="1776"/>
                      <a:ext cx="145" cy="144"/>
                      <a:chOff x="672" y="1920"/>
                      <a:chExt cx="145" cy="144"/>
                    </a:xfrm>
                  </p:grpSpPr>
                  <p:sp>
                    <p:nvSpPr>
                      <p:cNvPr id="514" name="Line 163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672" y="1920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9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defRPr/>
                        </a:pPr>
                        <a:endPara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Arial" panose="020B0604020202020204"/>
                        </a:endParaRPr>
                      </a:p>
                    </p:txBody>
                  </p:sp>
                  <p:sp>
                    <p:nvSpPr>
                      <p:cNvPr id="515" name="Line 164"/>
                      <p:cNvSpPr>
                        <a:spLocks noChangeShapeType="1"/>
                      </p:cNvSpPr>
                      <p:nvPr/>
                    </p:nvSpPr>
                    <p:spPr bwMode="auto">
                      <a:xfrm rot="5400000">
                        <a:off x="745" y="1848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9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defRPr/>
                        </a:pPr>
                        <a:endPara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Arial" panose="020B0604020202020204"/>
                        </a:endParaRPr>
                      </a:p>
                    </p:txBody>
                  </p:sp>
                </p:grpSp>
              </p:grpSp>
              <p:grpSp>
                <p:nvGrpSpPr>
                  <p:cNvPr id="505" name="Group 165"/>
                  <p:cNvGrpSpPr/>
                  <p:nvPr/>
                </p:nvGrpSpPr>
                <p:grpSpPr bwMode="auto">
                  <a:xfrm>
                    <a:off x="964" y="1486"/>
                    <a:ext cx="291" cy="288"/>
                    <a:chOff x="672" y="1776"/>
                    <a:chExt cx="291" cy="288"/>
                  </a:xfrm>
                </p:grpSpPr>
                <p:grpSp>
                  <p:nvGrpSpPr>
                    <p:cNvPr id="506" name="Group 166"/>
                    <p:cNvGrpSpPr/>
                    <p:nvPr/>
                  </p:nvGrpSpPr>
                  <p:grpSpPr bwMode="auto">
                    <a:xfrm>
                      <a:off x="672" y="1920"/>
                      <a:ext cx="145" cy="144"/>
                      <a:chOff x="672" y="1920"/>
                      <a:chExt cx="145" cy="144"/>
                    </a:xfrm>
                  </p:grpSpPr>
                  <p:sp>
                    <p:nvSpPr>
                      <p:cNvPr id="510" name="Line 167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672" y="1920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9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defRPr/>
                        </a:pPr>
                        <a:endPara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Arial" panose="020B0604020202020204"/>
                        </a:endParaRPr>
                      </a:p>
                    </p:txBody>
                  </p:sp>
                  <p:sp>
                    <p:nvSpPr>
                      <p:cNvPr id="511" name="Line 168"/>
                      <p:cNvSpPr>
                        <a:spLocks noChangeShapeType="1"/>
                      </p:cNvSpPr>
                      <p:nvPr/>
                    </p:nvSpPr>
                    <p:spPr bwMode="auto">
                      <a:xfrm rot="5400000">
                        <a:off x="745" y="1848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9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defRPr/>
                        </a:pPr>
                        <a:endPara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Arial" panose="020B0604020202020204"/>
                        </a:endParaRPr>
                      </a:p>
                    </p:txBody>
                  </p:sp>
                </p:grpSp>
                <p:grpSp>
                  <p:nvGrpSpPr>
                    <p:cNvPr id="507" name="Group 169"/>
                    <p:cNvGrpSpPr/>
                    <p:nvPr/>
                  </p:nvGrpSpPr>
                  <p:grpSpPr bwMode="auto">
                    <a:xfrm>
                      <a:off x="818" y="1776"/>
                      <a:ext cx="145" cy="144"/>
                      <a:chOff x="672" y="1920"/>
                      <a:chExt cx="145" cy="144"/>
                    </a:xfrm>
                  </p:grpSpPr>
                  <p:sp>
                    <p:nvSpPr>
                      <p:cNvPr id="508" name="Line 170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672" y="1920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9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defRPr/>
                        </a:pPr>
                        <a:endPara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Arial" panose="020B0604020202020204"/>
                        </a:endParaRPr>
                      </a:p>
                    </p:txBody>
                  </p:sp>
                  <p:sp>
                    <p:nvSpPr>
                      <p:cNvPr id="509" name="Line 171"/>
                      <p:cNvSpPr>
                        <a:spLocks noChangeShapeType="1"/>
                      </p:cNvSpPr>
                      <p:nvPr/>
                    </p:nvSpPr>
                    <p:spPr bwMode="auto">
                      <a:xfrm rot="5400000">
                        <a:off x="745" y="1848"/>
                        <a:ext cx="0" cy="144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rgbClr val="0000A3"/>
                        </a:solidFill>
                        <a:rou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9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defRPr/>
                        </a:pPr>
                        <a:endPara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Arial" panose="020B0604020202020204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494" name="Group 172"/>
                <p:cNvGrpSpPr/>
                <p:nvPr/>
              </p:nvGrpSpPr>
              <p:grpSpPr bwMode="auto">
                <a:xfrm>
                  <a:off x="1259" y="1217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498" name="Group 173"/>
                  <p:cNvGrpSpPr/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502" name="Line 174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503" name="Line 175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  <p:grpSp>
                <p:nvGrpSpPr>
                  <p:cNvPr id="499" name="Group 176"/>
                  <p:cNvGrpSpPr/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500" name="Line 177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501" name="Line 178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</p:grpSp>
            <p:grpSp>
              <p:nvGrpSpPr>
                <p:cNvPr id="495" name="Group 179"/>
                <p:cNvGrpSpPr/>
                <p:nvPr/>
              </p:nvGrpSpPr>
              <p:grpSpPr bwMode="auto">
                <a:xfrm>
                  <a:off x="1551" y="1071"/>
                  <a:ext cx="145" cy="144"/>
                  <a:chOff x="672" y="1920"/>
                  <a:chExt cx="145" cy="144"/>
                </a:xfrm>
              </p:grpSpPr>
              <p:sp>
                <p:nvSpPr>
                  <p:cNvPr id="496" name="Line 180"/>
                  <p:cNvSpPr>
                    <a:spLocks noChangeShapeType="1"/>
                  </p:cNvSpPr>
                  <p:nvPr/>
                </p:nvSpPr>
                <p:spPr bwMode="auto">
                  <a:xfrm>
                    <a:off x="672" y="1920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0000A3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  <p:sp>
                <p:nvSpPr>
                  <p:cNvPr id="497" name="Line 181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745" y="1848"/>
                    <a:ext cx="0" cy="144"/>
                  </a:xfrm>
                  <a:prstGeom prst="line">
                    <a:avLst/>
                  </a:prstGeom>
                  <a:noFill/>
                  <a:ln w="19050">
                    <a:solidFill>
                      <a:srgbClr val="0000A3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Arial" panose="020B0604020202020204"/>
                    </a:endParaRPr>
                  </a:p>
                </p:txBody>
              </p:sp>
            </p:grpSp>
          </p:grpSp>
          <p:grpSp>
            <p:nvGrpSpPr>
              <p:cNvPr id="478" name="Group 182"/>
              <p:cNvGrpSpPr/>
              <p:nvPr/>
            </p:nvGrpSpPr>
            <p:grpSpPr bwMode="auto">
              <a:xfrm>
                <a:off x="1673" y="1147"/>
                <a:ext cx="583" cy="578"/>
                <a:chOff x="672" y="1486"/>
                <a:chExt cx="583" cy="578"/>
              </a:xfrm>
            </p:grpSpPr>
            <p:grpSp>
              <p:nvGrpSpPr>
                <p:cNvPr id="479" name="Group 183"/>
                <p:cNvGrpSpPr/>
                <p:nvPr/>
              </p:nvGrpSpPr>
              <p:grpSpPr bwMode="auto">
                <a:xfrm>
                  <a:off x="672" y="1776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487" name="Group 184"/>
                  <p:cNvGrpSpPr/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491" name="Line 185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492" name="Line 186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  <p:grpSp>
                <p:nvGrpSpPr>
                  <p:cNvPr id="488" name="Group 187"/>
                  <p:cNvGrpSpPr/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489" name="Line 188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490" name="Line 189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</p:grpSp>
            <p:grpSp>
              <p:nvGrpSpPr>
                <p:cNvPr id="480" name="Group 190"/>
                <p:cNvGrpSpPr/>
                <p:nvPr/>
              </p:nvGrpSpPr>
              <p:grpSpPr bwMode="auto">
                <a:xfrm>
                  <a:off x="964" y="1486"/>
                  <a:ext cx="291" cy="288"/>
                  <a:chOff x="672" y="1776"/>
                  <a:chExt cx="291" cy="288"/>
                </a:xfrm>
              </p:grpSpPr>
              <p:grpSp>
                <p:nvGrpSpPr>
                  <p:cNvPr id="481" name="Group 191"/>
                  <p:cNvGrpSpPr/>
                  <p:nvPr/>
                </p:nvGrpSpPr>
                <p:grpSpPr bwMode="auto">
                  <a:xfrm>
                    <a:off x="672" y="1920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485" name="Line 192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486" name="Line 193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  <p:grpSp>
                <p:nvGrpSpPr>
                  <p:cNvPr id="482" name="Group 194"/>
                  <p:cNvGrpSpPr/>
                  <p:nvPr/>
                </p:nvGrpSpPr>
                <p:grpSpPr bwMode="auto">
                  <a:xfrm>
                    <a:off x="818" y="1776"/>
                    <a:ext cx="145" cy="144"/>
                    <a:chOff x="672" y="1920"/>
                    <a:chExt cx="145" cy="144"/>
                  </a:xfrm>
                </p:grpSpPr>
                <p:sp>
                  <p:nvSpPr>
                    <p:cNvPr id="483" name="Line 195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672" y="1920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 panose="020B0604020202020204"/>
                      </a:endParaRPr>
                    </a:p>
                  </p:txBody>
                </p:sp>
                <p:sp>
                  <p:nvSpPr>
                    <p:cNvPr id="484" name="Line 196"/>
                    <p:cNvSpPr>
                      <a:spLocks noChangeShapeType="1"/>
                    </p:cNvSpPr>
                    <p:nvPr/>
                  </p:nvSpPr>
                  <p:spPr bwMode="auto">
                    <a:xfrm rot="5400000">
                      <a:off x="745" y="1848"/>
                      <a:ext cx="0" cy="144"/>
                    </a:xfrm>
                    <a:prstGeom prst="line">
                      <a:avLst/>
                    </a:prstGeom>
                    <a:noFill/>
                    <a:ln w="19050">
                      <a:solidFill>
                        <a:srgbClr val="0000A3"/>
                      </a:solidFill>
                      <a:round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Arial" panose="020B0604020202020204"/>
                      </a:endParaRPr>
                    </a:p>
                  </p:txBody>
                </p:sp>
              </p:grpSp>
            </p:grpSp>
          </p:grpSp>
        </p:grpSp>
        <p:sp>
          <p:nvSpPr>
            <p:cNvPr id="473" name="Text Box 199"/>
            <p:cNvSpPr txBox="1">
              <a:spLocks noChangeArrowheads="1"/>
            </p:cNvSpPr>
            <p:nvPr/>
          </p:nvSpPr>
          <p:spPr bwMode="auto">
            <a:xfrm>
              <a:off x="3956" y="1225"/>
              <a:ext cx="1210" cy="58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rPr>
                <a:t>       constant bit 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rPr>
                <a:t>     rate video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rPr>
                <a:t> playout at client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endParaRPr>
            </a:p>
          </p:txBody>
        </p:sp>
        <p:grpSp>
          <p:nvGrpSpPr>
            <p:cNvPr id="474" name="Group 202"/>
            <p:cNvGrpSpPr/>
            <p:nvPr/>
          </p:nvGrpSpPr>
          <p:grpSpPr bwMode="auto">
            <a:xfrm>
              <a:off x="1874" y="2756"/>
              <a:ext cx="1059" cy="407"/>
              <a:chOff x="1874" y="2756"/>
              <a:chExt cx="1059" cy="407"/>
            </a:xfrm>
          </p:grpSpPr>
          <p:sp>
            <p:nvSpPr>
              <p:cNvPr id="475" name="Text Box 144"/>
              <p:cNvSpPr txBox="1">
                <a:spLocks noChangeArrowheads="1"/>
              </p:cNvSpPr>
              <p:nvPr/>
            </p:nvSpPr>
            <p:spPr bwMode="auto">
              <a:xfrm>
                <a:off x="1874" y="2756"/>
                <a:ext cx="1059" cy="407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99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 panose="020B0604020202020204"/>
                  </a:rPr>
                  <a:t>client playout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99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 panose="020B0604020202020204"/>
                  </a:rPr>
                  <a:t>delay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endParaRPr>
              </a:p>
            </p:txBody>
          </p:sp>
          <p:sp>
            <p:nvSpPr>
              <p:cNvPr id="476" name="Line 200"/>
              <p:cNvSpPr>
                <a:spLocks noChangeShapeType="1"/>
              </p:cNvSpPr>
              <p:nvPr/>
            </p:nvSpPr>
            <p:spPr bwMode="auto">
              <a:xfrm>
                <a:off x="1938" y="2952"/>
                <a:ext cx="905" cy="0"/>
              </a:xfrm>
              <a:prstGeom prst="line">
                <a:avLst/>
              </a:prstGeom>
              <a:noFill/>
              <a:ln w="19050">
                <a:solidFill>
                  <a:srgbClr val="010086"/>
                </a:solidFill>
                <a:round/>
                <a:headEnd type="triangle" w="med" len="med"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endParaRPr>
              </a:p>
            </p:txBody>
          </p:sp>
        </p:grpSp>
      </p:grpSp>
      <p:grpSp>
        <p:nvGrpSpPr>
          <p:cNvPr id="518" name="Group 206"/>
          <p:cNvGrpSpPr/>
          <p:nvPr/>
        </p:nvGrpSpPr>
        <p:grpSpPr bwMode="auto">
          <a:xfrm>
            <a:off x="6060511" y="3126165"/>
            <a:ext cx="534988" cy="923926"/>
            <a:chOff x="2822" y="1854"/>
            <a:chExt cx="337" cy="582"/>
          </a:xfrm>
        </p:grpSpPr>
        <p:sp>
          <p:nvSpPr>
            <p:cNvPr id="519" name="Line 204"/>
            <p:cNvSpPr>
              <a:spLocks noChangeShapeType="1"/>
            </p:cNvSpPr>
            <p:nvPr/>
          </p:nvSpPr>
          <p:spPr bwMode="auto">
            <a:xfrm flipV="1">
              <a:off x="2988" y="1872"/>
              <a:ext cx="0" cy="564"/>
            </a:xfrm>
            <a:prstGeom prst="line">
              <a:avLst/>
            </a:prstGeom>
            <a:noFill/>
            <a:ln w="19050">
              <a:solidFill>
                <a:srgbClr val="0000A3"/>
              </a:solidFill>
              <a:round/>
              <a:headEnd type="triangle" w="med" len="med"/>
              <a:tailEnd type="triangle" w="med" len="med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endParaRPr>
            </a:p>
          </p:txBody>
        </p:sp>
        <p:sp>
          <p:nvSpPr>
            <p:cNvPr id="520" name="Text Box 205"/>
            <p:cNvSpPr txBox="1">
              <a:spLocks noChangeArrowheads="1"/>
            </p:cNvSpPr>
            <p:nvPr/>
          </p:nvSpPr>
          <p:spPr bwMode="auto">
            <a:xfrm rot="16200000">
              <a:off x="2707" y="1969"/>
              <a:ext cx="567" cy="33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3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rPr>
                <a:t>buffered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3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 panose="020B0604020202020204"/>
                </a:rPr>
                <a:t>video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/>
              </a:endParaRPr>
            </a:p>
          </p:txBody>
        </p:sp>
      </p:grpSp>
      <p:sp>
        <p:nvSpPr>
          <p:cNvPr id="521" name="Rectangle 208"/>
          <p:cNvSpPr txBox="1">
            <a:spLocks noChangeArrowheads="1"/>
          </p:cNvSpPr>
          <p:nvPr/>
        </p:nvSpPr>
        <p:spPr>
          <a:xfrm>
            <a:off x="1252768" y="5367320"/>
            <a:ext cx="10515599" cy="889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3200" b="0" i="1" u="none" strike="noStrike" kern="120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client-side buffering and playout delay: </a:t>
            </a: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compensate for network-added delay, delay jitter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1" grpId="0" advAuto="0" autoUpdateAnimBg="0" build="p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Streaming multimedia: DASH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sp>
        <p:nvSpPr>
          <p:cNvPr id="80" name="Rectangle 3"/>
          <p:cNvSpPr txBox="1">
            <a:spLocks noChangeArrowheads="1"/>
          </p:cNvSpPr>
          <p:nvPr/>
        </p:nvSpPr>
        <p:spPr>
          <a:xfrm>
            <a:off x="822435" y="1484670"/>
            <a:ext cx="10369274" cy="50530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None/>
              <a:defRPr/>
            </a:pPr>
            <a:r>
              <a:rPr kumimoji="0" lang="en-US" altLang="en-US" b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server:</a:t>
            </a:r>
            <a:endParaRPr kumimoji="0" lang="en-US" altLang="en-US" b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R="0" lvl="1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divides video file into multiple chunks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R="0" lvl="1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each chunk encoded at multiple different rates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R="0" lvl="1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lang="en-US" altLang="en-US" dirty="0">
                <a:solidFill>
                  <a:prstClr val="black"/>
                </a:solidFill>
                <a:latin typeface="Calibri" panose="020F0502020204030204"/>
                <a:ea typeface="MS PGothic" panose="020B0600070205080204" pitchFamily="34" charset="-128"/>
              </a:rPr>
              <a:t>different rate encodings stored in different files</a:t>
            </a:r>
            <a:endParaRPr lang="en-US" altLang="en-US" dirty="0">
              <a:solidFill>
                <a:prstClr val="black"/>
              </a:solidFill>
              <a:latin typeface="Calibri" panose="020F0502020204030204"/>
              <a:ea typeface="MS PGothic" panose="020B0600070205080204" pitchFamily="34" charset="-128"/>
            </a:endParaRPr>
          </a:p>
          <a:p>
            <a:pPr marR="0" lvl="1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lang="en-US" altLang="en-US" dirty="0">
                <a:solidFill>
                  <a:prstClr val="black"/>
                </a:solidFill>
                <a:latin typeface="Calibri" panose="020F0502020204030204"/>
                <a:ea typeface="MS PGothic" panose="020B0600070205080204" pitchFamily="34" charset="-128"/>
              </a:rPr>
              <a:t>files replicated in various CDN nodes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R="0" lvl="1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manifest file: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provides URLs for different chunks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56" name="Group 2"/>
          <p:cNvGrpSpPr/>
          <p:nvPr/>
        </p:nvGrpSpPr>
        <p:grpSpPr bwMode="auto">
          <a:xfrm>
            <a:off x="10418918" y="2387938"/>
            <a:ext cx="1331627" cy="1083147"/>
            <a:chOff x="1842724" y="2867233"/>
            <a:chExt cx="5649912" cy="3416300"/>
          </a:xfrm>
        </p:grpSpPr>
        <p:sp>
          <p:nvSpPr>
            <p:cNvPr id="57" name="AutoShape 99"/>
            <p:cNvSpPr>
              <a:spLocks noChangeArrowheads="1"/>
            </p:cNvSpPr>
            <p:nvPr/>
          </p:nvSpPr>
          <p:spPr bwMode="auto">
            <a:xfrm>
              <a:off x="1842724" y="2867233"/>
              <a:ext cx="5649912" cy="768350"/>
            </a:xfrm>
            <a:prstGeom prst="triangle">
              <a:avLst>
                <a:gd name="adj" fmla="val 50000"/>
              </a:avLst>
            </a:pr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58" name="Rectangle 87"/>
            <p:cNvSpPr>
              <a:spLocks noChangeArrowheads="1"/>
            </p:cNvSpPr>
            <p:nvPr/>
          </p:nvSpPr>
          <p:spPr bwMode="auto">
            <a:xfrm>
              <a:off x="2277699" y="3621296"/>
              <a:ext cx="4781550" cy="266223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151" name="Group 349"/>
          <p:cNvGrpSpPr/>
          <p:nvPr/>
        </p:nvGrpSpPr>
        <p:grpSpPr bwMode="auto">
          <a:xfrm>
            <a:off x="10897863" y="2829271"/>
            <a:ext cx="427844" cy="454118"/>
            <a:chOff x="4437" y="1472"/>
            <a:chExt cx="427" cy="418"/>
          </a:xfrm>
        </p:grpSpPr>
        <p:sp>
          <p:nvSpPr>
            <p:cNvPr id="152" name="Rectangle 350"/>
            <p:cNvSpPr>
              <a:spLocks noChangeArrowheads="1"/>
            </p:cNvSpPr>
            <p:nvPr/>
          </p:nvSpPr>
          <p:spPr bwMode="auto">
            <a:xfrm>
              <a:off x="4443" y="1475"/>
              <a:ext cx="421" cy="361"/>
            </a:xfrm>
            <a:prstGeom prst="rect">
              <a:avLst/>
            </a:prstGeom>
            <a:gradFill rotWithShape="0">
              <a:gsLst>
                <a:gs pos="0">
                  <a:srgbClr val="99CCFF">
                    <a:gamma/>
                    <a:shade val="46275"/>
                    <a:invGamma/>
                  </a:srgbClr>
                </a:gs>
                <a:gs pos="50000">
                  <a:srgbClr val="99CCFF"/>
                </a:gs>
                <a:gs pos="100000">
                  <a:srgbClr val="99CC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19050">
              <a:solidFill>
                <a:srgbClr val="5F5F5F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53" name="Rectangle 351"/>
            <p:cNvSpPr>
              <a:spLocks noChangeArrowheads="1"/>
            </p:cNvSpPr>
            <p:nvPr/>
          </p:nvSpPr>
          <p:spPr bwMode="auto">
            <a:xfrm>
              <a:off x="4567" y="1837"/>
              <a:ext cx="179" cy="23"/>
            </a:xfrm>
            <a:prstGeom prst="rect">
              <a:avLst/>
            </a:prstGeom>
            <a:solidFill>
              <a:srgbClr val="5F5F5F"/>
            </a:solidFill>
            <a:ln w="19050">
              <a:solidFill>
                <a:srgbClr val="5F5F5F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54" name="Rectangle 352"/>
            <p:cNvSpPr>
              <a:spLocks noChangeArrowheads="1"/>
            </p:cNvSpPr>
            <p:nvPr/>
          </p:nvSpPr>
          <p:spPr bwMode="auto">
            <a:xfrm>
              <a:off x="4442" y="1866"/>
              <a:ext cx="414" cy="24"/>
            </a:xfrm>
            <a:prstGeom prst="rect">
              <a:avLst/>
            </a:prstGeom>
            <a:solidFill>
              <a:schemeClr val="tx2"/>
            </a:solidFill>
            <a:ln w="19050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155" name="Rectangle 353"/>
            <p:cNvSpPr>
              <a:spLocks noChangeArrowheads="1"/>
            </p:cNvSpPr>
            <p:nvPr/>
          </p:nvSpPr>
          <p:spPr bwMode="auto">
            <a:xfrm>
              <a:off x="4437" y="1472"/>
              <a:ext cx="423" cy="356"/>
            </a:xfrm>
            <a:prstGeom prst="rect">
              <a:avLst/>
            </a:prstGeom>
            <a:noFill/>
            <a:ln w="19050">
              <a:solidFill>
                <a:schemeClr val="accent2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sp>
        <p:nvSpPr>
          <p:cNvPr id="156" name="Freeform 1287"/>
          <p:cNvSpPr/>
          <p:nvPr/>
        </p:nvSpPr>
        <p:spPr bwMode="auto">
          <a:xfrm>
            <a:off x="8707673" y="2598154"/>
            <a:ext cx="1464890" cy="840879"/>
          </a:xfrm>
          <a:custGeom>
            <a:avLst/>
            <a:gdLst>
              <a:gd name="T0" fmla="*/ 2147483647 w 1036"/>
              <a:gd name="T1" fmla="*/ 2147483647 h 675"/>
              <a:gd name="T2" fmla="*/ 2147483647 w 1036"/>
              <a:gd name="T3" fmla="*/ 2147483647 h 675"/>
              <a:gd name="T4" fmla="*/ 2147483647 w 1036"/>
              <a:gd name="T5" fmla="*/ 2147483647 h 675"/>
              <a:gd name="T6" fmla="*/ 2147483647 w 1036"/>
              <a:gd name="T7" fmla="*/ 2147483647 h 675"/>
              <a:gd name="T8" fmla="*/ 2147483647 w 1036"/>
              <a:gd name="T9" fmla="*/ 2147483647 h 675"/>
              <a:gd name="T10" fmla="*/ 2147483647 w 1036"/>
              <a:gd name="T11" fmla="*/ 2147483647 h 675"/>
              <a:gd name="T12" fmla="*/ 2147483647 w 1036"/>
              <a:gd name="T13" fmla="*/ 2147483647 h 675"/>
              <a:gd name="T14" fmla="*/ 2147483647 w 1036"/>
              <a:gd name="T15" fmla="*/ 2147483647 h 675"/>
              <a:gd name="T16" fmla="*/ 2147483647 w 1036"/>
              <a:gd name="T17" fmla="*/ 2147483647 h 675"/>
              <a:gd name="T18" fmla="*/ 2147483647 w 1036"/>
              <a:gd name="T19" fmla="*/ 2147483647 h 675"/>
              <a:gd name="T20" fmla="*/ 2147483647 w 1036"/>
              <a:gd name="T21" fmla="*/ 2147483647 h 675"/>
              <a:gd name="T22" fmla="*/ 2147483647 w 1036"/>
              <a:gd name="T23" fmla="*/ 2147483647 h 675"/>
              <a:gd name="T24" fmla="*/ 2147483647 w 1036"/>
              <a:gd name="T25" fmla="*/ 2147483647 h 675"/>
              <a:gd name="T26" fmla="*/ 2147483647 w 1036"/>
              <a:gd name="T27" fmla="*/ 2147483647 h 675"/>
              <a:gd name="T28" fmla="*/ 2147483647 w 1036"/>
              <a:gd name="T29" fmla="*/ 2147483647 h 675"/>
              <a:gd name="T30" fmla="*/ 2147483647 w 1036"/>
              <a:gd name="T31" fmla="*/ 2147483647 h 675"/>
              <a:gd name="T32" fmla="*/ 2147483647 w 1036"/>
              <a:gd name="T33" fmla="*/ 2147483647 h 675"/>
              <a:gd name="T34" fmla="*/ 2147483647 w 1036"/>
              <a:gd name="T35" fmla="*/ 2147483647 h 675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1036" h="675">
                <a:moveTo>
                  <a:pt x="648" y="11"/>
                </a:moveTo>
                <a:cubicBezTo>
                  <a:pt x="584" y="19"/>
                  <a:pt x="464" y="33"/>
                  <a:pt x="390" y="53"/>
                </a:cubicBezTo>
                <a:cubicBezTo>
                  <a:pt x="316" y="73"/>
                  <a:pt x="246" y="100"/>
                  <a:pt x="206" y="129"/>
                </a:cubicBezTo>
                <a:cubicBezTo>
                  <a:pt x="166" y="158"/>
                  <a:pt x="183" y="201"/>
                  <a:pt x="152" y="229"/>
                </a:cubicBezTo>
                <a:cubicBezTo>
                  <a:pt x="121" y="257"/>
                  <a:pt x="44" y="259"/>
                  <a:pt x="22" y="297"/>
                </a:cubicBezTo>
                <a:cubicBezTo>
                  <a:pt x="0" y="335"/>
                  <a:pt x="0" y="427"/>
                  <a:pt x="18" y="459"/>
                </a:cubicBezTo>
                <a:cubicBezTo>
                  <a:pt x="36" y="491"/>
                  <a:pt x="59" y="484"/>
                  <a:pt x="132" y="489"/>
                </a:cubicBezTo>
                <a:cubicBezTo>
                  <a:pt x="205" y="494"/>
                  <a:pt x="380" y="478"/>
                  <a:pt x="458" y="489"/>
                </a:cubicBezTo>
                <a:cubicBezTo>
                  <a:pt x="536" y="500"/>
                  <a:pt x="549" y="527"/>
                  <a:pt x="598" y="555"/>
                </a:cubicBezTo>
                <a:cubicBezTo>
                  <a:pt x="647" y="583"/>
                  <a:pt x="707" y="639"/>
                  <a:pt x="752" y="657"/>
                </a:cubicBezTo>
                <a:cubicBezTo>
                  <a:pt x="797" y="675"/>
                  <a:pt x="837" y="670"/>
                  <a:pt x="870" y="661"/>
                </a:cubicBezTo>
                <a:cubicBezTo>
                  <a:pt x="903" y="652"/>
                  <a:pt x="932" y="639"/>
                  <a:pt x="952" y="603"/>
                </a:cubicBezTo>
                <a:cubicBezTo>
                  <a:pt x="972" y="567"/>
                  <a:pt x="981" y="497"/>
                  <a:pt x="992" y="445"/>
                </a:cubicBezTo>
                <a:cubicBezTo>
                  <a:pt x="1003" y="393"/>
                  <a:pt x="1013" y="347"/>
                  <a:pt x="1018" y="291"/>
                </a:cubicBezTo>
                <a:cubicBezTo>
                  <a:pt x="1023" y="235"/>
                  <a:pt x="1036" y="153"/>
                  <a:pt x="1022" y="107"/>
                </a:cubicBezTo>
                <a:cubicBezTo>
                  <a:pt x="1008" y="61"/>
                  <a:pt x="975" y="34"/>
                  <a:pt x="934" y="17"/>
                </a:cubicBezTo>
                <a:cubicBezTo>
                  <a:pt x="893" y="0"/>
                  <a:pt x="824" y="4"/>
                  <a:pt x="776" y="3"/>
                </a:cubicBezTo>
                <a:cubicBezTo>
                  <a:pt x="728" y="2"/>
                  <a:pt x="712" y="3"/>
                  <a:pt x="648" y="11"/>
                </a:cubicBezTo>
                <a:close/>
              </a:path>
            </a:pathLst>
          </a:custGeom>
          <a:solidFill>
            <a:srgbClr val="00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7" name="Straight Connector 45"/>
          <p:cNvCxnSpPr>
            <a:cxnSpLocks noChangeShapeType="1"/>
          </p:cNvCxnSpPr>
          <p:nvPr/>
        </p:nvCxnSpPr>
        <p:spPr bwMode="auto">
          <a:xfrm>
            <a:off x="8593059" y="3030964"/>
            <a:ext cx="2202124" cy="0"/>
          </a:xfrm>
          <a:prstGeom prst="line">
            <a:avLst/>
          </a:prstGeom>
          <a:noFill/>
          <a:ln w="31750">
            <a:solidFill>
              <a:srgbClr val="CC0000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8" name="TextBox 64"/>
          <p:cNvSpPr txBox="1">
            <a:spLocks noChangeArrowheads="1"/>
          </p:cNvSpPr>
          <p:nvPr/>
        </p:nvSpPr>
        <p:spPr bwMode="auto">
          <a:xfrm>
            <a:off x="10844758" y="3478691"/>
            <a:ext cx="483955" cy="252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client</a:t>
            </a:r>
            <a:endParaRPr kumimoji="0" lang="en-US" altLang="en-US" sz="1800" b="0" i="1" u="none" strike="noStrike" kern="120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37" name="Freeform 236"/>
          <p:cNvSpPr/>
          <p:nvPr/>
        </p:nvSpPr>
        <p:spPr>
          <a:xfrm>
            <a:off x="9433447" y="2723465"/>
            <a:ext cx="1348576" cy="190774"/>
          </a:xfrm>
          <a:custGeom>
            <a:avLst/>
            <a:gdLst>
              <a:gd name="connsiteX0" fmla="*/ 0 w 1348576"/>
              <a:gd name="connsiteY0" fmla="*/ 0 h 190774"/>
              <a:gd name="connsiteX1" fmla="*/ 374970 w 1348576"/>
              <a:gd name="connsiteY1" fmla="*/ 190774 h 190774"/>
              <a:gd name="connsiteX2" fmla="*/ 1348576 w 1348576"/>
              <a:gd name="connsiteY2" fmla="*/ 190774 h 190774"/>
              <a:gd name="connsiteX3" fmla="*/ 1348576 w 1348576"/>
              <a:gd name="connsiteY3" fmla="*/ 177617 h 190774"/>
              <a:gd name="connsiteX0-1" fmla="*/ 0 w 1348576"/>
              <a:gd name="connsiteY0-2" fmla="*/ 0 h 190774"/>
              <a:gd name="connsiteX1-3" fmla="*/ 374970 w 1348576"/>
              <a:gd name="connsiteY1-4" fmla="*/ 190774 h 190774"/>
              <a:gd name="connsiteX2-5" fmla="*/ 1348576 w 1348576"/>
              <a:gd name="connsiteY2-6" fmla="*/ 190774 h 1907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348576" h="190774">
                <a:moveTo>
                  <a:pt x="0" y="0"/>
                </a:moveTo>
                <a:lnTo>
                  <a:pt x="374970" y="190774"/>
                </a:lnTo>
                <a:lnTo>
                  <a:pt x="1348576" y="190774"/>
                </a:lnTo>
              </a:path>
            </a:pathLst>
          </a:custGeom>
          <a:noFill/>
          <a:ln w="31750">
            <a:solidFill>
              <a:srgbClr val="CD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Freeform 237"/>
          <p:cNvSpPr/>
          <p:nvPr/>
        </p:nvSpPr>
        <p:spPr>
          <a:xfrm flipV="1">
            <a:off x="9441126" y="3152158"/>
            <a:ext cx="1348576" cy="190774"/>
          </a:xfrm>
          <a:custGeom>
            <a:avLst/>
            <a:gdLst>
              <a:gd name="connsiteX0" fmla="*/ 0 w 1348576"/>
              <a:gd name="connsiteY0" fmla="*/ 0 h 190774"/>
              <a:gd name="connsiteX1" fmla="*/ 374970 w 1348576"/>
              <a:gd name="connsiteY1" fmla="*/ 190774 h 190774"/>
              <a:gd name="connsiteX2" fmla="*/ 1348576 w 1348576"/>
              <a:gd name="connsiteY2" fmla="*/ 190774 h 190774"/>
              <a:gd name="connsiteX3" fmla="*/ 1348576 w 1348576"/>
              <a:gd name="connsiteY3" fmla="*/ 177617 h 190774"/>
              <a:gd name="connsiteX0-1" fmla="*/ 0 w 1348576"/>
              <a:gd name="connsiteY0-2" fmla="*/ 0 h 190774"/>
              <a:gd name="connsiteX1-3" fmla="*/ 374970 w 1348576"/>
              <a:gd name="connsiteY1-4" fmla="*/ 190774 h 190774"/>
              <a:gd name="connsiteX2-5" fmla="*/ 1348576 w 1348576"/>
              <a:gd name="connsiteY2-6" fmla="*/ 190774 h 1907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348576" h="190774">
                <a:moveTo>
                  <a:pt x="0" y="0"/>
                </a:moveTo>
                <a:lnTo>
                  <a:pt x="374970" y="190774"/>
                </a:lnTo>
                <a:lnTo>
                  <a:pt x="1348576" y="190774"/>
                </a:lnTo>
              </a:path>
            </a:pathLst>
          </a:custGeom>
          <a:noFill/>
          <a:ln w="31750">
            <a:solidFill>
              <a:srgbClr val="CD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9" name="Group 238"/>
          <p:cNvGrpSpPr/>
          <p:nvPr/>
        </p:nvGrpSpPr>
        <p:grpSpPr>
          <a:xfrm>
            <a:off x="10236017" y="2762935"/>
            <a:ext cx="351378" cy="523220"/>
            <a:chOff x="10485997" y="1295948"/>
            <a:chExt cx="351378" cy="523220"/>
          </a:xfrm>
        </p:grpSpPr>
        <p:sp>
          <p:nvSpPr>
            <p:cNvPr id="240" name="Oval 239"/>
            <p:cNvSpPr/>
            <p:nvPr/>
          </p:nvSpPr>
          <p:spPr>
            <a:xfrm>
              <a:off x="10492576" y="1381467"/>
              <a:ext cx="342078" cy="34207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CD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TextBox 240"/>
            <p:cNvSpPr txBox="1"/>
            <p:nvPr/>
          </p:nvSpPr>
          <p:spPr>
            <a:xfrm>
              <a:off x="10485997" y="1295948"/>
              <a:ext cx="35137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CD0000"/>
                  </a:solidFill>
                </a:rPr>
                <a:t>?</a:t>
              </a:r>
              <a:endParaRPr lang="en-US" sz="2800" dirty="0">
                <a:solidFill>
                  <a:srgbClr val="CD0000"/>
                </a:solidFill>
              </a:endParaRPr>
            </a:p>
          </p:txBody>
        </p:sp>
      </p:grpSp>
      <p:sp>
        <p:nvSpPr>
          <p:cNvPr id="243" name="Rectangle 3"/>
          <p:cNvSpPr txBox="1">
            <a:spLocks noChangeArrowheads="1"/>
          </p:cNvSpPr>
          <p:nvPr/>
        </p:nvSpPr>
        <p:spPr>
          <a:xfrm>
            <a:off x="857469" y="4086563"/>
            <a:ext cx="10369274" cy="2566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None/>
              <a:defRPr/>
            </a:pPr>
            <a:r>
              <a:rPr kumimoji="0" lang="en-US" altLang="en-US" sz="2800" b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client:</a:t>
            </a:r>
            <a:endParaRPr kumimoji="0" lang="en-US" altLang="en-US" sz="2800" b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R="0" lvl="1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periodically estimates server-to-client bandwidth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R="0" lvl="1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consulting manifest, requests one chunk at a time 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3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chooses maximum coding rate sustainable given current bandwidth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3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can choose different coding rates at different points in time (depending on available bandwidth at time), and from different servers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7793102" y="2318615"/>
            <a:ext cx="943482" cy="1132486"/>
            <a:chOff x="7698509" y="2176725"/>
            <a:chExt cx="943482" cy="1132486"/>
          </a:xfrm>
        </p:grpSpPr>
        <p:grpSp>
          <p:nvGrpSpPr>
            <p:cNvPr id="60" name="Group 249"/>
            <p:cNvGrpSpPr/>
            <p:nvPr/>
          </p:nvGrpSpPr>
          <p:grpSpPr bwMode="auto">
            <a:xfrm>
              <a:off x="8058261" y="2771439"/>
              <a:ext cx="269531" cy="537772"/>
              <a:chOff x="4140" y="429"/>
              <a:chExt cx="1425" cy="2396"/>
            </a:xfrm>
          </p:grpSpPr>
          <p:sp>
            <p:nvSpPr>
              <p:cNvPr id="66" name="Freeform 250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17 w 354"/>
                  <a:gd name="T1" fmla="*/ 0 h 2742"/>
                  <a:gd name="T2" fmla="*/ 93 w 354"/>
                  <a:gd name="T3" fmla="*/ 114 h 2742"/>
                  <a:gd name="T4" fmla="*/ 91 w 354"/>
                  <a:gd name="T5" fmla="*/ 881 h 2742"/>
                  <a:gd name="T6" fmla="*/ 0 w 354"/>
                  <a:gd name="T7" fmla="*/ 921 h 2742"/>
                  <a:gd name="T8" fmla="*/ 17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" name="Rectangle 251"/>
              <p:cNvSpPr>
                <a:spLocks noChangeArrowheads="1"/>
              </p:cNvSpPr>
              <p:nvPr/>
            </p:nvSpPr>
            <p:spPr bwMode="auto">
              <a:xfrm>
                <a:off x="4204" y="429"/>
                <a:ext cx="1049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8" name="Freeform 252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56 w 211"/>
                  <a:gd name="T3" fmla="*/ 73 h 2537"/>
                  <a:gd name="T4" fmla="*/ 2 w 211"/>
                  <a:gd name="T5" fmla="*/ 839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" name="Freeform 253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87 w 328"/>
                  <a:gd name="T3" fmla="*/ 43 h 226"/>
                  <a:gd name="T4" fmla="*/ 87 w 328"/>
                  <a:gd name="T5" fmla="*/ 77 h 226"/>
                  <a:gd name="T6" fmla="*/ 0 w 328"/>
                  <a:gd name="T7" fmla="*/ 34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Rectangle 254"/>
              <p:cNvSpPr>
                <a:spLocks noChangeArrowheads="1"/>
              </p:cNvSpPr>
              <p:nvPr/>
            </p:nvSpPr>
            <p:spPr bwMode="auto">
              <a:xfrm>
                <a:off x="4214" y="695"/>
                <a:ext cx="593" cy="4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grpSp>
            <p:nvGrpSpPr>
              <p:cNvPr id="71" name="Group 255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149" name="AutoShape 256"/>
                <p:cNvSpPr>
                  <a:spLocks noChangeArrowheads="1"/>
                </p:cNvSpPr>
                <p:nvPr/>
              </p:nvSpPr>
              <p:spPr bwMode="auto">
                <a:xfrm>
                  <a:off x="614" y="2566"/>
                  <a:ext cx="727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50" name="AutoShape 257"/>
                <p:cNvSpPr>
                  <a:spLocks noChangeArrowheads="1"/>
                </p:cNvSpPr>
                <p:nvPr/>
              </p:nvSpPr>
              <p:spPr bwMode="auto">
                <a:xfrm>
                  <a:off x="627" y="2580"/>
                  <a:ext cx="694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72" name="Rectangle 258"/>
              <p:cNvSpPr>
                <a:spLocks noChangeArrowheads="1"/>
              </p:cNvSpPr>
              <p:nvPr/>
            </p:nvSpPr>
            <p:spPr bwMode="auto">
              <a:xfrm>
                <a:off x="4225" y="1020"/>
                <a:ext cx="593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grpSp>
            <p:nvGrpSpPr>
              <p:cNvPr id="73" name="Group 259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147" name="AutoShape 260"/>
                <p:cNvSpPr>
                  <a:spLocks noChangeArrowheads="1"/>
                </p:cNvSpPr>
                <p:nvPr/>
              </p:nvSpPr>
              <p:spPr bwMode="auto">
                <a:xfrm>
                  <a:off x="617" y="2569"/>
                  <a:ext cx="721" cy="13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48" name="AutoShape 261"/>
                <p:cNvSpPr>
                  <a:spLocks noChangeArrowheads="1"/>
                </p:cNvSpPr>
                <p:nvPr/>
              </p:nvSpPr>
              <p:spPr bwMode="auto">
                <a:xfrm>
                  <a:off x="630" y="2584"/>
                  <a:ext cx="687" cy="105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74" name="Rectangle 262"/>
              <p:cNvSpPr>
                <a:spLocks noChangeArrowheads="1"/>
              </p:cNvSpPr>
              <p:nvPr/>
            </p:nvSpPr>
            <p:spPr bwMode="auto">
              <a:xfrm>
                <a:off x="4219" y="1358"/>
                <a:ext cx="593" cy="4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75" name="Rectangle 263"/>
              <p:cNvSpPr>
                <a:spLocks noChangeArrowheads="1"/>
              </p:cNvSpPr>
              <p:nvPr/>
            </p:nvSpPr>
            <p:spPr bwMode="auto">
              <a:xfrm>
                <a:off x="4225" y="1654"/>
                <a:ext cx="599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grpSp>
            <p:nvGrpSpPr>
              <p:cNvPr id="76" name="Group 264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145" name="AutoShape 265"/>
                <p:cNvSpPr>
                  <a:spLocks noChangeArrowheads="1"/>
                </p:cNvSpPr>
                <p:nvPr/>
              </p:nvSpPr>
              <p:spPr bwMode="auto">
                <a:xfrm>
                  <a:off x="612" y="2570"/>
                  <a:ext cx="719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46" name="AutoShape 266"/>
                <p:cNvSpPr>
                  <a:spLocks noChangeArrowheads="1"/>
                </p:cNvSpPr>
                <p:nvPr/>
              </p:nvSpPr>
              <p:spPr bwMode="auto">
                <a:xfrm>
                  <a:off x="625" y="2588"/>
                  <a:ext cx="693" cy="102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77" name="Freeform 267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87 w 328"/>
                  <a:gd name="T3" fmla="*/ 42 h 226"/>
                  <a:gd name="T4" fmla="*/ 87 w 328"/>
                  <a:gd name="T5" fmla="*/ 75 h 226"/>
                  <a:gd name="T6" fmla="*/ 0 w 328"/>
                  <a:gd name="T7" fmla="*/ 32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78" name="Group 268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143" name="AutoShape 269"/>
                <p:cNvSpPr>
                  <a:spLocks noChangeArrowheads="1"/>
                </p:cNvSpPr>
                <p:nvPr/>
              </p:nvSpPr>
              <p:spPr bwMode="auto">
                <a:xfrm>
                  <a:off x="614" y="2570"/>
                  <a:ext cx="726" cy="13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44" name="AutoShape 270"/>
                <p:cNvSpPr>
                  <a:spLocks noChangeArrowheads="1"/>
                </p:cNvSpPr>
                <p:nvPr/>
              </p:nvSpPr>
              <p:spPr bwMode="auto">
                <a:xfrm>
                  <a:off x="627" y="2585"/>
                  <a:ext cx="693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79" name="Rectangle 271"/>
              <p:cNvSpPr>
                <a:spLocks noChangeArrowheads="1"/>
              </p:cNvSpPr>
              <p:nvPr/>
            </p:nvSpPr>
            <p:spPr bwMode="auto">
              <a:xfrm>
                <a:off x="5252" y="429"/>
                <a:ext cx="64" cy="2290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81" name="Freeform 272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77 w 296"/>
                  <a:gd name="T3" fmla="*/ 47 h 256"/>
                  <a:gd name="T4" fmla="*/ 78 w 296"/>
                  <a:gd name="T5" fmla="*/ 85 h 256"/>
                  <a:gd name="T6" fmla="*/ 0 w 296"/>
                  <a:gd name="T7" fmla="*/ 32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4" name="Freeform 273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81 w 304"/>
                  <a:gd name="T3" fmla="*/ 55 h 288"/>
                  <a:gd name="T4" fmla="*/ 76 w 304"/>
                  <a:gd name="T5" fmla="*/ 97 h 288"/>
                  <a:gd name="T6" fmla="*/ 2 w 304"/>
                  <a:gd name="T7" fmla="*/ 42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5" name="Oval 274"/>
              <p:cNvSpPr>
                <a:spLocks noChangeArrowheads="1"/>
              </p:cNvSpPr>
              <p:nvPr/>
            </p:nvSpPr>
            <p:spPr bwMode="auto">
              <a:xfrm>
                <a:off x="5517" y="2612"/>
                <a:ext cx="48" cy="97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136" name="Freeform 275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36 h 240"/>
                  <a:gd name="T2" fmla="*/ 2 w 306"/>
                  <a:gd name="T3" fmla="*/ 81 h 240"/>
                  <a:gd name="T4" fmla="*/ 81 w 306"/>
                  <a:gd name="T5" fmla="*/ 37 h 240"/>
                  <a:gd name="T6" fmla="*/ 78 w 306"/>
                  <a:gd name="T7" fmla="*/ 0 h 240"/>
                  <a:gd name="T8" fmla="*/ 0 w 306"/>
                  <a:gd name="T9" fmla="*/ 36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7" name="AutoShape 276"/>
              <p:cNvSpPr>
                <a:spLocks noChangeArrowheads="1"/>
              </p:cNvSpPr>
              <p:nvPr/>
            </p:nvSpPr>
            <p:spPr bwMode="auto">
              <a:xfrm>
                <a:off x="4140" y="2680"/>
                <a:ext cx="1203" cy="145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138" name="AutoShape 277"/>
              <p:cNvSpPr>
                <a:spLocks noChangeArrowheads="1"/>
              </p:cNvSpPr>
              <p:nvPr/>
            </p:nvSpPr>
            <p:spPr bwMode="auto">
              <a:xfrm>
                <a:off x="4204" y="2709"/>
                <a:ext cx="1075" cy="8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139" name="Oval 278"/>
              <p:cNvSpPr>
                <a:spLocks noChangeArrowheads="1"/>
              </p:cNvSpPr>
              <p:nvPr/>
            </p:nvSpPr>
            <p:spPr bwMode="auto">
              <a:xfrm>
                <a:off x="4310" y="2380"/>
                <a:ext cx="159" cy="145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140" name="Oval 279"/>
              <p:cNvSpPr>
                <a:spLocks noChangeArrowheads="1"/>
              </p:cNvSpPr>
              <p:nvPr/>
            </p:nvSpPr>
            <p:spPr bwMode="auto">
              <a:xfrm>
                <a:off x="4484" y="2385"/>
                <a:ext cx="164" cy="14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141" name="Oval 280"/>
              <p:cNvSpPr>
                <a:spLocks noChangeArrowheads="1"/>
              </p:cNvSpPr>
              <p:nvPr/>
            </p:nvSpPr>
            <p:spPr bwMode="auto">
              <a:xfrm>
                <a:off x="4664" y="2380"/>
                <a:ext cx="154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142" name="Rectangle 281"/>
              <p:cNvSpPr>
                <a:spLocks noChangeArrowheads="1"/>
              </p:cNvSpPr>
              <p:nvPr/>
            </p:nvSpPr>
            <p:spPr bwMode="auto">
              <a:xfrm>
                <a:off x="5062" y="1838"/>
                <a:ext cx="85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7698509" y="2176725"/>
              <a:ext cx="943482" cy="604263"/>
              <a:chOff x="7698509" y="2176725"/>
              <a:chExt cx="943482" cy="604263"/>
            </a:xfrm>
          </p:grpSpPr>
          <p:pic>
            <p:nvPicPr>
              <p:cNvPr id="249" name="Picture 248" descr="A picture containing monitor, television, screen, photo&#10;&#10;Description automatically generated"/>
              <p:cNvPicPr>
                <a:picLocks noChangeAspect="1"/>
              </p:cNvPicPr>
              <p:nvPr/>
            </p:nvPicPr>
            <p:blipFill>
              <a:blip r:embed="rId1"/>
              <a:stretch>
                <a:fillRect/>
              </a:stretch>
            </p:blipFill>
            <p:spPr>
              <a:xfrm>
                <a:off x="7744691" y="2449197"/>
                <a:ext cx="772609" cy="262519"/>
              </a:xfrm>
              <a:prstGeom prst="rect">
                <a:avLst/>
              </a:prstGeom>
            </p:spPr>
          </p:pic>
          <p:pic>
            <p:nvPicPr>
              <p:cNvPr id="3" name="Picture 2" descr="A picture containing monitor, television, screen, photo&#10;&#10;Description automatically generated"/>
              <p:cNvPicPr>
                <a:picLocks noChangeAspect="1"/>
              </p:cNvPicPr>
              <p:nvPr/>
            </p:nvPicPr>
            <p:blipFill>
              <a:blip r:embed="rId1"/>
              <a:stretch>
                <a:fillRect/>
              </a:stretch>
            </p:blipFill>
            <p:spPr>
              <a:xfrm>
                <a:off x="7698509" y="2518469"/>
                <a:ext cx="772609" cy="262519"/>
              </a:xfrm>
              <a:prstGeom prst="rect">
                <a:avLst/>
              </a:prstGeom>
            </p:spPr>
          </p:pic>
          <p:pic>
            <p:nvPicPr>
              <p:cNvPr id="250" name="Picture 249" descr="A picture containing monitor, television, screen, photo&#10;&#10;Description automatically generated"/>
              <p:cNvPicPr>
                <a:picLocks noChangeAspect="1"/>
              </p:cNvPicPr>
              <p:nvPr/>
            </p:nvPicPr>
            <p:blipFill>
              <a:blip r:embed="rId1"/>
              <a:stretch>
                <a:fillRect/>
              </a:stretch>
            </p:blipFill>
            <p:spPr>
              <a:xfrm>
                <a:off x="7869382" y="2176725"/>
                <a:ext cx="772609" cy="262519"/>
              </a:xfrm>
              <a:prstGeom prst="rect">
                <a:avLst/>
              </a:prstGeom>
            </p:spPr>
          </p:pic>
          <p:sp>
            <p:nvSpPr>
              <p:cNvPr id="4" name="TextBox 3"/>
              <p:cNvSpPr txBox="1"/>
              <p:nvPr/>
            </p:nvSpPr>
            <p:spPr>
              <a:xfrm>
                <a:off x="8026400" y="2202874"/>
                <a:ext cx="3577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...</a:t>
                </a:r>
                <a:endParaRPr lang="en-US" dirty="0"/>
              </a:p>
            </p:txBody>
          </p:sp>
        </p:grpSp>
      </p:grpSp>
      <p:grpSp>
        <p:nvGrpSpPr>
          <p:cNvPr id="252" name="Group 249"/>
          <p:cNvGrpSpPr/>
          <p:nvPr/>
        </p:nvGrpSpPr>
        <p:grpSpPr bwMode="auto">
          <a:xfrm>
            <a:off x="9125221" y="2229519"/>
            <a:ext cx="269531" cy="537772"/>
            <a:chOff x="4140" y="429"/>
            <a:chExt cx="1425" cy="2396"/>
          </a:xfrm>
        </p:grpSpPr>
        <p:sp>
          <p:nvSpPr>
            <p:cNvPr id="258" name="Freeform 250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9" name="Rectangle 251"/>
            <p:cNvSpPr>
              <a:spLocks noChangeArrowheads="1"/>
            </p:cNvSpPr>
            <p:nvPr/>
          </p:nvSpPr>
          <p:spPr bwMode="auto">
            <a:xfrm>
              <a:off x="4204" y="429"/>
              <a:ext cx="1049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60" name="Freeform 252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1" name="Freeform 253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2" name="Rectangle 254"/>
            <p:cNvSpPr>
              <a:spLocks noChangeArrowheads="1"/>
            </p:cNvSpPr>
            <p:nvPr/>
          </p:nvSpPr>
          <p:spPr bwMode="auto">
            <a:xfrm>
              <a:off x="4214" y="695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63" name="Group 255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88" name="AutoShape 256"/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7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89" name="AutoShape 257"/>
              <p:cNvSpPr>
                <a:spLocks noChangeArrowheads="1"/>
              </p:cNvSpPr>
              <p:nvPr/>
            </p:nvSpPr>
            <p:spPr bwMode="auto">
              <a:xfrm>
                <a:off x="627" y="2580"/>
                <a:ext cx="694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64" name="Rectangle 258"/>
            <p:cNvSpPr>
              <a:spLocks noChangeArrowheads="1"/>
            </p:cNvSpPr>
            <p:nvPr/>
          </p:nvSpPr>
          <p:spPr bwMode="auto">
            <a:xfrm>
              <a:off x="4225" y="1020"/>
              <a:ext cx="593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65" name="Group 259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86" name="AutoShape 260"/>
              <p:cNvSpPr>
                <a:spLocks noChangeArrowheads="1"/>
              </p:cNvSpPr>
              <p:nvPr/>
            </p:nvSpPr>
            <p:spPr bwMode="auto">
              <a:xfrm>
                <a:off x="617" y="2569"/>
                <a:ext cx="721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87" name="AutoShape 261"/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87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66" name="Rectangle 262"/>
            <p:cNvSpPr>
              <a:spLocks noChangeArrowheads="1"/>
            </p:cNvSpPr>
            <p:nvPr/>
          </p:nvSpPr>
          <p:spPr bwMode="auto">
            <a:xfrm>
              <a:off x="4219" y="1358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67" name="Rectangle 263"/>
            <p:cNvSpPr>
              <a:spLocks noChangeArrowheads="1"/>
            </p:cNvSpPr>
            <p:nvPr/>
          </p:nvSpPr>
          <p:spPr bwMode="auto">
            <a:xfrm>
              <a:off x="4225" y="1654"/>
              <a:ext cx="599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68" name="Group 264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84" name="AutoShape 265"/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19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85" name="AutoShape 266"/>
              <p:cNvSpPr>
                <a:spLocks noChangeArrowheads="1"/>
              </p:cNvSpPr>
              <p:nvPr/>
            </p:nvSpPr>
            <p:spPr bwMode="auto">
              <a:xfrm>
                <a:off x="625" y="2588"/>
                <a:ext cx="693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69" name="Freeform 267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70" name="Group 268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82" name="AutoShape 269"/>
              <p:cNvSpPr>
                <a:spLocks noChangeArrowheads="1"/>
              </p:cNvSpPr>
              <p:nvPr/>
            </p:nvSpPr>
            <p:spPr bwMode="auto">
              <a:xfrm>
                <a:off x="614" y="2570"/>
                <a:ext cx="726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83" name="AutoShape 270"/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93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71" name="Rectangle 271"/>
            <p:cNvSpPr>
              <a:spLocks noChangeArrowheads="1"/>
            </p:cNvSpPr>
            <p:nvPr/>
          </p:nvSpPr>
          <p:spPr bwMode="auto">
            <a:xfrm>
              <a:off x="5252" y="429"/>
              <a:ext cx="64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72" name="Freeform 272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3" name="Freeform 273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4" name="Oval 274"/>
            <p:cNvSpPr>
              <a:spLocks noChangeArrowheads="1"/>
            </p:cNvSpPr>
            <p:nvPr/>
          </p:nvSpPr>
          <p:spPr bwMode="auto">
            <a:xfrm>
              <a:off x="5517" y="2612"/>
              <a:ext cx="48" cy="97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75" name="Freeform 275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6" name="AutoShape 276"/>
            <p:cNvSpPr>
              <a:spLocks noChangeArrowheads="1"/>
            </p:cNvSpPr>
            <p:nvPr/>
          </p:nvSpPr>
          <p:spPr bwMode="auto">
            <a:xfrm>
              <a:off x="4140" y="2680"/>
              <a:ext cx="1203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77" name="AutoShape 277"/>
            <p:cNvSpPr>
              <a:spLocks noChangeArrowheads="1"/>
            </p:cNvSpPr>
            <p:nvPr/>
          </p:nvSpPr>
          <p:spPr bwMode="auto">
            <a:xfrm>
              <a:off x="4204" y="2709"/>
              <a:ext cx="1075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78" name="Oval 278"/>
            <p:cNvSpPr>
              <a:spLocks noChangeArrowheads="1"/>
            </p:cNvSpPr>
            <p:nvPr/>
          </p:nvSpPr>
          <p:spPr bwMode="auto">
            <a:xfrm>
              <a:off x="4310" y="2380"/>
              <a:ext cx="159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79" name="Oval 279"/>
            <p:cNvSpPr>
              <a:spLocks noChangeArrowheads="1"/>
            </p:cNvSpPr>
            <p:nvPr/>
          </p:nvSpPr>
          <p:spPr bwMode="auto">
            <a:xfrm>
              <a:off x="4484" y="2385"/>
              <a:ext cx="164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80" name="Oval 280"/>
            <p:cNvSpPr>
              <a:spLocks noChangeArrowheads="1"/>
            </p:cNvSpPr>
            <p:nvPr/>
          </p:nvSpPr>
          <p:spPr bwMode="auto">
            <a:xfrm>
              <a:off x="4664" y="2380"/>
              <a:ext cx="154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81" name="Rectangle 281"/>
            <p:cNvSpPr>
              <a:spLocks noChangeArrowheads="1"/>
            </p:cNvSpPr>
            <p:nvPr/>
          </p:nvSpPr>
          <p:spPr bwMode="auto">
            <a:xfrm>
              <a:off x="5062" y="1838"/>
              <a:ext cx="85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grpSp>
        <p:nvGrpSpPr>
          <p:cNvPr id="253" name="Group 252"/>
          <p:cNvGrpSpPr/>
          <p:nvPr/>
        </p:nvGrpSpPr>
        <p:grpSpPr>
          <a:xfrm>
            <a:off x="9411855" y="1981647"/>
            <a:ext cx="943482" cy="604263"/>
            <a:chOff x="7698509" y="2176725"/>
            <a:chExt cx="943482" cy="604263"/>
          </a:xfrm>
        </p:grpSpPr>
        <p:pic>
          <p:nvPicPr>
            <p:cNvPr id="254" name="Picture 253" descr="A picture containing monitor, television, screen, photo&#10;&#10;Description automatically generate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744691" y="2449197"/>
              <a:ext cx="772609" cy="262519"/>
            </a:xfrm>
            <a:prstGeom prst="rect">
              <a:avLst/>
            </a:prstGeom>
          </p:spPr>
        </p:pic>
        <p:pic>
          <p:nvPicPr>
            <p:cNvPr id="255" name="Picture 254" descr="A picture containing monitor, television, screen, photo&#10;&#10;Description automatically generate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698509" y="2518469"/>
              <a:ext cx="772609" cy="262519"/>
            </a:xfrm>
            <a:prstGeom prst="rect">
              <a:avLst/>
            </a:prstGeom>
          </p:spPr>
        </p:pic>
        <p:pic>
          <p:nvPicPr>
            <p:cNvPr id="256" name="Picture 255" descr="A picture containing monitor, television, screen, photo&#10;&#10;Description automatically generate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869382" y="2176725"/>
              <a:ext cx="772609" cy="262519"/>
            </a:xfrm>
            <a:prstGeom prst="rect">
              <a:avLst/>
            </a:prstGeom>
          </p:spPr>
        </p:pic>
        <p:sp>
          <p:nvSpPr>
            <p:cNvPr id="257" name="TextBox 256"/>
            <p:cNvSpPr txBox="1"/>
            <p:nvPr/>
          </p:nvSpPr>
          <p:spPr>
            <a:xfrm>
              <a:off x="8026400" y="2202874"/>
              <a:ext cx="357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...</a:t>
              </a:r>
              <a:endParaRPr lang="en-US" dirty="0"/>
            </a:p>
          </p:txBody>
        </p:sp>
      </p:grpSp>
      <p:grpSp>
        <p:nvGrpSpPr>
          <p:cNvPr id="291" name="Group 249"/>
          <p:cNvGrpSpPr/>
          <p:nvPr/>
        </p:nvGrpSpPr>
        <p:grpSpPr bwMode="auto">
          <a:xfrm>
            <a:off x="9119966" y="3154428"/>
            <a:ext cx="269531" cy="537772"/>
            <a:chOff x="4140" y="429"/>
            <a:chExt cx="1425" cy="2396"/>
          </a:xfrm>
        </p:grpSpPr>
        <p:sp>
          <p:nvSpPr>
            <p:cNvPr id="297" name="Freeform 250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8" name="Rectangle 251"/>
            <p:cNvSpPr>
              <a:spLocks noChangeArrowheads="1"/>
            </p:cNvSpPr>
            <p:nvPr/>
          </p:nvSpPr>
          <p:spPr bwMode="auto">
            <a:xfrm>
              <a:off x="4204" y="429"/>
              <a:ext cx="1049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99" name="Freeform 252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0" name="Freeform 253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1" name="Rectangle 254"/>
            <p:cNvSpPr>
              <a:spLocks noChangeArrowheads="1"/>
            </p:cNvSpPr>
            <p:nvPr/>
          </p:nvSpPr>
          <p:spPr bwMode="auto">
            <a:xfrm>
              <a:off x="4214" y="695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302" name="Group 255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27" name="AutoShape 256"/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7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28" name="AutoShape 257"/>
              <p:cNvSpPr>
                <a:spLocks noChangeArrowheads="1"/>
              </p:cNvSpPr>
              <p:nvPr/>
            </p:nvSpPr>
            <p:spPr bwMode="auto">
              <a:xfrm>
                <a:off x="627" y="2580"/>
                <a:ext cx="694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03" name="Rectangle 258"/>
            <p:cNvSpPr>
              <a:spLocks noChangeArrowheads="1"/>
            </p:cNvSpPr>
            <p:nvPr/>
          </p:nvSpPr>
          <p:spPr bwMode="auto">
            <a:xfrm>
              <a:off x="4225" y="1020"/>
              <a:ext cx="593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304" name="Group 259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25" name="AutoShape 260"/>
              <p:cNvSpPr>
                <a:spLocks noChangeArrowheads="1"/>
              </p:cNvSpPr>
              <p:nvPr/>
            </p:nvSpPr>
            <p:spPr bwMode="auto">
              <a:xfrm>
                <a:off x="617" y="2569"/>
                <a:ext cx="721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26" name="AutoShape 261"/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87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05" name="Rectangle 262"/>
            <p:cNvSpPr>
              <a:spLocks noChangeArrowheads="1"/>
            </p:cNvSpPr>
            <p:nvPr/>
          </p:nvSpPr>
          <p:spPr bwMode="auto">
            <a:xfrm>
              <a:off x="4219" y="1358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06" name="Rectangle 263"/>
            <p:cNvSpPr>
              <a:spLocks noChangeArrowheads="1"/>
            </p:cNvSpPr>
            <p:nvPr/>
          </p:nvSpPr>
          <p:spPr bwMode="auto">
            <a:xfrm>
              <a:off x="4225" y="1654"/>
              <a:ext cx="599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307" name="Group 264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23" name="AutoShape 265"/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19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24" name="AutoShape 266"/>
              <p:cNvSpPr>
                <a:spLocks noChangeArrowheads="1"/>
              </p:cNvSpPr>
              <p:nvPr/>
            </p:nvSpPr>
            <p:spPr bwMode="auto">
              <a:xfrm>
                <a:off x="625" y="2588"/>
                <a:ext cx="693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08" name="Freeform 267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09" name="Group 268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21" name="AutoShape 269"/>
              <p:cNvSpPr>
                <a:spLocks noChangeArrowheads="1"/>
              </p:cNvSpPr>
              <p:nvPr/>
            </p:nvSpPr>
            <p:spPr bwMode="auto">
              <a:xfrm>
                <a:off x="614" y="2570"/>
                <a:ext cx="726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22" name="AutoShape 270"/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93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10" name="Rectangle 271"/>
            <p:cNvSpPr>
              <a:spLocks noChangeArrowheads="1"/>
            </p:cNvSpPr>
            <p:nvPr/>
          </p:nvSpPr>
          <p:spPr bwMode="auto">
            <a:xfrm>
              <a:off x="5252" y="429"/>
              <a:ext cx="64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11" name="Freeform 272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2" name="Freeform 273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3" name="Oval 274"/>
            <p:cNvSpPr>
              <a:spLocks noChangeArrowheads="1"/>
            </p:cNvSpPr>
            <p:nvPr/>
          </p:nvSpPr>
          <p:spPr bwMode="auto">
            <a:xfrm>
              <a:off x="5517" y="2612"/>
              <a:ext cx="48" cy="97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14" name="Freeform 275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5" name="AutoShape 276"/>
            <p:cNvSpPr>
              <a:spLocks noChangeArrowheads="1"/>
            </p:cNvSpPr>
            <p:nvPr/>
          </p:nvSpPr>
          <p:spPr bwMode="auto">
            <a:xfrm>
              <a:off x="4140" y="2680"/>
              <a:ext cx="1203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16" name="AutoShape 277"/>
            <p:cNvSpPr>
              <a:spLocks noChangeArrowheads="1"/>
            </p:cNvSpPr>
            <p:nvPr/>
          </p:nvSpPr>
          <p:spPr bwMode="auto">
            <a:xfrm>
              <a:off x="4204" y="2709"/>
              <a:ext cx="1075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17" name="Oval 278"/>
            <p:cNvSpPr>
              <a:spLocks noChangeArrowheads="1"/>
            </p:cNvSpPr>
            <p:nvPr/>
          </p:nvSpPr>
          <p:spPr bwMode="auto">
            <a:xfrm>
              <a:off x="4310" y="2380"/>
              <a:ext cx="159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18" name="Oval 279"/>
            <p:cNvSpPr>
              <a:spLocks noChangeArrowheads="1"/>
            </p:cNvSpPr>
            <p:nvPr/>
          </p:nvSpPr>
          <p:spPr bwMode="auto">
            <a:xfrm>
              <a:off x="4484" y="2385"/>
              <a:ext cx="164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19" name="Oval 280"/>
            <p:cNvSpPr>
              <a:spLocks noChangeArrowheads="1"/>
            </p:cNvSpPr>
            <p:nvPr/>
          </p:nvSpPr>
          <p:spPr bwMode="auto">
            <a:xfrm>
              <a:off x="4664" y="2380"/>
              <a:ext cx="154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20" name="Rectangle 281"/>
            <p:cNvSpPr>
              <a:spLocks noChangeArrowheads="1"/>
            </p:cNvSpPr>
            <p:nvPr/>
          </p:nvSpPr>
          <p:spPr bwMode="auto">
            <a:xfrm>
              <a:off x="5062" y="1838"/>
              <a:ext cx="85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grpSp>
        <p:nvGrpSpPr>
          <p:cNvPr id="292" name="Group 291"/>
          <p:cNvGrpSpPr/>
          <p:nvPr/>
        </p:nvGrpSpPr>
        <p:grpSpPr>
          <a:xfrm>
            <a:off x="9343538" y="3332225"/>
            <a:ext cx="943482" cy="604263"/>
            <a:chOff x="7698509" y="2176725"/>
            <a:chExt cx="943482" cy="604263"/>
          </a:xfrm>
        </p:grpSpPr>
        <p:pic>
          <p:nvPicPr>
            <p:cNvPr id="293" name="Picture 292" descr="A picture containing monitor, television, screen, photo&#10;&#10;Description automatically generate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744691" y="2449197"/>
              <a:ext cx="772609" cy="262519"/>
            </a:xfrm>
            <a:prstGeom prst="rect">
              <a:avLst/>
            </a:prstGeom>
          </p:spPr>
        </p:pic>
        <p:pic>
          <p:nvPicPr>
            <p:cNvPr id="294" name="Picture 293" descr="A picture containing monitor, television, screen, photo&#10;&#10;Description automatically generate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698509" y="2518469"/>
              <a:ext cx="772609" cy="262519"/>
            </a:xfrm>
            <a:prstGeom prst="rect">
              <a:avLst/>
            </a:prstGeom>
          </p:spPr>
        </p:pic>
        <p:pic>
          <p:nvPicPr>
            <p:cNvPr id="295" name="Picture 294" descr="A picture containing monitor, television, screen, photo&#10;&#10;Description automatically generate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869382" y="2176725"/>
              <a:ext cx="772609" cy="262519"/>
            </a:xfrm>
            <a:prstGeom prst="rect">
              <a:avLst/>
            </a:prstGeom>
          </p:spPr>
        </p:pic>
        <p:sp>
          <p:nvSpPr>
            <p:cNvPr id="296" name="TextBox 295"/>
            <p:cNvSpPr txBox="1"/>
            <p:nvPr/>
          </p:nvSpPr>
          <p:spPr>
            <a:xfrm>
              <a:off x="8026400" y="2202874"/>
              <a:ext cx="357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...</a:t>
              </a:r>
              <a:endParaRPr 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8056179" y="362607"/>
            <a:ext cx="33422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i="1" dirty="0">
                <a:solidFill>
                  <a:srgbClr val="CC0000"/>
                </a:solidFill>
                <a:ea typeface="MS PGothic" panose="020B0600070205080204" pitchFamily="34" charset="-128"/>
              </a:rPr>
              <a:t>D</a:t>
            </a:r>
            <a:r>
              <a:rPr lang="en-US" altLang="en-US" sz="2800" dirty="0">
                <a:solidFill>
                  <a:prstClr val="black"/>
                </a:solidFill>
                <a:ea typeface="MS PGothic" panose="020B0600070205080204" pitchFamily="34" charset="-128"/>
              </a:rPr>
              <a:t>ynamic, </a:t>
            </a:r>
            <a:r>
              <a:rPr lang="en-US" altLang="en-US" sz="2800" i="1" dirty="0">
                <a:solidFill>
                  <a:srgbClr val="CC0000"/>
                </a:solidFill>
                <a:ea typeface="MS PGothic" panose="020B0600070205080204" pitchFamily="34" charset="-128"/>
              </a:rPr>
              <a:t>A</a:t>
            </a:r>
            <a:r>
              <a:rPr lang="en-US" altLang="en-US" sz="2800" dirty="0">
                <a:solidFill>
                  <a:prstClr val="black"/>
                </a:solidFill>
                <a:ea typeface="MS PGothic" panose="020B0600070205080204" pitchFamily="34" charset="-128"/>
              </a:rPr>
              <a:t>daptive </a:t>
            </a:r>
            <a:r>
              <a:rPr lang="en-US" altLang="en-US" sz="2800" i="1" dirty="0">
                <a:solidFill>
                  <a:srgbClr val="CC0000"/>
                </a:solidFill>
                <a:ea typeface="MS PGothic" panose="020B0600070205080204" pitchFamily="34" charset="-128"/>
              </a:rPr>
              <a:t>S</a:t>
            </a:r>
            <a:r>
              <a:rPr lang="en-US" altLang="en-US" sz="2800" dirty="0">
                <a:solidFill>
                  <a:prstClr val="black"/>
                </a:solidFill>
                <a:ea typeface="MS PGothic" panose="020B0600070205080204" pitchFamily="34" charset="-128"/>
              </a:rPr>
              <a:t>treaming over </a:t>
            </a:r>
            <a:r>
              <a:rPr lang="en-US" altLang="en-US" sz="2800" i="1" dirty="0">
                <a:solidFill>
                  <a:srgbClr val="CC0000"/>
                </a:solidFill>
                <a:ea typeface="MS PGothic" panose="020B0600070205080204" pitchFamily="34" charset="-128"/>
              </a:rPr>
              <a:t>H</a:t>
            </a:r>
            <a:r>
              <a:rPr lang="en-US" altLang="en-US" sz="2800" dirty="0">
                <a:solidFill>
                  <a:prstClr val="black"/>
                </a:solidFill>
                <a:ea typeface="MS PGothic" panose="020B0600070205080204" pitchFamily="34" charset="-128"/>
              </a:rPr>
              <a:t>TTP</a:t>
            </a:r>
            <a:endParaRPr lang="en-US" altLang="en-US" sz="2800" dirty="0">
              <a:solidFill>
                <a:prstClr val="black"/>
              </a:solidFill>
              <a:ea typeface="MS PGothic" panose="020B0600070205080204" pitchFamily="34" charset="-128"/>
            </a:endParaRPr>
          </a:p>
        </p:txBody>
      </p:sp>
      <p:sp>
        <p:nvSpPr>
          <p:cNvPr id="159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Freeform 1287"/>
          <p:cNvSpPr/>
          <p:nvPr/>
        </p:nvSpPr>
        <p:spPr bwMode="auto">
          <a:xfrm>
            <a:off x="8707673" y="2598154"/>
            <a:ext cx="1464890" cy="840879"/>
          </a:xfrm>
          <a:custGeom>
            <a:avLst/>
            <a:gdLst>
              <a:gd name="T0" fmla="*/ 2147483647 w 1036"/>
              <a:gd name="T1" fmla="*/ 2147483647 h 675"/>
              <a:gd name="T2" fmla="*/ 2147483647 w 1036"/>
              <a:gd name="T3" fmla="*/ 2147483647 h 675"/>
              <a:gd name="T4" fmla="*/ 2147483647 w 1036"/>
              <a:gd name="T5" fmla="*/ 2147483647 h 675"/>
              <a:gd name="T6" fmla="*/ 2147483647 w 1036"/>
              <a:gd name="T7" fmla="*/ 2147483647 h 675"/>
              <a:gd name="T8" fmla="*/ 2147483647 w 1036"/>
              <a:gd name="T9" fmla="*/ 2147483647 h 675"/>
              <a:gd name="T10" fmla="*/ 2147483647 w 1036"/>
              <a:gd name="T11" fmla="*/ 2147483647 h 675"/>
              <a:gd name="T12" fmla="*/ 2147483647 w 1036"/>
              <a:gd name="T13" fmla="*/ 2147483647 h 675"/>
              <a:gd name="T14" fmla="*/ 2147483647 w 1036"/>
              <a:gd name="T15" fmla="*/ 2147483647 h 675"/>
              <a:gd name="T16" fmla="*/ 2147483647 w 1036"/>
              <a:gd name="T17" fmla="*/ 2147483647 h 675"/>
              <a:gd name="T18" fmla="*/ 2147483647 w 1036"/>
              <a:gd name="T19" fmla="*/ 2147483647 h 675"/>
              <a:gd name="T20" fmla="*/ 2147483647 w 1036"/>
              <a:gd name="T21" fmla="*/ 2147483647 h 675"/>
              <a:gd name="T22" fmla="*/ 2147483647 w 1036"/>
              <a:gd name="T23" fmla="*/ 2147483647 h 675"/>
              <a:gd name="T24" fmla="*/ 2147483647 w 1036"/>
              <a:gd name="T25" fmla="*/ 2147483647 h 675"/>
              <a:gd name="T26" fmla="*/ 2147483647 w 1036"/>
              <a:gd name="T27" fmla="*/ 2147483647 h 675"/>
              <a:gd name="T28" fmla="*/ 2147483647 w 1036"/>
              <a:gd name="T29" fmla="*/ 2147483647 h 675"/>
              <a:gd name="T30" fmla="*/ 2147483647 w 1036"/>
              <a:gd name="T31" fmla="*/ 2147483647 h 675"/>
              <a:gd name="T32" fmla="*/ 2147483647 w 1036"/>
              <a:gd name="T33" fmla="*/ 2147483647 h 675"/>
              <a:gd name="T34" fmla="*/ 2147483647 w 1036"/>
              <a:gd name="T35" fmla="*/ 2147483647 h 675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1036" h="675">
                <a:moveTo>
                  <a:pt x="648" y="11"/>
                </a:moveTo>
                <a:cubicBezTo>
                  <a:pt x="584" y="19"/>
                  <a:pt x="464" y="33"/>
                  <a:pt x="390" y="53"/>
                </a:cubicBezTo>
                <a:cubicBezTo>
                  <a:pt x="316" y="73"/>
                  <a:pt x="246" y="100"/>
                  <a:pt x="206" y="129"/>
                </a:cubicBezTo>
                <a:cubicBezTo>
                  <a:pt x="166" y="158"/>
                  <a:pt x="183" y="201"/>
                  <a:pt x="152" y="229"/>
                </a:cubicBezTo>
                <a:cubicBezTo>
                  <a:pt x="121" y="257"/>
                  <a:pt x="44" y="259"/>
                  <a:pt x="22" y="297"/>
                </a:cubicBezTo>
                <a:cubicBezTo>
                  <a:pt x="0" y="335"/>
                  <a:pt x="0" y="427"/>
                  <a:pt x="18" y="459"/>
                </a:cubicBezTo>
                <a:cubicBezTo>
                  <a:pt x="36" y="491"/>
                  <a:pt x="59" y="484"/>
                  <a:pt x="132" y="489"/>
                </a:cubicBezTo>
                <a:cubicBezTo>
                  <a:pt x="205" y="494"/>
                  <a:pt x="380" y="478"/>
                  <a:pt x="458" y="489"/>
                </a:cubicBezTo>
                <a:cubicBezTo>
                  <a:pt x="536" y="500"/>
                  <a:pt x="549" y="527"/>
                  <a:pt x="598" y="555"/>
                </a:cubicBezTo>
                <a:cubicBezTo>
                  <a:pt x="647" y="583"/>
                  <a:pt x="707" y="639"/>
                  <a:pt x="752" y="657"/>
                </a:cubicBezTo>
                <a:cubicBezTo>
                  <a:pt x="797" y="675"/>
                  <a:pt x="837" y="670"/>
                  <a:pt x="870" y="661"/>
                </a:cubicBezTo>
                <a:cubicBezTo>
                  <a:pt x="903" y="652"/>
                  <a:pt x="932" y="639"/>
                  <a:pt x="952" y="603"/>
                </a:cubicBezTo>
                <a:cubicBezTo>
                  <a:pt x="972" y="567"/>
                  <a:pt x="981" y="497"/>
                  <a:pt x="992" y="445"/>
                </a:cubicBezTo>
                <a:cubicBezTo>
                  <a:pt x="1003" y="393"/>
                  <a:pt x="1013" y="347"/>
                  <a:pt x="1018" y="291"/>
                </a:cubicBezTo>
                <a:cubicBezTo>
                  <a:pt x="1023" y="235"/>
                  <a:pt x="1036" y="153"/>
                  <a:pt x="1022" y="107"/>
                </a:cubicBezTo>
                <a:cubicBezTo>
                  <a:pt x="1008" y="61"/>
                  <a:pt x="975" y="34"/>
                  <a:pt x="934" y="17"/>
                </a:cubicBezTo>
                <a:cubicBezTo>
                  <a:pt x="893" y="0"/>
                  <a:pt x="824" y="4"/>
                  <a:pt x="776" y="3"/>
                </a:cubicBezTo>
                <a:cubicBezTo>
                  <a:pt x="728" y="2"/>
                  <a:pt x="712" y="3"/>
                  <a:pt x="648" y="11"/>
                </a:cubicBezTo>
                <a:close/>
              </a:path>
            </a:pathLst>
          </a:custGeom>
          <a:solidFill>
            <a:srgbClr val="00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3" name="Group 242"/>
          <p:cNvGrpSpPr/>
          <p:nvPr/>
        </p:nvGrpSpPr>
        <p:grpSpPr>
          <a:xfrm>
            <a:off x="7793102" y="2318615"/>
            <a:ext cx="943482" cy="1132486"/>
            <a:chOff x="7698509" y="2176725"/>
            <a:chExt cx="943482" cy="1132486"/>
          </a:xfrm>
        </p:grpSpPr>
        <p:grpSp>
          <p:nvGrpSpPr>
            <p:cNvPr id="244" name="Group 249"/>
            <p:cNvGrpSpPr/>
            <p:nvPr/>
          </p:nvGrpSpPr>
          <p:grpSpPr bwMode="auto">
            <a:xfrm>
              <a:off x="8058261" y="2771439"/>
              <a:ext cx="269531" cy="537772"/>
              <a:chOff x="4140" y="429"/>
              <a:chExt cx="1425" cy="2396"/>
            </a:xfrm>
          </p:grpSpPr>
          <p:sp>
            <p:nvSpPr>
              <p:cNvPr id="250" name="Freeform 250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17 w 354"/>
                  <a:gd name="T1" fmla="*/ 0 h 2742"/>
                  <a:gd name="T2" fmla="*/ 93 w 354"/>
                  <a:gd name="T3" fmla="*/ 114 h 2742"/>
                  <a:gd name="T4" fmla="*/ 91 w 354"/>
                  <a:gd name="T5" fmla="*/ 881 h 2742"/>
                  <a:gd name="T6" fmla="*/ 0 w 354"/>
                  <a:gd name="T7" fmla="*/ 921 h 2742"/>
                  <a:gd name="T8" fmla="*/ 17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1" name="Rectangle 251"/>
              <p:cNvSpPr>
                <a:spLocks noChangeArrowheads="1"/>
              </p:cNvSpPr>
              <p:nvPr/>
            </p:nvSpPr>
            <p:spPr bwMode="auto">
              <a:xfrm>
                <a:off x="4204" y="429"/>
                <a:ext cx="1049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52" name="Freeform 252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56 w 211"/>
                  <a:gd name="T3" fmla="*/ 73 h 2537"/>
                  <a:gd name="T4" fmla="*/ 2 w 211"/>
                  <a:gd name="T5" fmla="*/ 839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3" name="Freeform 253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87 w 328"/>
                  <a:gd name="T3" fmla="*/ 43 h 226"/>
                  <a:gd name="T4" fmla="*/ 87 w 328"/>
                  <a:gd name="T5" fmla="*/ 77 h 226"/>
                  <a:gd name="T6" fmla="*/ 0 w 328"/>
                  <a:gd name="T7" fmla="*/ 34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4" name="Rectangle 254"/>
              <p:cNvSpPr>
                <a:spLocks noChangeArrowheads="1"/>
              </p:cNvSpPr>
              <p:nvPr/>
            </p:nvSpPr>
            <p:spPr bwMode="auto">
              <a:xfrm>
                <a:off x="4214" y="695"/>
                <a:ext cx="593" cy="4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grpSp>
            <p:nvGrpSpPr>
              <p:cNvPr id="255" name="Group 255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80" name="AutoShape 256"/>
                <p:cNvSpPr>
                  <a:spLocks noChangeArrowheads="1"/>
                </p:cNvSpPr>
                <p:nvPr/>
              </p:nvSpPr>
              <p:spPr bwMode="auto">
                <a:xfrm>
                  <a:off x="614" y="2566"/>
                  <a:ext cx="727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81" name="AutoShape 257"/>
                <p:cNvSpPr>
                  <a:spLocks noChangeArrowheads="1"/>
                </p:cNvSpPr>
                <p:nvPr/>
              </p:nvSpPr>
              <p:spPr bwMode="auto">
                <a:xfrm>
                  <a:off x="627" y="2580"/>
                  <a:ext cx="694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256" name="Rectangle 258"/>
              <p:cNvSpPr>
                <a:spLocks noChangeArrowheads="1"/>
              </p:cNvSpPr>
              <p:nvPr/>
            </p:nvSpPr>
            <p:spPr bwMode="auto">
              <a:xfrm>
                <a:off x="4225" y="1020"/>
                <a:ext cx="593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grpSp>
            <p:nvGrpSpPr>
              <p:cNvPr id="257" name="Group 259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78" name="AutoShape 260"/>
                <p:cNvSpPr>
                  <a:spLocks noChangeArrowheads="1"/>
                </p:cNvSpPr>
                <p:nvPr/>
              </p:nvSpPr>
              <p:spPr bwMode="auto">
                <a:xfrm>
                  <a:off x="617" y="2569"/>
                  <a:ext cx="721" cy="13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79" name="AutoShape 261"/>
                <p:cNvSpPr>
                  <a:spLocks noChangeArrowheads="1"/>
                </p:cNvSpPr>
                <p:nvPr/>
              </p:nvSpPr>
              <p:spPr bwMode="auto">
                <a:xfrm>
                  <a:off x="630" y="2584"/>
                  <a:ext cx="687" cy="105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258" name="Rectangle 262"/>
              <p:cNvSpPr>
                <a:spLocks noChangeArrowheads="1"/>
              </p:cNvSpPr>
              <p:nvPr/>
            </p:nvSpPr>
            <p:spPr bwMode="auto">
              <a:xfrm>
                <a:off x="4219" y="1358"/>
                <a:ext cx="593" cy="4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59" name="Rectangle 263"/>
              <p:cNvSpPr>
                <a:spLocks noChangeArrowheads="1"/>
              </p:cNvSpPr>
              <p:nvPr/>
            </p:nvSpPr>
            <p:spPr bwMode="auto">
              <a:xfrm>
                <a:off x="4225" y="1654"/>
                <a:ext cx="599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grpSp>
            <p:nvGrpSpPr>
              <p:cNvPr id="260" name="Group 264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76" name="AutoShape 265"/>
                <p:cNvSpPr>
                  <a:spLocks noChangeArrowheads="1"/>
                </p:cNvSpPr>
                <p:nvPr/>
              </p:nvSpPr>
              <p:spPr bwMode="auto">
                <a:xfrm>
                  <a:off x="612" y="2570"/>
                  <a:ext cx="719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77" name="AutoShape 266"/>
                <p:cNvSpPr>
                  <a:spLocks noChangeArrowheads="1"/>
                </p:cNvSpPr>
                <p:nvPr/>
              </p:nvSpPr>
              <p:spPr bwMode="auto">
                <a:xfrm>
                  <a:off x="625" y="2588"/>
                  <a:ext cx="693" cy="102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261" name="Freeform 267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87 w 328"/>
                  <a:gd name="T3" fmla="*/ 42 h 226"/>
                  <a:gd name="T4" fmla="*/ 87 w 328"/>
                  <a:gd name="T5" fmla="*/ 75 h 226"/>
                  <a:gd name="T6" fmla="*/ 0 w 328"/>
                  <a:gd name="T7" fmla="*/ 32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62" name="Group 268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74" name="AutoShape 269"/>
                <p:cNvSpPr>
                  <a:spLocks noChangeArrowheads="1"/>
                </p:cNvSpPr>
                <p:nvPr/>
              </p:nvSpPr>
              <p:spPr bwMode="auto">
                <a:xfrm>
                  <a:off x="614" y="2570"/>
                  <a:ext cx="726" cy="13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75" name="AutoShape 270"/>
                <p:cNvSpPr>
                  <a:spLocks noChangeArrowheads="1"/>
                </p:cNvSpPr>
                <p:nvPr/>
              </p:nvSpPr>
              <p:spPr bwMode="auto">
                <a:xfrm>
                  <a:off x="627" y="2585"/>
                  <a:ext cx="693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ZapfDingbats" charset="0"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263" name="Rectangle 271"/>
              <p:cNvSpPr>
                <a:spLocks noChangeArrowheads="1"/>
              </p:cNvSpPr>
              <p:nvPr/>
            </p:nvSpPr>
            <p:spPr bwMode="auto">
              <a:xfrm>
                <a:off x="5252" y="429"/>
                <a:ext cx="64" cy="2290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64" name="Freeform 272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77 w 296"/>
                  <a:gd name="T3" fmla="*/ 47 h 256"/>
                  <a:gd name="T4" fmla="*/ 78 w 296"/>
                  <a:gd name="T5" fmla="*/ 85 h 256"/>
                  <a:gd name="T6" fmla="*/ 0 w 296"/>
                  <a:gd name="T7" fmla="*/ 32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5" name="Freeform 273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81 w 304"/>
                  <a:gd name="T3" fmla="*/ 55 h 288"/>
                  <a:gd name="T4" fmla="*/ 76 w 304"/>
                  <a:gd name="T5" fmla="*/ 97 h 288"/>
                  <a:gd name="T6" fmla="*/ 2 w 304"/>
                  <a:gd name="T7" fmla="*/ 42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6" name="Oval 274"/>
              <p:cNvSpPr>
                <a:spLocks noChangeArrowheads="1"/>
              </p:cNvSpPr>
              <p:nvPr/>
            </p:nvSpPr>
            <p:spPr bwMode="auto">
              <a:xfrm>
                <a:off x="5517" y="2612"/>
                <a:ext cx="48" cy="97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67" name="Freeform 275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36 h 240"/>
                  <a:gd name="T2" fmla="*/ 2 w 306"/>
                  <a:gd name="T3" fmla="*/ 81 h 240"/>
                  <a:gd name="T4" fmla="*/ 81 w 306"/>
                  <a:gd name="T5" fmla="*/ 37 h 240"/>
                  <a:gd name="T6" fmla="*/ 78 w 306"/>
                  <a:gd name="T7" fmla="*/ 0 h 240"/>
                  <a:gd name="T8" fmla="*/ 0 w 306"/>
                  <a:gd name="T9" fmla="*/ 36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8" name="AutoShape 276"/>
              <p:cNvSpPr>
                <a:spLocks noChangeArrowheads="1"/>
              </p:cNvSpPr>
              <p:nvPr/>
            </p:nvSpPr>
            <p:spPr bwMode="auto">
              <a:xfrm>
                <a:off x="4140" y="2680"/>
                <a:ext cx="1203" cy="145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69" name="AutoShape 277"/>
              <p:cNvSpPr>
                <a:spLocks noChangeArrowheads="1"/>
              </p:cNvSpPr>
              <p:nvPr/>
            </p:nvSpPr>
            <p:spPr bwMode="auto">
              <a:xfrm>
                <a:off x="4204" y="2709"/>
                <a:ext cx="1075" cy="8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70" name="Oval 278"/>
              <p:cNvSpPr>
                <a:spLocks noChangeArrowheads="1"/>
              </p:cNvSpPr>
              <p:nvPr/>
            </p:nvSpPr>
            <p:spPr bwMode="auto">
              <a:xfrm>
                <a:off x="4310" y="2380"/>
                <a:ext cx="159" cy="145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71" name="Oval 279"/>
              <p:cNvSpPr>
                <a:spLocks noChangeArrowheads="1"/>
              </p:cNvSpPr>
              <p:nvPr/>
            </p:nvSpPr>
            <p:spPr bwMode="auto">
              <a:xfrm>
                <a:off x="4484" y="2385"/>
                <a:ext cx="164" cy="14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72" name="Oval 280"/>
              <p:cNvSpPr>
                <a:spLocks noChangeArrowheads="1"/>
              </p:cNvSpPr>
              <p:nvPr/>
            </p:nvSpPr>
            <p:spPr bwMode="auto">
              <a:xfrm>
                <a:off x="4664" y="2380"/>
                <a:ext cx="154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73" name="Rectangle 281"/>
              <p:cNvSpPr>
                <a:spLocks noChangeArrowheads="1"/>
              </p:cNvSpPr>
              <p:nvPr/>
            </p:nvSpPr>
            <p:spPr bwMode="auto">
              <a:xfrm>
                <a:off x="5062" y="1838"/>
                <a:ext cx="85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45" name="Group 244"/>
            <p:cNvGrpSpPr/>
            <p:nvPr/>
          </p:nvGrpSpPr>
          <p:grpSpPr>
            <a:xfrm>
              <a:off x="7698509" y="2176725"/>
              <a:ext cx="943482" cy="604263"/>
              <a:chOff x="7698509" y="2176725"/>
              <a:chExt cx="943482" cy="604263"/>
            </a:xfrm>
          </p:grpSpPr>
          <p:pic>
            <p:nvPicPr>
              <p:cNvPr id="246" name="Picture 245" descr="A picture containing monitor, television, screen, photo&#10;&#10;Description automatically generated"/>
              <p:cNvPicPr>
                <a:picLocks noChangeAspect="1"/>
              </p:cNvPicPr>
              <p:nvPr/>
            </p:nvPicPr>
            <p:blipFill>
              <a:blip r:embed="rId1"/>
              <a:stretch>
                <a:fillRect/>
              </a:stretch>
            </p:blipFill>
            <p:spPr>
              <a:xfrm>
                <a:off x="7744691" y="2449197"/>
                <a:ext cx="772609" cy="262519"/>
              </a:xfrm>
              <a:prstGeom prst="rect">
                <a:avLst/>
              </a:prstGeom>
            </p:spPr>
          </p:pic>
          <p:pic>
            <p:nvPicPr>
              <p:cNvPr id="247" name="Picture 246" descr="A picture containing monitor, television, screen, photo&#10;&#10;Description automatically generated"/>
              <p:cNvPicPr>
                <a:picLocks noChangeAspect="1"/>
              </p:cNvPicPr>
              <p:nvPr/>
            </p:nvPicPr>
            <p:blipFill>
              <a:blip r:embed="rId1"/>
              <a:stretch>
                <a:fillRect/>
              </a:stretch>
            </p:blipFill>
            <p:spPr>
              <a:xfrm>
                <a:off x="7698509" y="2518469"/>
                <a:ext cx="772609" cy="262519"/>
              </a:xfrm>
              <a:prstGeom prst="rect">
                <a:avLst/>
              </a:prstGeom>
            </p:spPr>
          </p:pic>
          <p:pic>
            <p:nvPicPr>
              <p:cNvPr id="248" name="Picture 247" descr="A picture containing monitor, television, screen, photo&#10;&#10;Description automatically generated"/>
              <p:cNvPicPr>
                <a:picLocks noChangeAspect="1"/>
              </p:cNvPicPr>
              <p:nvPr/>
            </p:nvPicPr>
            <p:blipFill>
              <a:blip r:embed="rId1"/>
              <a:stretch>
                <a:fillRect/>
              </a:stretch>
            </p:blipFill>
            <p:spPr>
              <a:xfrm>
                <a:off x="7869382" y="2176725"/>
                <a:ext cx="772609" cy="262519"/>
              </a:xfrm>
              <a:prstGeom prst="rect">
                <a:avLst/>
              </a:prstGeom>
            </p:spPr>
          </p:pic>
          <p:sp>
            <p:nvSpPr>
              <p:cNvPr id="249" name="TextBox 248"/>
              <p:cNvSpPr txBox="1"/>
              <p:nvPr/>
            </p:nvSpPr>
            <p:spPr>
              <a:xfrm>
                <a:off x="8026400" y="2202874"/>
                <a:ext cx="3577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...</a:t>
                </a:r>
                <a:endParaRPr lang="en-US" dirty="0"/>
              </a:p>
            </p:txBody>
          </p:sp>
        </p:grpSp>
      </p:grpSp>
      <p:grpSp>
        <p:nvGrpSpPr>
          <p:cNvPr id="282" name="Group 249"/>
          <p:cNvGrpSpPr/>
          <p:nvPr/>
        </p:nvGrpSpPr>
        <p:grpSpPr bwMode="auto">
          <a:xfrm>
            <a:off x="9125221" y="2229519"/>
            <a:ext cx="269531" cy="537772"/>
            <a:chOff x="4140" y="429"/>
            <a:chExt cx="1425" cy="2396"/>
          </a:xfrm>
        </p:grpSpPr>
        <p:sp>
          <p:nvSpPr>
            <p:cNvPr id="283" name="Freeform 250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4" name="Rectangle 251"/>
            <p:cNvSpPr>
              <a:spLocks noChangeArrowheads="1"/>
            </p:cNvSpPr>
            <p:nvPr/>
          </p:nvSpPr>
          <p:spPr bwMode="auto">
            <a:xfrm>
              <a:off x="4204" y="429"/>
              <a:ext cx="1049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85" name="Freeform 252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6" name="Freeform 253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7" name="Rectangle 254"/>
            <p:cNvSpPr>
              <a:spLocks noChangeArrowheads="1"/>
            </p:cNvSpPr>
            <p:nvPr/>
          </p:nvSpPr>
          <p:spPr bwMode="auto">
            <a:xfrm>
              <a:off x="4214" y="695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88" name="Group 255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13" name="AutoShape 256"/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7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14" name="AutoShape 257"/>
              <p:cNvSpPr>
                <a:spLocks noChangeArrowheads="1"/>
              </p:cNvSpPr>
              <p:nvPr/>
            </p:nvSpPr>
            <p:spPr bwMode="auto">
              <a:xfrm>
                <a:off x="627" y="2580"/>
                <a:ext cx="694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89" name="Rectangle 258"/>
            <p:cNvSpPr>
              <a:spLocks noChangeArrowheads="1"/>
            </p:cNvSpPr>
            <p:nvPr/>
          </p:nvSpPr>
          <p:spPr bwMode="auto">
            <a:xfrm>
              <a:off x="4225" y="1020"/>
              <a:ext cx="593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90" name="Group 259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11" name="AutoShape 260"/>
              <p:cNvSpPr>
                <a:spLocks noChangeArrowheads="1"/>
              </p:cNvSpPr>
              <p:nvPr/>
            </p:nvSpPr>
            <p:spPr bwMode="auto">
              <a:xfrm>
                <a:off x="617" y="2569"/>
                <a:ext cx="721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12" name="AutoShape 261"/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87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91" name="Rectangle 262"/>
            <p:cNvSpPr>
              <a:spLocks noChangeArrowheads="1"/>
            </p:cNvSpPr>
            <p:nvPr/>
          </p:nvSpPr>
          <p:spPr bwMode="auto">
            <a:xfrm>
              <a:off x="4219" y="1358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92" name="Rectangle 263"/>
            <p:cNvSpPr>
              <a:spLocks noChangeArrowheads="1"/>
            </p:cNvSpPr>
            <p:nvPr/>
          </p:nvSpPr>
          <p:spPr bwMode="auto">
            <a:xfrm>
              <a:off x="4225" y="1654"/>
              <a:ext cx="599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93" name="Group 264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09" name="AutoShape 265"/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19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10" name="AutoShape 266"/>
              <p:cNvSpPr>
                <a:spLocks noChangeArrowheads="1"/>
              </p:cNvSpPr>
              <p:nvPr/>
            </p:nvSpPr>
            <p:spPr bwMode="auto">
              <a:xfrm>
                <a:off x="625" y="2588"/>
                <a:ext cx="693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94" name="Freeform 267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95" name="Group 268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07" name="AutoShape 269"/>
              <p:cNvSpPr>
                <a:spLocks noChangeArrowheads="1"/>
              </p:cNvSpPr>
              <p:nvPr/>
            </p:nvSpPr>
            <p:spPr bwMode="auto">
              <a:xfrm>
                <a:off x="614" y="2570"/>
                <a:ext cx="726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08" name="AutoShape 270"/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93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96" name="Rectangle 271"/>
            <p:cNvSpPr>
              <a:spLocks noChangeArrowheads="1"/>
            </p:cNvSpPr>
            <p:nvPr/>
          </p:nvSpPr>
          <p:spPr bwMode="auto">
            <a:xfrm>
              <a:off x="5252" y="429"/>
              <a:ext cx="64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97" name="Freeform 272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8" name="Freeform 273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9" name="Oval 274"/>
            <p:cNvSpPr>
              <a:spLocks noChangeArrowheads="1"/>
            </p:cNvSpPr>
            <p:nvPr/>
          </p:nvSpPr>
          <p:spPr bwMode="auto">
            <a:xfrm>
              <a:off x="5517" y="2612"/>
              <a:ext cx="48" cy="97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00" name="Freeform 275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1" name="AutoShape 276"/>
            <p:cNvSpPr>
              <a:spLocks noChangeArrowheads="1"/>
            </p:cNvSpPr>
            <p:nvPr/>
          </p:nvSpPr>
          <p:spPr bwMode="auto">
            <a:xfrm>
              <a:off x="4140" y="2680"/>
              <a:ext cx="1203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02" name="AutoShape 277"/>
            <p:cNvSpPr>
              <a:spLocks noChangeArrowheads="1"/>
            </p:cNvSpPr>
            <p:nvPr/>
          </p:nvSpPr>
          <p:spPr bwMode="auto">
            <a:xfrm>
              <a:off x="4204" y="2709"/>
              <a:ext cx="1075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03" name="Oval 278"/>
            <p:cNvSpPr>
              <a:spLocks noChangeArrowheads="1"/>
            </p:cNvSpPr>
            <p:nvPr/>
          </p:nvSpPr>
          <p:spPr bwMode="auto">
            <a:xfrm>
              <a:off x="4310" y="2380"/>
              <a:ext cx="159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04" name="Oval 279"/>
            <p:cNvSpPr>
              <a:spLocks noChangeArrowheads="1"/>
            </p:cNvSpPr>
            <p:nvPr/>
          </p:nvSpPr>
          <p:spPr bwMode="auto">
            <a:xfrm>
              <a:off x="4484" y="2385"/>
              <a:ext cx="164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05" name="Oval 280"/>
            <p:cNvSpPr>
              <a:spLocks noChangeArrowheads="1"/>
            </p:cNvSpPr>
            <p:nvPr/>
          </p:nvSpPr>
          <p:spPr bwMode="auto">
            <a:xfrm>
              <a:off x="4664" y="2380"/>
              <a:ext cx="154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06" name="Rectangle 281"/>
            <p:cNvSpPr>
              <a:spLocks noChangeArrowheads="1"/>
            </p:cNvSpPr>
            <p:nvPr/>
          </p:nvSpPr>
          <p:spPr bwMode="auto">
            <a:xfrm>
              <a:off x="5062" y="1838"/>
              <a:ext cx="85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grpSp>
        <p:nvGrpSpPr>
          <p:cNvPr id="315" name="Group 314"/>
          <p:cNvGrpSpPr/>
          <p:nvPr/>
        </p:nvGrpSpPr>
        <p:grpSpPr>
          <a:xfrm>
            <a:off x="9411855" y="1981647"/>
            <a:ext cx="943482" cy="604263"/>
            <a:chOff x="7698509" y="2176725"/>
            <a:chExt cx="943482" cy="604263"/>
          </a:xfrm>
        </p:grpSpPr>
        <p:pic>
          <p:nvPicPr>
            <p:cNvPr id="316" name="Picture 315" descr="A picture containing monitor, television, screen, photo&#10;&#10;Description automatically generate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744691" y="2449197"/>
              <a:ext cx="772609" cy="262519"/>
            </a:xfrm>
            <a:prstGeom prst="rect">
              <a:avLst/>
            </a:prstGeom>
          </p:spPr>
        </p:pic>
        <p:pic>
          <p:nvPicPr>
            <p:cNvPr id="317" name="Picture 316" descr="A picture containing monitor, television, screen, photo&#10;&#10;Description automatically generate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698509" y="2518469"/>
              <a:ext cx="772609" cy="262519"/>
            </a:xfrm>
            <a:prstGeom prst="rect">
              <a:avLst/>
            </a:prstGeom>
          </p:spPr>
        </p:pic>
        <p:pic>
          <p:nvPicPr>
            <p:cNvPr id="318" name="Picture 317" descr="A picture containing monitor, television, screen, photo&#10;&#10;Description automatically generate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869382" y="2176725"/>
              <a:ext cx="772609" cy="262519"/>
            </a:xfrm>
            <a:prstGeom prst="rect">
              <a:avLst/>
            </a:prstGeom>
          </p:spPr>
        </p:pic>
        <p:sp>
          <p:nvSpPr>
            <p:cNvPr id="319" name="TextBox 318"/>
            <p:cNvSpPr txBox="1"/>
            <p:nvPr/>
          </p:nvSpPr>
          <p:spPr>
            <a:xfrm>
              <a:off x="8026400" y="2202874"/>
              <a:ext cx="357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...</a:t>
              </a:r>
              <a:endParaRPr lang="en-US" dirty="0"/>
            </a:p>
          </p:txBody>
        </p:sp>
      </p:grpSp>
      <p:grpSp>
        <p:nvGrpSpPr>
          <p:cNvPr id="320" name="Group 249"/>
          <p:cNvGrpSpPr/>
          <p:nvPr/>
        </p:nvGrpSpPr>
        <p:grpSpPr bwMode="auto">
          <a:xfrm>
            <a:off x="9119966" y="3154428"/>
            <a:ext cx="269531" cy="537772"/>
            <a:chOff x="4140" y="429"/>
            <a:chExt cx="1425" cy="2396"/>
          </a:xfrm>
        </p:grpSpPr>
        <p:sp>
          <p:nvSpPr>
            <p:cNvPr id="321" name="Freeform 250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2" name="Rectangle 251"/>
            <p:cNvSpPr>
              <a:spLocks noChangeArrowheads="1"/>
            </p:cNvSpPr>
            <p:nvPr/>
          </p:nvSpPr>
          <p:spPr bwMode="auto">
            <a:xfrm>
              <a:off x="4204" y="429"/>
              <a:ext cx="1049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23" name="Freeform 252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4" name="Freeform 253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5" name="Rectangle 254"/>
            <p:cNvSpPr>
              <a:spLocks noChangeArrowheads="1"/>
            </p:cNvSpPr>
            <p:nvPr/>
          </p:nvSpPr>
          <p:spPr bwMode="auto">
            <a:xfrm>
              <a:off x="4214" y="695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326" name="Group 255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51" name="AutoShape 256"/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7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52" name="AutoShape 257"/>
              <p:cNvSpPr>
                <a:spLocks noChangeArrowheads="1"/>
              </p:cNvSpPr>
              <p:nvPr/>
            </p:nvSpPr>
            <p:spPr bwMode="auto">
              <a:xfrm>
                <a:off x="627" y="2580"/>
                <a:ext cx="694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27" name="Rectangle 258"/>
            <p:cNvSpPr>
              <a:spLocks noChangeArrowheads="1"/>
            </p:cNvSpPr>
            <p:nvPr/>
          </p:nvSpPr>
          <p:spPr bwMode="auto">
            <a:xfrm>
              <a:off x="4225" y="1020"/>
              <a:ext cx="593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328" name="Group 259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49" name="AutoShape 260"/>
              <p:cNvSpPr>
                <a:spLocks noChangeArrowheads="1"/>
              </p:cNvSpPr>
              <p:nvPr/>
            </p:nvSpPr>
            <p:spPr bwMode="auto">
              <a:xfrm>
                <a:off x="617" y="2569"/>
                <a:ext cx="721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50" name="AutoShape 261"/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87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29" name="Rectangle 262"/>
            <p:cNvSpPr>
              <a:spLocks noChangeArrowheads="1"/>
            </p:cNvSpPr>
            <p:nvPr/>
          </p:nvSpPr>
          <p:spPr bwMode="auto">
            <a:xfrm>
              <a:off x="4219" y="1358"/>
              <a:ext cx="593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30" name="Rectangle 263"/>
            <p:cNvSpPr>
              <a:spLocks noChangeArrowheads="1"/>
            </p:cNvSpPr>
            <p:nvPr/>
          </p:nvSpPr>
          <p:spPr bwMode="auto">
            <a:xfrm>
              <a:off x="4225" y="1654"/>
              <a:ext cx="599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331" name="Group 264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47" name="AutoShape 265"/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19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48" name="AutoShape 266"/>
              <p:cNvSpPr>
                <a:spLocks noChangeArrowheads="1"/>
              </p:cNvSpPr>
              <p:nvPr/>
            </p:nvSpPr>
            <p:spPr bwMode="auto">
              <a:xfrm>
                <a:off x="625" y="2588"/>
                <a:ext cx="693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32" name="Freeform 267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33" name="Group 268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45" name="AutoShape 269"/>
              <p:cNvSpPr>
                <a:spLocks noChangeArrowheads="1"/>
              </p:cNvSpPr>
              <p:nvPr/>
            </p:nvSpPr>
            <p:spPr bwMode="auto">
              <a:xfrm>
                <a:off x="614" y="2570"/>
                <a:ext cx="726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46" name="AutoShape 270"/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93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ZapfDingbats" charset="0"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34" name="Rectangle 271"/>
            <p:cNvSpPr>
              <a:spLocks noChangeArrowheads="1"/>
            </p:cNvSpPr>
            <p:nvPr/>
          </p:nvSpPr>
          <p:spPr bwMode="auto">
            <a:xfrm>
              <a:off x="5252" y="429"/>
              <a:ext cx="64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35" name="Freeform 272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6" name="Freeform 273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7" name="Oval 274"/>
            <p:cNvSpPr>
              <a:spLocks noChangeArrowheads="1"/>
            </p:cNvSpPr>
            <p:nvPr/>
          </p:nvSpPr>
          <p:spPr bwMode="auto">
            <a:xfrm>
              <a:off x="5517" y="2612"/>
              <a:ext cx="48" cy="97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38" name="Freeform 275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9" name="AutoShape 276"/>
            <p:cNvSpPr>
              <a:spLocks noChangeArrowheads="1"/>
            </p:cNvSpPr>
            <p:nvPr/>
          </p:nvSpPr>
          <p:spPr bwMode="auto">
            <a:xfrm>
              <a:off x="4140" y="2680"/>
              <a:ext cx="1203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40" name="AutoShape 277"/>
            <p:cNvSpPr>
              <a:spLocks noChangeArrowheads="1"/>
            </p:cNvSpPr>
            <p:nvPr/>
          </p:nvSpPr>
          <p:spPr bwMode="auto">
            <a:xfrm>
              <a:off x="4204" y="2709"/>
              <a:ext cx="1075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41" name="Oval 278"/>
            <p:cNvSpPr>
              <a:spLocks noChangeArrowheads="1"/>
            </p:cNvSpPr>
            <p:nvPr/>
          </p:nvSpPr>
          <p:spPr bwMode="auto">
            <a:xfrm>
              <a:off x="4310" y="2380"/>
              <a:ext cx="159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42" name="Oval 279"/>
            <p:cNvSpPr>
              <a:spLocks noChangeArrowheads="1"/>
            </p:cNvSpPr>
            <p:nvPr/>
          </p:nvSpPr>
          <p:spPr bwMode="auto">
            <a:xfrm>
              <a:off x="4484" y="2385"/>
              <a:ext cx="164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43" name="Oval 280"/>
            <p:cNvSpPr>
              <a:spLocks noChangeArrowheads="1"/>
            </p:cNvSpPr>
            <p:nvPr/>
          </p:nvSpPr>
          <p:spPr bwMode="auto">
            <a:xfrm>
              <a:off x="4664" y="2380"/>
              <a:ext cx="154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44" name="Rectangle 281"/>
            <p:cNvSpPr>
              <a:spLocks noChangeArrowheads="1"/>
            </p:cNvSpPr>
            <p:nvPr/>
          </p:nvSpPr>
          <p:spPr bwMode="auto">
            <a:xfrm>
              <a:off x="5062" y="1838"/>
              <a:ext cx="85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grpSp>
        <p:nvGrpSpPr>
          <p:cNvPr id="353" name="Group 352"/>
          <p:cNvGrpSpPr/>
          <p:nvPr/>
        </p:nvGrpSpPr>
        <p:grpSpPr>
          <a:xfrm>
            <a:off x="9343538" y="3332225"/>
            <a:ext cx="943482" cy="604263"/>
            <a:chOff x="7698509" y="2176725"/>
            <a:chExt cx="943482" cy="604263"/>
          </a:xfrm>
        </p:grpSpPr>
        <p:pic>
          <p:nvPicPr>
            <p:cNvPr id="354" name="Picture 353" descr="A picture containing monitor, television, screen, photo&#10;&#10;Description automatically generate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744691" y="2449197"/>
              <a:ext cx="772609" cy="262519"/>
            </a:xfrm>
            <a:prstGeom prst="rect">
              <a:avLst/>
            </a:prstGeom>
          </p:spPr>
        </p:pic>
        <p:pic>
          <p:nvPicPr>
            <p:cNvPr id="355" name="Picture 354" descr="A picture containing monitor, television, screen, photo&#10;&#10;Description automatically generate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698509" y="2518469"/>
              <a:ext cx="772609" cy="262519"/>
            </a:xfrm>
            <a:prstGeom prst="rect">
              <a:avLst/>
            </a:prstGeom>
          </p:spPr>
        </p:pic>
        <p:pic>
          <p:nvPicPr>
            <p:cNvPr id="356" name="Picture 355" descr="A picture containing monitor, television, screen, photo&#10;&#10;Description automatically generate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869382" y="2176725"/>
              <a:ext cx="772609" cy="262519"/>
            </a:xfrm>
            <a:prstGeom prst="rect">
              <a:avLst/>
            </a:prstGeom>
          </p:spPr>
        </p:pic>
        <p:sp>
          <p:nvSpPr>
            <p:cNvPr id="357" name="TextBox 356"/>
            <p:cNvSpPr txBox="1"/>
            <p:nvPr/>
          </p:nvSpPr>
          <p:spPr>
            <a:xfrm>
              <a:off x="8026400" y="2202874"/>
              <a:ext cx="357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...</a:t>
              </a:r>
              <a:endParaRPr lang="en-US" dirty="0"/>
            </a:p>
          </p:txBody>
        </p:sp>
      </p:grpSp>
      <p:sp>
        <p:nvSpPr>
          <p:cNvPr id="65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Streaming multimedia: DASH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sp>
        <p:nvSpPr>
          <p:cNvPr id="57" name="Rectangle 3"/>
          <p:cNvSpPr txBox="1">
            <a:spLocks noChangeArrowheads="1"/>
          </p:cNvSpPr>
          <p:nvPr/>
        </p:nvSpPr>
        <p:spPr>
          <a:xfrm>
            <a:off x="750123" y="1425422"/>
            <a:ext cx="6582550" cy="50530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Gill Sans MT" panose="020B0502020104020203" pitchFamily="34" charset="77"/>
                <a:ea typeface="MS PGothic" panose="020B0600070205080204" pitchFamily="34" charset="-128"/>
                <a:cs typeface="+mn-cs"/>
              </a:rPr>
              <a:t>“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intelligence”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at client: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client determines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when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to request chunk (so that buffer starvation, or overflow does not occur)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what encoding rate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to request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(higher quality when more bandwidth available) 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8" name="Rectangle 3"/>
          <p:cNvSpPr txBox="1">
            <a:spLocks noChangeArrowheads="1"/>
          </p:cNvSpPr>
          <p:nvPr/>
        </p:nvSpPr>
        <p:spPr>
          <a:xfrm>
            <a:off x="764871" y="4418084"/>
            <a:ext cx="6296330" cy="160101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where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to request chunk (can request from URL server that is “close” to client or has high available bandwidth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 pitchFamily="34" charset="77"/>
                <a:ea typeface="MS PGothic" panose="020B0600070205080204" pitchFamily="34" charset="-128"/>
                <a:cs typeface="+mn-cs"/>
              </a:rPr>
              <a:t>) 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77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55456" y="6024759"/>
            <a:ext cx="93893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Streaming video =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encoding +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DASH + playout buffering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0" name="Group 2"/>
          <p:cNvGrpSpPr/>
          <p:nvPr/>
        </p:nvGrpSpPr>
        <p:grpSpPr bwMode="auto">
          <a:xfrm>
            <a:off x="10418918" y="2387938"/>
            <a:ext cx="1331627" cy="1083147"/>
            <a:chOff x="1842724" y="2867233"/>
            <a:chExt cx="5649912" cy="3416300"/>
          </a:xfrm>
        </p:grpSpPr>
        <p:sp>
          <p:nvSpPr>
            <p:cNvPr id="161" name="AutoShape 99"/>
            <p:cNvSpPr>
              <a:spLocks noChangeArrowheads="1"/>
            </p:cNvSpPr>
            <p:nvPr/>
          </p:nvSpPr>
          <p:spPr bwMode="auto">
            <a:xfrm>
              <a:off x="1842724" y="2867233"/>
              <a:ext cx="5649912" cy="768350"/>
            </a:xfrm>
            <a:prstGeom prst="triangle">
              <a:avLst>
                <a:gd name="adj" fmla="val 50000"/>
              </a:avLst>
            </a:pr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2" name="Rectangle 87"/>
            <p:cNvSpPr>
              <a:spLocks noChangeArrowheads="1"/>
            </p:cNvSpPr>
            <p:nvPr/>
          </p:nvSpPr>
          <p:spPr bwMode="auto">
            <a:xfrm>
              <a:off x="2277699" y="3621296"/>
              <a:ext cx="4781550" cy="266223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63" name="Group 349"/>
          <p:cNvGrpSpPr/>
          <p:nvPr/>
        </p:nvGrpSpPr>
        <p:grpSpPr bwMode="auto">
          <a:xfrm>
            <a:off x="10897863" y="2829271"/>
            <a:ext cx="427844" cy="454118"/>
            <a:chOff x="4437" y="1472"/>
            <a:chExt cx="427" cy="418"/>
          </a:xfrm>
        </p:grpSpPr>
        <p:sp>
          <p:nvSpPr>
            <p:cNvPr id="69" name="Rectangle 350"/>
            <p:cNvSpPr>
              <a:spLocks noChangeArrowheads="1"/>
            </p:cNvSpPr>
            <p:nvPr/>
          </p:nvSpPr>
          <p:spPr bwMode="auto">
            <a:xfrm>
              <a:off x="4443" y="1475"/>
              <a:ext cx="421" cy="361"/>
            </a:xfrm>
            <a:prstGeom prst="rect">
              <a:avLst/>
            </a:prstGeom>
            <a:gradFill rotWithShape="0">
              <a:gsLst>
                <a:gs pos="0">
                  <a:srgbClr val="99CCFF">
                    <a:gamma/>
                    <a:shade val="46275"/>
                    <a:invGamma/>
                  </a:srgbClr>
                </a:gs>
                <a:gs pos="50000">
                  <a:srgbClr val="99CCFF"/>
                </a:gs>
                <a:gs pos="100000">
                  <a:srgbClr val="99CC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19050">
              <a:solidFill>
                <a:srgbClr val="5F5F5F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70" name="Rectangle 351"/>
            <p:cNvSpPr>
              <a:spLocks noChangeArrowheads="1"/>
            </p:cNvSpPr>
            <p:nvPr/>
          </p:nvSpPr>
          <p:spPr bwMode="auto">
            <a:xfrm>
              <a:off x="4567" y="1837"/>
              <a:ext cx="179" cy="23"/>
            </a:xfrm>
            <a:prstGeom prst="rect">
              <a:avLst/>
            </a:prstGeom>
            <a:solidFill>
              <a:srgbClr val="5F5F5F"/>
            </a:solidFill>
            <a:ln w="19050">
              <a:solidFill>
                <a:srgbClr val="5F5F5F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71" name="Rectangle 352"/>
            <p:cNvSpPr>
              <a:spLocks noChangeArrowheads="1"/>
            </p:cNvSpPr>
            <p:nvPr/>
          </p:nvSpPr>
          <p:spPr bwMode="auto">
            <a:xfrm>
              <a:off x="4442" y="1866"/>
              <a:ext cx="414" cy="24"/>
            </a:xfrm>
            <a:prstGeom prst="rect">
              <a:avLst/>
            </a:prstGeom>
            <a:solidFill>
              <a:schemeClr val="tx2"/>
            </a:solidFill>
            <a:ln w="19050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72" name="Rectangle 353"/>
            <p:cNvSpPr>
              <a:spLocks noChangeArrowheads="1"/>
            </p:cNvSpPr>
            <p:nvPr/>
          </p:nvSpPr>
          <p:spPr bwMode="auto">
            <a:xfrm>
              <a:off x="4437" y="1472"/>
              <a:ext cx="423" cy="356"/>
            </a:xfrm>
            <a:prstGeom prst="rect">
              <a:avLst/>
            </a:prstGeom>
            <a:noFill/>
            <a:ln w="19050">
              <a:solidFill>
                <a:schemeClr val="accent2"/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ZapfDingbats" charset="0"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cxnSp>
        <p:nvCxnSpPr>
          <p:cNvPr id="65" name="Straight Connector 45"/>
          <p:cNvCxnSpPr>
            <a:cxnSpLocks noChangeShapeType="1"/>
          </p:cNvCxnSpPr>
          <p:nvPr/>
        </p:nvCxnSpPr>
        <p:spPr bwMode="auto">
          <a:xfrm>
            <a:off x="8593059" y="3030964"/>
            <a:ext cx="2202124" cy="0"/>
          </a:xfrm>
          <a:prstGeom prst="line">
            <a:avLst/>
          </a:prstGeom>
          <a:noFill/>
          <a:ln w="31750">
            <a:solidFill>
              <a:srgbClr val="CC0000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7" name="TextBox 64"/>
          <p:cNvSpPr txBox="1">
            <a:spLocks noChangeArrowheads="1"/>
          </p:cNvSpPr>
          <p:nvPr/>
        </p:nvSpPr>
        <p:spPr bwMode="auto">
          <a:xfrm>
            <a:off x="10844758" y="3478691"/>
            <a:ext cx="483955" cy="252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client</a:t>
            </a:r>
            <a:endParaRPr kumimoji="0" lang="en-US" altLang="en-US" sz="1800" b="0" i="1" u="none" strike="noStrike" kern="120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9433447" y="2723465"/>
            <a:ext cx="1348576" cy="190774"/>
          </a:xfrm>
          <a:custGeom>
            <a:avLst/>
            <a:gdLst>
              <a:gd name="connsiteX0" fmla="*/ 0 w 1348576"/>
              <a:gd name="connsiteY0" fmla="*/ 0 h 190774"/>
              <a:gd name="connsiteX1" fmla="*/ 374970 w 1348576"/>
              <a:gd name="connsiteY1" fmla="*/ 190774 h 190774"/>
              <a:gd name="connsiteX2" fmla="*/ 1348576 w 1348576"/>
              <a:gd name="connsiteY2" fmla="*/ 190774 h 190774"/>
              <a:gd name="connsiteX3" fmla="*/ 1348576 w 1348576"/>
              <a:gd name="connsiteY3" fmla="*/ 177617 h 190774"/>
              <a:gd name="connsiteX0-1" fmla="*/ 0 w 1348576"/>
              <a:gd name="connsiteY0-2" fmla="*/ 0 h 190774"/>
              <a:gd name="connsiteX1-3" fmla="*/ 374970 w 1348576"/>
              <a:gd name="connsiteY1-4" fmla="*/ 190774 h 190774"/>
              <a:gd name="connsiteX2-5" fmla="*/ 1348576 w 1348576"/>
              <a:gd name="connsiteY2-6" fmla="*/ 190774 h 1907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348576" h="190774">
                <a:moveTo>
                  <a:pt x="0" y="0"/>
                </a:moveTo>
                <a:lnTo>
                  <a:pt x="374970" y="190774"/>
                </a:lnTo>
                <a:lnTo>
                  <a:pt x="1348576" y="190774"/>
                </a:lnTo>
              </a:path>
            </a:pathLst>
          </a:custGeom>
          <a:noFill/>
          <a:ln w="31750">
            <a:solidFill>
              <a:srgbClr val="CD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Freeform 240"/>
          <p:cNvSpPr/>
          <p:nvPr/>
        </p:nvSpPr>
        <p:spPr>
          <a:xfrm flipV="1">
            <a:off x="9441126" y="3152158"/>
            <a:ext cx="1348576" cy="190774"/>
          </a:xfrm>
          <a:custGeom>
            <a:avLst/>
            <a:gdLst>
              <a:gd name="connsiteX0" fmla="*/ 0 w 1348576"/>
              <a:gd name="connsiteY0" fmla="*/ 0 h 190774"/>
              <a:gd name="connsiteX1" fmla="*/ 374970 w 1348576"/>
              <a:gd name="connsiteY1" fmla="*/ 190774 h 190774"/>
              <a:gd name="connsiteX2" fmla="*/ 1348576 w 1348576"/>
              <a:gd name="connsiteY2" fmla="*/ 190774 h 190774"/>
              <a:gd name="connsiteX3" fmla="*/ 1348576 w 1348576"/>
              <a:gd name="connsiteY3" fmla="*/ 177617 h 190774"/>
              <a:gd name="connsiteX0-1" fmla="*/ 0 w 1348576"/>
              <a:gd name="connsiteY0-2" fmla="*/ 0 h 190774"/>
              <a:gd name="connsiteX1-3" fmla="*/ 374970 w 1348576"/>
              <a:gd name="connsiteY1-4" fmla="*/ 190774 h 190774"/>
              <a:gd name="connsiteX2-5" fmla="*/ 1348576 w 1348576"/>
              <a:gd name="connsiteY2-6" fmla="*/ 190774 h 1907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348576" h="190774">
                <a:moveTo>
                  <a:pt x="0" y="0"/>
                </a:moveTo>
                <a:lnTo>
                  <a:pt x="374970" y="190774"/>
                </a:lnTo>
                <a:lnTo>
                  <a:pt x="1348576" y="190774"/>
                </a:lnTo>
              </a:path>
            </a:pathLst>
          </a:custGeom>
          <a:noFill/>
          <a:ln w="31750">
            <a:solidFill>
              <a:srgbClr val="CD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0236017" y="2762935"/>
            <a:ext cx="351378" cy="523220"/>
            <a:chOff x="10485997" y="1295948"/>
            <a:chExt cx="351378" cy="523220"/>
          </a:xfrm>
        </p:grpSpPr>
        <p:sp>
          <p:nvSpPr>
            <p:cNvPr id="9" name="Oval 8"/>
            <p:cNvSpPr/>
            <p:nvPr/>
          </p:nvSpPr>
          <p:spPr>
            <a:xfrm>
              <a:off x="10492576" y="1381467"/>
              <a:ext cx="342078" cy="34207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CD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0485997" y="1295948"/>
              <a:ext cx="35137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CD0000"/>
                  </a:solidFill>
                </a:rPr>
                <a:t>?</a:t>
              </a:r>
              <a:endParaRPr lang="en-US" sz="2800" dirty="0">
                <a:solidFill>
                  <a:srgbClr val="CD0000"/>
                </a:solidFill>
              </a:endParaRPr>
            </a:p>
          </p:txBody>
        </p:sp>
      </p:grpSp>
      <p:pic>
        <p:nvPicPr>
          <p:cNvPr id="12" name="Picture 11" descr="A close up of a logo&#10;&#10;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2982" y="1738745"/>
            <a:ext cx="2003136" cy="1602509"/>
          </a:xfrm>
          <a:prstGeom prst="rect">
            <a:avLst/>
          </a:prstGeom>
        </p:spPr>
      </p:pic>
      <p:sp>
        <p:nvSpPr>
          <p:cNvPr id="138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Content distribution </a:t>
            </a:r>
            <a:r>
              <a:rPr lang="en-US" altLang="en-US" dirty="0">
                <a:ea typeface="MS PGothic" panose="020B0600070205080204" pitchFamily="34" charset="-128"/>
              </a:rPr>
              <a:t>n</a:t>
            </a:r>
            <a:r>
              <a:rPr lang="en-US" altLang="en-US" sz="4400" dirty="0">
                <a:ea typeface="MS PGothic" panose="020B0600070205080204" pitchFamily="34" charset="-128"/>
              </a:rPr>
              <a:t>etworks (CDNs)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sp>
        <p:nvSpPr>
          <p:cNvPr id="59" name="Rectangle 3"/>
          <p:cNvSpPr txBox="1">
            <a:spLocks noChangeArrowheads="1"/>
          </p:cNvSpPr>
          <p:nvPr/>
        </p:nvSpPr>
        <p:spPr>
          <a:xfrm>
            <a:off x="1013029" y="1454599"/>
            <a:ext cx="10515599" cy="50530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None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challenge: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how to stream content (selected from millions of videos) to hundreds of thousands of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simultaneous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users?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287655" marR="0" lvl="0" indent="-28765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010693" y="2685802"/>
            <a:ext cx="5831541" cy="250864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7655" marR="0" lvl="0" indent="-28765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option 1: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single, large “mega-server”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81355" marR="0" lvl="1" indent="-22415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single point of failure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81355" marR="0" lvl="1" indent="-22415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point of network congestion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81355" marR="0" lvl="1" indent="-22415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long (and possibly congested) path to distant clients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287655" marR="0" lvl="0" indent="-28765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287655" marR="0" lvl="0" indent="-28765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894495" y="5517758"/>
            <a:ext cx="10515599" cy="8322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7655" marR="0" lvl="0" indent="-28765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….quite simply: this solution </a:t>
            </a:r>
            <a:r>
              <a:rPr kumimoji="0" lang="en-US" altLang="en-US" sz="3200" b="0" i="1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doesn</a:t>
            </a:r>
            <a:r>
              <a:rPr kumimoji="0" lang="fr-FR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’</a:t>
            </a:r>
            <a:r>
              <a:rPr kumimoji="0" lang="en-US" altLang="ja-JP" sz="32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t scale</a:t>
            </a:r>
            <a:endParaRPr kumimoji="0" lang="en-US" altLang="ja-JP" sz="3200" b="0" i="1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81355" marR="0" lvl="1" indent="-22415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287655" marR="0" lvl="0" indent="-28765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287655" marR="0" lvl="0" indent="-28765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Content distribution </a:t>
            </a:r>
            <a:r>
              <a:rPr lang="en-US" altLang="en-US" dirty="0">
                <a:ea typeface="MS PGothic" panose="020B0600070205080204" pitchFamily="34" charset="-128"/>
              </a:rPr>
              <a:t>n</a:t>
            </a:r>
            <a:r>
              <a:rPr lang="en-US" altLang="en-US" sz="4400" dirty="0">
                <a:ea typeface="MS PGothic" panose="020B0600070205080204" pitchFamily="34" charset="-128"/>
              </a:rPr>
              <a:t>etworks (CDNs)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sp>
        <p:nvSpPr>
          <p:cNvPr id="59" name="Rectangle 3"/>
          <p:cNvSpPr txBox="1">
            <a:spLocks noChangeArrowheads="1"/>
          </p:cNvSpPr>
          <p:nvPr/>
        </p:nvSpPr>
        <p:spPr>
          <a:xfrm>
            <a:off x="1013029" y="1454599"/>
            <a:ext cx="10515599" cy="53536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None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challenge: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how to stream content (selected from millions of videos) to hundreds of thousands of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simultaneous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 users?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287655" marR="0" lvl="0" indent="-28765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pic>
        <p:nvPicPr>
          <p:cNvPr id="48130" name="Picture 2" descr="Limelight Networks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0180" y="5450903"/>
            <a:ext cx="3162300" cy="69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804333" y="3569967"/>
            <a:ext cx="10027722" cy="18992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enter deep: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push CDN servers deep into many access networks 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1143000" marR="0" lvl="2" indent="-22860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close to users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1143000" marR="0" lvl="2" indent="-22860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Akamai: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240,000 servers deployed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914400" marR="0" lvl="2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US" sz="2400" dirty="0">
                <a:solidFill>
                  <a:prstClr val="black"/>
                </a:solidFill>
                <a:latin typeface="Calibri" panose="020F0502020204030204"/>
              </a:rPr>
              <a:t>  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 &gt; 120 countries (2015)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287655" marR="0" lvl="0" indent="-28765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pic>
        <p:nvPicPr>
          <p:cNvPr id="48132" name="Picture 4" descr="Image result for akamai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0180" y="4361465"/>
            <a:ext cx="1886155" cy="76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976811" y="2027274"/>
            <a:ext cx="10515599" cy="15689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7655" marR="0" lvl="0" indent="-28765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287655" marR="0" lvl="0" indent="-28765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option 2: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store/serve multiple copies of videos at multiple geographically distributed sites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(CDN)</a:t>
            </a:r>
            <a:endParaRPr kumimoji="0" lang="en-US" altLang="en-US" sz="32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>
          <a:xfrm>
            <a:off x="812910" y="4953442"/>
            <a:ext cx="7025245" cy="1337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bring home: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smaller number (10’s) of larger clusters in POPs near access nets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used by Limelight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681355" marR="0" lvl="1" indent="-22415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287655" marR="0" lvl="0" indent="-28765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  <a:p>
            <a:pPr marL="287655" marR="0" lvl="0" indent="-28765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anose="05000000000000000000" pitchFamily="2" charset="2"/>
              <a:buChar char="§"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48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8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 bwMode="auto">
          <a:xfrm>
            <a:off x="3201988" y="3854450"/>
            <a:ext cx="347662" cy="681038"/>
            <a:chOff x="7923189" y="2486664"/>
            <a:chExt cx="360377" cy="884585"/>
          </a:xfrm>
        </p:grpSpPr>
        <p:pic>
          <p:nvPicPr>
            <p:cNvPr id="212606" name="Picture 3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43998" y="2486664"/>
              <a:ext cx="239568" cy="5365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212607" name="Group 950"/>
            <p:cNvGrpSpPr/>
            <p:nvPr/>
          </p:nvGrpSpPr>
          <p:grpSpPr bwMode="auto">
            <a:xfrm>
              <a:off x="7923189" y="2890236"/>
              <a:ext cx="227012" cy="481013"/>
              <a:chOff x="4140" y="429"/>
              <a:chExt cx="1425" cy="2396"/>
            </a:xfrm>
          </p:grpSpPr>
          <p:sp>
            <p:nvSpPr>
              <p:cNvPr id="212608" name="Freeform 951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3 w 354"/>
                  <a:gd name="T1" fmla="*/ 0 h 2742"/>
                  <a:gd name="T2" fmla="*/ 15 w 354"/>
                  <a:gd name="T3" fmla="*/ 27 h 2742"/>
                  <a:gd name="T4" fmla="*/ 15 w 354"/>
                  <a:gd name="T5" fmla="*/ 205 h 2742"/>
                  <a:gd name="T6" fmla="*/ 0 w 354"/>
                  <a:gd name="T7" fmla="*/ 215 h 2742"/>
                  <a:gd name="T8" fmla="*/ 3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609" name="Rectangle 952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610" name="Freeform 953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9 w 211"/>
                  <a:gd name="T3" fmla="*/ 18 h 2537"/>
                  <a:gd name="T4" fmla="*/ 2 w 211"/>
                  <a:gd name="T5" fmla="*/ 19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611" name="Freeform 954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1 h 226"/>
                  <a:gd name="T4" fmla="*/ 14 w 328"/>
                  <a:gd name="T5" fmla="*/ 19 h 226"/>
                  <a:gd name="T6" fmla="*/ 0 w 328"/>
                  <a:gd name="T7" fmla="*/ 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612" name="Rectangle 955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613" name="Group 956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12638" name="AutoShape 95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639" name="AutoShape 958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614" name="Rectangle 959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615" name="Group 960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12636" name="AutoShape 961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637" name="AutoShape 962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616" name="Rectangle 963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617" name="Rectangle 964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618" name="Group 965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12634" name="AutoShape 966"/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635" name="AutoShape 967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619" name="Freeform 968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0 h 226"/>
                  <a:gd name="T4" fmla="*/ 14 w 328"/>
                  <a:gd name="T5" fmla="*/ 17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620" name="Group 969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12632" name="AutoShape 970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633" name="AutoShape 971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621" name="Rectangle 972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622" name="Freeform 973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4 w 296"/>
                  <a:gd name="T3" fmla="*/ 10 h 256"/>
                  <a:gd name="T4" fmla="*/ 14 w 296"/>
                  <a:gd name="T5" fmla="*/ 19 h 256"/>
                  <a:gd name="T6" fmla="*/ 0 w 296"/>
                  <a:gd name="T7" fmla="*/ 7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623" name="Freeform 974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4 w 304"/>
                  <a:gd name="T3" fmla="*/ 13 h 288"/>
                  <a:gd name="T4" fmla="*/ 13 w 304"/>
                  <a:gd name="T5" fmla="*/ 23 h 288"/>
                  <a:gd name="T6" fmla="*/ 2 w 304"/>
                  <a:gd name="T7" fmla="*/ 1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624" name="Oval 975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625" name="Freeform 976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9 h 240"/>
                  <a:gd name="T2" fmla="*/ 2 w 306"/>
                  <a:gd name="T3" fmla="*/ 19 h 240"/>
                  <a:gd name="T4" fmla="*/ 14 w 306"/>
                  <a:gd name="T5" fmla="*/ 9 h 240"/>
                  <a:gd name="T6" fmla="*/ 14 w 306"/>
                  <a:gd name="T7" fmla="*/ 0 h 240"/>
                  <a:gd name="T8" fmla="*/ 0 w 306"/>
                  <a:gd name="T9" fmla="*/ 9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626" name="AutoShape 977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627" name="AutoShape 978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628" name="Oval 979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629" name="Oval 980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630" name="Oval 981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631" name="Rectangle 982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211972" name="Group 485"/>
          <p:cNvGrpSpPr/>
          <p:nvPr/>
        </p:nvGrpSpPr>
        <p:grpSpPr bwMode="auto">
          <a:xfrm>
            <a:off x="2644455" y="3773226"/>
            <a:ext cx="7044059" cy="2764362"/>
            <a:chOff x="399121" y="1433583"/>
            <a:chExt cx="8437850" cy="5258268"/>
          </a:xfrm>
        </p:grpSpPr>
        <p:sp>
          <p:nvSpPr>
            <p:cNvPr id="212306" name="Freeform 84"/>
            <p:cNvSpPr/>
            <p:nvPr/>
          </p:nvSpPr>
          <p:spPr bwMode="auto">
            <a:xfrm>
              <a:off x="1825539" y="2241382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2307" name="Freeform 84"/>
            <p:cNvSpPr/>
            <p:nvPr/>
          </p:nvSpPr>
          <p:spPr bwMode="auto">
            <a:xfrm>
              <a:off x="669683" y="3041420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2308" name="Freeform 84"/>
            <p:cNvSpPr/>
            <p:nvPr/>
          </p:nvSpPr>
          <p:spPr bwMode="auto">
            <a:xfrm>
              <a:off x="6334646" y="2495362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2309" name="Freeform 84"/>
            <p:cNvSpPr/>
            <p:nvPr/>
          </p:nvSpPr>
          <p:spPr bwMode="auto">
            <a:xfrm>
              <a:off x="1241260" y="5352642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2310" name="Freeform 84"/>
            <p:cNvSpPr/>
            <p:nvPr/>
          </p:nvSpPr>
          <p:spPr bwMode="auto">
            <a:xfrm>
              <a:off x="822104" y="4730390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2311" name="Freeform 84"/>
            <p:cNvSpPr/>
            <p:nvPr/>
          </p:nvSpPr>
          <p:spPr bwMode="auto">
            <a:xfrm>
              <a:off x="593473" y="4070041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2312" name="Freeform 84"/>
            <p:cNvSpPr/>
            <p:nvPr/>
          </p:nvSpPr>
          <p:spPr bwMode="auto">
            <a:xfrm>
              <a:off x="7084047" y="2927129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2313" name="Freeform 84"/>
            <p:cNvSpPr/>
            <p:nvPr/>
          </p:nvSpPr>
          <p:spPr bwMode="auto">
            <a:xfrm>
              <a:off x="3425955" y="2000100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2314" name="Freeform 84"/>
            <p:cNvSpPr/>
            <p:nvPr/>
          </p:nvSpPr>
          <p:spPr bwMode="auto">
            <a:xfrm>
              <a:off x="1050735" y="2647751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2315" name="Freeform 84"/>
            <p:cNvSpPr/>
            <p:nvPr/>
          </p:nvSpPr>
          <p:spPr bwMode="auto">
            <a:xfrm>
              <a:off x="4340478" y="1974702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2316" name="Freeform 84"/>
            <p:cNvSpPr/>
            <p:nvPr/>
          </p:nvSpPr>
          <p:spPr bwMode="auto">
            <a:xfrm>
              <a:off x="7401590" y="5606623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2317" name="Freeform 84"/>
            <p:cNvSpPr/>
            <p:nvPr/>
          </p:nvSpPr>
          <p:spPr bwMode="auto">
            <a:xfrm>
              <a:off x="8239903" y="4958973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2318" name="Freeform 84"/>
            <p:cNvSpPr/>
            <p:nvPr/>
          </p:nvSpPr>
          <p:spPr bwMode="auto">
            <a:xfrm>
              <a:off x="8011272" y="4044643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2319" name="Freeform 84"/>
            <p:cNvSpPr/>
            <p:nvPr/>
          </p:nvSpPr>
          <p:spPr bwMode="auto">
            <a:xfrm>
              <a:off x="5166089" y="5847904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2320" name="Freeform 84"/>
            <p:cNvSpPr/>
            <p:nvPr/>
          </p:nvSpPr>
          <p:spPr bwMode="auto">
            <a:xfrm>
              <a:off x="4251566" y="5987593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2321" name="Freeform 84"/>
            <p:cNvSpPr/>
            <p:nvPr/>
          </p:nvSpPr>
          <p:spPr bwMode="auto">
            <a:xfrm>
              <a:off x="3032202" y="5835205"/>
              <a:ext cx="597068" cy="418221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2322" name="TextBox 4"/>
            <p:cNvSpPr txBox="1">
              <a:spLocks noChangeArrowheads="1"/>
            </p:cNvSpPr>
            <p:nvPr/>
          </p:nvSpPr>
          <p:spPr bwMode="auto">
            <a:xfrm rot="307360">
              <a:off x="5241475" y="1433583"/>
              <a:ext cx="651327" cy="995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rPr>
                <a:t>…</a:t>
              </a: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2323" name="TextBox 179"/>
            <p:cNvSpPr txBox="1">
              <a:spLocks noChangeArrowheads="1"/>
            </p:cNvSpPr>
            <p:nvPr/>
          </p:nvSpPr>
          <p:spPr bwMode="auto">
            <a:xfrm rot="2829263">
              <a:off x="7390643" y="3033433"/>
              <a:ext cx="1034280" cy="6267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rPr>
                <a:t>…</a:t>
              </a: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2324" name="TextBox 180"/>
            <p:cNvSpPr txBox="1">
              <a:spLocks noChangeArrowheads="1"/>
            </p:cNvSpPr>
            <p:nvPr/>
          </p:nvSpPr>
          <p:spPr bwMode="auto">
            <a:xfrm rot="9845918">
              <a:off x="6341242" y="5649524"/>
              <a:ext cx="651327" cy="995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rPr>
                <a:t>…</a:t>
              </a: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2325" name="TextBox 181"/>
            <p:cNvSpPr txBox="1">
              <a:spLocks noChangeArrowheads="1"/>
            </p:cNvSpPr>
            <p:nvPr/>
          </p:nvSpPr>
          <p:spPr bwMode="auto">
            <a:xfrm rot="11651262">
              <a:off x="2063761" y="5696601"/>
              <a:ext cx="651327" cy="995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rPr>
                <a:t>…</a:t>
              </a: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2326" name="TextBox 182"/>
            <p:cNvSpPr txBox="1">
              <a:spLocks noChangeArrowheads="1"/>
            </p:cNvSpPr>
            <p:nvPr/>
          </p:nvSpPr>
          <p:spPr bwMode="auto">
            <a:xfrm rot="16607303">
              <a:off x="195355" y="3660810"/>
              <a:ext cx="1034280" cy="6267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rPr>
                <a:t>…</a:t>
              </a: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2327" name="TextBox 183"/>
            <p:cNvSpPr txBox="1">
              <a:spLocks noChangeArrowheads="1"/>
            </p:cNvSpPr>
            <p:nvPr/>
          </p:nvSpPr>
          <p:spPr bwMode="auto">
            <a:xfrm rot="21079349">
              <a:off x="2482309" y="1498435"/>
              <a:ext cx="651327" cy="995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rPr>
                <a:t>…</a:t>
              </a: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212328" name="Group 8"/>
            <p:cNvGrpSpPr/>
            <p:nvPr/>
          </p:nvGrpSpPr>
          <p:grpSpPr bwMode="auto">
            <a:xfrm>
              <a:off x="4546600" y="3746500"/>
              <a:ext cx="3225800" cy="1117600"/>
              <a:chOff x="7848600" y="2044700"/>
              <a:chExt cx="3200399" cy="1371600"/>
            </a:xfrm>
          </p:grpSpPr>
          <p:sp>
            <p:nvSpPr>
              <p:cNvPr id="212524" name="Oval 3"/>
              <p:cNvSpPr>
                <a:spLocks noChangeArrowheads="1"/>
              </p:cNvSpPr>
              <p:nvPr/>
            </p:nvSpPr>
            <p:spPr bwMode="auto">
              <a:xfrm>
                <a:off x="7848600" y="2044700"/>
                <a:ext cx="3200399" cy="1371600"/>
              </a:xfrm>
              <a:prstGeom prst="ellipse">
                <a:avLst/>
              </a:prstGeom>
              <a:solidFill>
                <a:srgbClr val="3C6C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317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525" name="Group 133"/>
              <p:cNvGrpSpPr/>
              <p:nvPr/>
            </p:nvGrpSpPr>
            <p:grpSpPr bwMode="auto">
              <a:xfrm>
                <a:off x="8526482" y="2160804"/>
                <a:ext cx="532759" cy="184809"/>
                <a:chOff x="2356" y="1300"/>
                <a:chExt cx="555" cy="194"/>
              </a:xfrm>
            </p:grpSpPr>
            <p:sp>
              <p:nvSpPr>
                <p:cNvPr id="212598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99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600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12601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604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12605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12602" name="Line 140"/>
                <p:cNvSpPr>
                  <a:spLocks noChangeShapeType="1"/>
                </p:cNvSpPr>
                <p:nvPr/>
              </p:nvSpPr>
              <p:spPr bwMode="auto">
                <a:xfrm>
                  <a:off x="2357" y="1362"/>
                  <a:ext cx="0" cy="82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603" name="Line 141"/>
                <p:cNvSpPr>
                  <a:spLocks noChangeShapeType="1"/>
                </p:cNvSpPr>
                <p:nvPr/>
              </p:nvSpPr>
              <p:spPr bwMode="auto">
                <a:xfrm>
                  <a:off x="2908" y="1364"/>
                  <a:ext cx="0" cy="82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cxnSp>
            <p:nvCxnSpPr>
              <p:cNvPr id="212526" name="Straight Connector 10"/>
              <p:cNvCxnSpPr>
                <a:cxnSpLocks noChangeShapeType="1"/>
                <a:stCxn id="212603" idx="0"/>
              </p:cNvCxnSpPr>
              <p:nvPr/>
            </p:nvCxnSpPr>
            <p:spPr bwMode="auto">
              <a:xfrm>
                <a:off x="9055401" y="2220819"/>
                <a:ext cx="975377" cy="13653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527" name="Straight Connector 297"/>
              <p:cNvCxnSpPr>
                <a:cxnSpLocks noChangeShapeType="1"/>
              </p:cNvCxnSpPr>
              <p:nvPr/>
            </p:nvCxnSpPr>
            <p:spPr bwMode="auto">
              <a:xfrm>
                <a:off x="9522191" y="2583188"/>
                <a:ext cx="120745" cy="83392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528" name="Straight Connector 298"/>
              <p:cNvCxnSpPr>
                <a:cxnSpLocks noChangeShapeType="1"/>
              </p:cNvCxnSpPr>
              <p:nvPr/>
            </p:nvCxnSpPr>
            <p:spPr bwMode="auto">
              <a:xfrm flipV="1">
                <a:off x="9323081" y="2786992"/>
                <a:ext cx="243358" cy="4562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529" name="Straight Connector 299"/>
              <p:cNvCxnSpPr>
                <a:cxnSpLocks noChangeShapeType="1"/>
              </p:cNvCxnSpPr>
              <p:nvPr/>
            </p:nvCxnSpPr>
            <p:spPr bwMode="auto">
              <a:xfrm flipV="1">
                <a:off x="9028147" y="2611644"/>
                <a:ext cx="192778" cy="1095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530" name="Straight Connector 300"/>
              <p:cNvCxnSpPr>
                <a:cxnSpLocks noChangeShapeType="1"/>
              </p:cNvCxnSpPr>
              <p:nvPr/>
            </p:nvCxnSpPr>
            <p:spPr bwMode="auto">
              <a:xfrm flipV="1">
                <a:off x="8729859" y="2909476"/>
                <a:ext cx="192778" cy="1095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531" name="Straight Connector 301"/>
              <p:cNvCxnSpPr>
                <a:cxnSpLocks noChangeShapeType="1"/>
              </p:cNvCxnSpPr>
              <p:nvPr/>
            </p:nvCxnSpPr>
            <p:spPr bwMode="auto">
              <a:xfrm flipV="1">
                <a:off x="9537887" y="2836224"/>
                <a:ext cx="252969" cy="252942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532" name="Straight Connector 302"/>
              <p:cNvCxnSpPr>
                <a:cxnSpLocks noChangeShapeType="1"/>
              </p:cNvCxnSpPr>
              <p:nvPr/>
            </p:nvCxnSpPr>
            <p:spPr bwMode="auto">
              <a:xfrm flipH="1" flipV="1">
                <a:off x="10029359" y="2822067"/>
                <a:ext cx="354959" cy="12439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533" name="Straight Connector 303"/>
              <p:cNvCxnSpPr>
                <a:cxnSpLocks noChangeShapeType="1"/>
              </p:cNvCxnSpPr>
              <p:nvPr/>
            </p:nvCxnSpPr>
            <p:spPr bwMode="auto">
              <a:xfrm flipV="1">
                <a:off x="10015190" y="2475242"/>
                <a:ext cx="283363" cy="19566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534" name="Straight Connector 304"/>
              <p:cNvCxnSpPr>
                <a:cxnSpLocks noChangeShapeType="1"/>
                <a:endCxn id="212598" idx="4"/>
              </p:cNvCxnSpPr>
              <p:nvPr/>
            </p:nvCxnSpPr>
            <p:spPr bwMode="auto">
              <a:xfrm flipH="1" flipV="1">
                <a:off x="8791902" y="2345614"/>
                <a:ext cx="410984" cy="8718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212535" name="Group 133"/>
              <p:cNvGrpSpPr/>
              <p:nvPr/>
            </p:nvGrpSpPr>
            <p:grpSpPr bwMode="auto">
              <a:xfrm>
                <a:off x="9555206" y="2650627"/>
                <a:ext cx="532759" cy="184809"/>
                <a:chOff x="2356" y="1300"/>
                <a:chExt cx="555" cy="194"/>
              </a:xfrm>
            </p:grpSpPr>
            <p:sp>
              <p:nvSpPr>
                <p:cNvPr id="212590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91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92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12593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596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12597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12594" name="Line 140"/>
                <p:cNvSpPr>
                  <a:spLocks noChangeShapeType="1"/>
                </p:cNvSpPr>
                <p:nvPr/>
              </p:nvSpPr>
              <p:spPr bwMode="auto">
                <a:xfrm>
                  <a:off x="2358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95" name="Line 141"/>
                <p:cNvSpPr>
                  <a:spLocks noChangeShapeType="1"/>
                </p:cNvSpPr>
                <p:nvPr/>
              </p:nvSpPr>
              <p:spPr bwMode="auto">
                <a:xfrm>
                  <a:off x="2908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grpSp>
            <p:nvGrpSpPr>
              <p:cNvPr id="212536" name="Group 133"/>
              <p:cNvGrpSpPr/>
              <p:nvPr/>
            </p:nvGrpSpPr>
            <p:grpSpPr bwMode="auto">
              <a:xfrm>
                <a:off x="8772607" y="2725609"/>
                <a:ext cx="532759" cy="184809"/>
                <a:chOff x="2356" y="1300"/>
                <a:chExt cx="555" cy="194"/>
              </a:xfrm>
            </p:grpSpPr>
            <p:sp>
              <p:nvSpPr>
                <p:cNvPr id="212582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83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84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12585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588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12589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12586" name="Line 140"/>
                <p:cNvSpPr>
                  <a:spLocks noChangeShapeType="1"/>
                </p:cNvSpPr>
                <p:nvPr/>
              </p:nvSpPr>
              <p:spPr bwMode="auto">
                <a:xfrm>
                  <a:off x="2358" y="1356"/>
                  <a:ext cx="0" cy="88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87" name="Line 141"/>
                <p:cNvSpPr>
                  <a:spLocks noChangeShapeType="1"/>
                </p:cNvSpPr>
                <p:nvPr/>
              </p:nvSpPr>
              <p:spPr bwMode="auto">
                <a:xfrm>
                  <a:off x="2908" y="1358"/>
                  <a:ext cx="0" cy="86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grpSp>
            <p:nvGrpSpPr>
              <p:cNvPr id="212537" name="Group 133"/>
              <p:cNvGrpSpPr/>
              <p:nvPr/>
            </p:nvGrpSpPr>
            <p:grpSpPr bwMode="auto">
              <a:xfrm>
                <a:off x="9060908" y="2428111"/>
                <a:ext cx="532759" cy="184809"/>
                <a:chOff x="2356" y="1300"/>
                <a:chExt cx="555" cy="194"/>
              </a:xfrm>
            </p:grpSpPr>
            <p:sp>
              <p:nvSpPr>
                <p:cNvPr id="212574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75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76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12577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580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12581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12578" name="Line 140"/>
                <p:cNvSpPr>
                  <a:spLocks noChangeShapeType="1"/>
                </p:cNvSpPr>
                <p:nvPr/>
              </p:nvSpPr>
              <p:spPr bwMode="auto">
                <a:xfrm>
                  <a:off x="2358" y="1362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79" name="Line 141"/>
                <p:cNvSpPr>
                  <a:spLocks noChangeShapeType="1"/>
                </p:cNvSpPr>
                <p:nvPr/>
              </p:nvSpPr>
              <p:spPr bwMode="auto">
                <a:xfrm>
                  <a:off x="2908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grpSp>
            <p:nvGrpSpPr>
              <p:cNvPr id="212538" name="Group 133"/>
              <p:cNvGrpSpPr/>
              <p:nvPr/>
            </p:nvGrpSpPr>
            <p:grpSpPr bwMode="auto">
              <a:xfrm>
                <a:off x="10005281" y="2289952"/>
                <a:ext cx="532759" cy="184809"/>
                <a:chOff x="2356" y="1300"/>
                <a:chExt cx="555" cy="194"/>
              </a:xfrm>
            </p:grpSpPr>
            <p:sp>
              <p:nvSpPr>
                <p:cNvPr id="212566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67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68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12569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572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12573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12570" name="Line 140"/>
                <p:cNvSpPr>
                  <a:spLocks noChangeShapeType="1"/>
                </p:cNvSpPr>
                <p:nvPr/>
              </p:nvSpPr>
              <p:spPr bwMode="auto">
                <a:xfrm>
                  <a:off x="2357" y="1362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71" name="Line 141"/>
                <p:cNvSpPr>
                  <a:spLocks noChangeShapeType="1"/>
                </p:cNvSpPr>
                <p:nvPr/>
              </p:nvSpPr>
              <p:spPr bwMode="auto">
                <a:xfrm>
                  <a:off x="2908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grpSp>
            <p:nvGrpSpPr>
              <p:cNvPr id="212539" name="Group 133"/>
              <p:cNvGrpSpPr/>
              <p:nvPr/>
            </p:nvGrpSpPr>
            <p:grpSpPr bwMode="auto">
              <a:xfrm>
                <a:off x="10232661" y="2882876"/>
                <a:ext cx="532759" cy="184809"/>
                <a:chOff x="2356" y="1300"/>
                <a:chExt cx="555" cy="194"/>
              </a:xfrm>
            </p:grpSpPr>
            <p:sp>
              <p:nvSpPr>
                <p:cNvPr id="212558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59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60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12561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564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12565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12562" name="Line 140"/>
                <p:cNvSpPr>
                  <a:spLocks noChangeShapeType="1"/>
                </p:cNvSpPr>
                <p:nvPr/>
              </p:nvSpPr>
              <p:spPr bwMode="auto">
                <a:xfrm>
                  <a:off x="2358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63" name="Line 141"/>
                <p:cNvSpPr>
                  <a:spLocks noChangeShapeType="1"/>
                </p:cNvSpPr>
                <p:nvPr/>
              </p:nvSpPr>
              <p:spPr bwMode="auto">
                <a:xfrm>
                  <a:off x="2908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grpSp>
            <p:nvGrpSpPr>
              <p:cNvPr id="212540" name="Group 133"/>
              <p:cNvGrpSpPr/>
              <p:nvPr/>
            </p:nvGrpSpPr>
            <p:grpSpPr bwMode="auto">
              <a:xfrm>
                <a:off x="9330660" y="3072767"/>
                <a:ext cx="532759" cy="184809"/>
                <a:chOff x="2356" y="1300"/>
                <a:chExt cx="555" cy="194"/>
              </a:xfrm>
            </p:grpSpPr>
            <p:sp>
              <p:nvSpPr>
                <p:cNvPr id="212550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51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52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12553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556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12557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12554" name="Line 140"/>
                <p:cNvSpPr>
                  <a:spLocks noChangeShapeType="1"/>
                </p:cNvSpPr>
                <p:nvPr/>
              </p:nvSpPr>
              <p:spPr bwMode="auto">
                <a:xfrm>
                  <a:off x="2358" y="1362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55" name="Line 141"/>
                <p:cNvSpPr>
                  <a:spLocks noChangeShapeType="1"/>
                </p:cNvSpPr>
                <p:nvPr/>
              </p:nvSpPr>
              <p:spPr bwMode="auto">
                <a:xfrm>
                  <a:off x="2907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grpSp>
            <p:nvGrpSpPr>
              <p:cNvPr id="212541" name="Group 133"/>
              <p:cNvGrpSpPr/>
              <p:nvPr/>
            </p:nvGrpSpPr>
            <p:grpSpPr bwMode="auto">
              <a:xfrm>
                <a:off x="8438032" y="3018963"/>
                <a:ext cx="532759" cy="184809"/>
                <a:chOff x="2356" y="1300"/>
                <a:chExt cx="555" cy="194"/>
              </a:xfrm>
            </p:grpSpPr>
            <p:sp>
              <p:nvSpPr>
                <p:cNvPr id="212542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43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44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12545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548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12549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12546" name="Line 140"/>
                <p:cNvSpPr>
                  <a:spLocks noChangeShapeType="1"/>
                </p:cNvSpPr>
                <p:nvPr/>
              </p:nvSpPr>
              <p:spPr bwMode="auto">
                <a:xfrm>
                  <a:off x="2357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47" name="Line 141"/>
                <p:cNvSpPr>
                  <a:spLocks noChangeShapeType="1"/>
                </p:cNvSpPr>
                <p:nvPr/>
              </p:nvSpPr>
              <p:spPr bwMode="auto">
                <a:xfrm>
                  <a:off x="2910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</p:grpSp>
        <p:grpSp>
          <p:nvGrpSpPr>
            <p:cNvPr id="212329" name="Group 331"/>
            <p:cNvGrpSpPr/>
            <p:nvPr/>
          </p:nvGrpSpPr>
          <p:grpSpPr bwMode="auto">
            <a:xfrm>
              <a:off x="1803400" y="2755900"/>
              <a:ext cx="3467100" cy="1193800"/>
              <a:chOff x="7848600" y="2044700"/>
              <a:chExt cx="3200399" cy="1371600"/>
            </a:xfrm>
          </p:grpSpPr>
          <p:sp>
            <p:nvSpPr>
              <p:cNvPr id="212442" name="Oval 332"/>
              <p:cNvSpPr>
                <a:spLocks noChangeArrowheads="1"/>
              </p:cNvSpPr>
              <p:nvPr/>
            </p:nvSpPr>
            <p:spPr bwMode="auto">
              <a:xfrm>
                <a:off x="7848600" y="2044700"/>
                <a:ext cx="3200399" cy="1371600"/>
              </a:xfrm>
              <a:prstGeom prst="ellipse">
                <a:avLst/>
              </a:prstGeom>
              <a:solidFill>
                <a:srgbClr val="3C6C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317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443" name="Group 133"/>
              <p:cNvGrpSpPr/>
              <p:nvPr/>
            </p:nvGrpSpPr>
            <p:grpSpPr bwMode="auto">
              <a:xfrm>
                <a:off x="8526482" y="2160804"/>
                <a:ext cx="532759" cy="184809"/>
                <a:chOff x="2356" y="1300"/>
                <a:chExt cx="555" cy="194"/>
              </a:xfrm>
            </p:grpSpPr>
            <p:sp>
              <p:nvSpPr>
                <p:cNvPr id="212516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17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18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12519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522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12523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12520" name="Line 140"/>
                <p:cNvSpPr>
                  <a:spLocks noChangeShapeType="1"/>
                </p:cNvSpPr>
                <p:nvPr/>
              </p:nvSpPr>
              <p:spPr bwMode="auto">
                <a:xfrm>
                  <a:off x="2358" y="1362"/>
                  <a:ext cx="0" cy="82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21" name="Line 141"/>
                <p:cNvSpPr>
                  <a:spLocks noChangeShapeType="1"/>
                </p:cNvSpPr>
                <p:nvPr/>
              </p:nvSpPr>
              <p:spPr bwMode="auto">
                <a:xfrm>
                  <a:off x="2906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cxnSp>
            <p:nvCxnSpPr>
              <p:cNvPr id="212444" name="Straight Connector 334"/>
              <p:cNvCxnSpPr>
                <a:cxnSpLocks noChangeShapeType="1"/>
                <a:stCxn id="212521" idx="0"/>
              </p:cNvCxnSpPr>
              <p:nvPr/>
            </p:nvCxnSpPr>
            <p:spPr bwMode="auto">
              <a:xfrm>
                <a:off x="9055401" y="2220819"/>
                <a:ext cx="975377" cy="13653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445" name="Straight Connector 335"/>
              <p:cNvCxnSpPr>
                <a:cxnSpLocks noChangeShapeType="1"/>
              </p:cNvCxnSpPr>
              <p:nvPr/>
            </p:nvCxnSpPr>
            <p:spPr bwMode="auto">
              <a:xfrm>
                <a:off x="9522191" y="2583188"/>
                <a:ext cx="120745" cy="83392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446" name="Straight Connector 336"/>
              <p:cNvCxnSpPr>
                <a:cxnSpLocks noChangeShapeType="1"/>
              </p:cNvCxnSpPr>
              <p:nvPr/>
            </p:nvCxnSpPr>
            <p:spPr bwMode="auto">
              <a:xfrm flipV="1">
                <a:off x="9323081" y="2786992"/>
                <a:ext cx="243358" cy="4562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447" name="Straight Connector 337"/>
              <p:cNvCxnSpPr>
                <a:cxnSpLocks noChangeShapeType="1"/>
              </p:cNvCxnSpPr>
              <p:nvPr/>
            </p:nvCxnSpPr>
            <p:spPr bwMode="auto">
              <a:xfrm flipV="1">
                <a:off x="9028147" y="2611644"/>
                <a:ext cx="192778" cy="1095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448" name="Straight Connector 338"/>
              <p:cNvCxnSpPr>
                <a:cxnSpLocks noChangeShapeType="1"/>
              </p:cNvCxnSpPr>
              <p:nvPr/>
            </p:nvCxnSpPr>
            <p:spPr bwMode="auto">
              <a:xfrm flipV="1">
                <a:off x="8729859" y="2909476"/>
                <a:ext cx="192778" cy="1095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449" name="Straight Connector 339"/>
              <p:cNvCxnSpPr>
                <a:cxnSpLocks noChangeShapeType="1"/>
              </p:cNvCxnSpPr>
              <p:nvPr/>
            </p:nvCxnSpPr>
            <p:spPr bwMode="auto">
              <a:xfrm flipV="1">
                <a:off x="9537887" y="2836224"/>
                <a:ext cx="252969" cy="252942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450" name="Straight Connector 340"/>
              <p:cNvCxnSpPr>
                <a:cxnSpLocks noChangeShapeType="1"/>
              </p:cNvCxnSpPr>
              <p:nvPr/>
            </p:nvCxnSpPr>
            <p:spPr bwMode="auto">
              <a:xfrm flipH="1" flipV="1">
                <a:off x="10029359" y="2822067"/>
                <a:ext cx="354959" cy="12439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451" name="Straight Connector 341"/>
              <p:cNvCxnSpPr>
                <a:cxnSpLocks noChangeShapeType="1"/>
              </p:cNvCxnSpPr>
              <p:nvPr/>
            </p:nvCxnSpPr>
            <p:spPr bwMode="auto">
              <a:xfrm flipV="1">
                <a:off x="10015190" y="2475242"/>
                <a:ext cx="283363" cy="19566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2452" name="Straight Connector 342"/>
              <p:cNvCxnSpPr>
                <a:cxnSpLocks noChangeShapeType="1"/>
                <a:endCxn id="212516" idx="4"/>
              </p:cNvCxnSpPr>
              <p:nvPr/>
            </p:nvCxnSpPr>
            <p:spPr bwMode="auto">
              <a:xfrm flipH="1" flipV="1">
                <a:off x="8791902" y="2345614"/>
                <a:ext cx="410984" cy="8718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212453" name="Group 133"/>
              <p:cNvGrpSpPr/>
              <p:nvPr/>
            </p:nvGrpSpPr>
            <p:grpSpPr bwMode="auto">
              <a:xfrm>
                <a:off x="9555206" y="2650627"/>
                <a:ext cx="532759" cy="184809"/>
                <a:chOff x="2356" y="1300"/>
                <a:chExt cx="555" cy="194"/>
              </a:xfrm>
            </p:grpSpPr>
            <p:sp>
              <p:nvSpPr>
                <p:cNvPr id="212508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09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10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12511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514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12515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12512" name="Line 140"/>
                <p:cNvSpPr>
                  <a:spLocks noChangeShapeType="1"/>
                </p:cNvSpPr>
                <p:nvPr/>
              </p:nvSpPr>
              <p:spPr bwMode="auto">
                <a:xfrm>
                  <a:off x="2358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13" name="Line 141"/>
                <p:cNvSpPr>
                  <a:spLocks noChangeShapeType="1"/>
                </p:cNvSpPr>
                <p:nvPr/>
              </p:nvSpPr>
              <p:spPr bwMode="auto">
                <a:xfrm>
                  <a:off x="2906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grpSp>
            <p:nvGrpSpPr>
              <p:cNvPr id="212454" name="Group 133"/>
              <p:cNvGrpSpPr/>
              <p:nvPr/>
            </p:nvGrpSpPr>
            <p:grpSpPr bwMode="auto">
              <a:xfrm>
                <a:off x="8772607" y="2725609"/>
                <a:ext cx="532759" cy="184809"/>
                <a:chOff x="2356" y="1300"/>
                <a:chExt cx="555" cy="194"/>
              </a:xfrm>
            </p:grpSpPr>
            <p:sp>
              <p:nvSpPr>
                <p:cNvPr id="212500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01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02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12503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506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12507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12504" name="Line 140"/>
                <p:cNvSpPr>
                  <a:spLocks noChangeShapeType="1"/>
                </p:cNvSpPr>
                <p:nvPr/>
              </p:nvSpPr>
              <p:spPr bwMode="auto">
                <a:xfrm>
                  <a:off x="2358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505" name="Line 141"/>
                <p:cNvSpPr>
                  <a:spLocks noChangeShapeType="1"/>
                </p:cNvSpPr>
                <p:nvPr/>
              </p:nvSpPr>
              <p:spPr bwMode="auto">
                <a:xfrm>
                  <a:off x="2906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grpSp>
            <p:nvGrpSpPr>
              <p:cNvPr id="212455" name="Group 133"/>
              <p:cNvGrpSpPr/>
              <p:nvPr/>
            </p:nvGrpSpPr>
            <p:grpSpPr bwMode="auto">
              <a:xfrm>
                <a:off x="9060908" y="2428111"/>
                <a:ext cx="532759" cy="184809"/>
                <a:chOff x="2356" y="1300"/>
                <a:chExt cx="555" cy="194"/>
              </a:xfrm>
            </p:grpSpPr>
            <p:sp>
              <p:nvSpPr>
                <p:cNvPr id="212492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493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494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12495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498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12499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12496" name="Line 140"/>
                <p:cNvSpPr>
                  <a:spLocks noChangeShapeType="1"/>
                </p:cNvSpPr>
                <p:nvPr/>
              </p:nvSpPr>
              <p:spPr bwMode="auto">
                <a:xfrm>
                  <a:off x="2357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497" name="Line 141"/>
                <p:cNvSpPr>
                  <a:spLocks noChangeShapeType="1"/>
                </p:cNvSpPr>
                <p:nvPr/>
              </p:nvSpPr>
              <p:spPr bwMode="auto">
                <a:xfrm>
                  <a:off x="2907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grpSp>
            <p:nvGrpSpPr>
              <p:cNvPr id="212456" name="Group 133"/>
              <p:cNvGrpSpPr/>
              <p:nvPr/>
            </p:nvGrpSpPr>
            <p:grpSpPr bwMode="auto">
              <a:xfrm>
                <a:off x="10005281" y="2289952"/>
                <a:ext cx="532759" cy="184809"/>
                <a:chOff x="2356" y="1300"/>
                <a:chExt cx="555" cy="194"/>
              </a:xfrm>
            </p:grpSpPr>
            <p:sp>
              <p:nvSpPr>
                <p:cNvPr id="212484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485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486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12487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490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12491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12488" name="Line 140"/>
                <p:cNvSpPr>
                  <a:spLocks noChangeShapeType="1"/>
                </p:cNvSpPr>
                <p:nvPr/>
              </p:nvSpPr>
              <p:spPr bwMode="auto">
                <a:xfrm>
                  <a:off x="2358" y="1360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489" name="Line 141"/>
                <p:cNvSpPr>
                  <a:spLocks noChangeShapeType="1"/>
                </p:cNvSpPr>
                <p:nvPr/>
              </p:nvSpPr>
              <p:spPr bwMode="auto">
                <a:xfrm>
                  <a:off x="2906" y="1362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grpSp>
            <p:nvGrpSpPr>
              <p:cNvPr id="212457" name="Group 133"/>
              <p:cNvGrpSpPr/>
              <p:nvPr/>
            </p:nvGrpSpPr>
            <p:grpSpPr bwMode="auto">
              <a:xfrm>
                <a:off x="10232661" y="2882876"/>
                <a:ext cx="532759" cy="184809"/>
                <a:chOff x="2356" y="1300"/>
                <a:chExt cx="555" cy="194"/>
              </a:xfrm>
            </p:grpSpPr>
            <p:sp>
              <p:nvSpPr>
                <p:cNvPr id="212476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477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478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12479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482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12483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12480" name="Line 140"/>
                <p:cNvSpPr>
                  <a:spLocks noChangeShapeType="1"/>
                </p:cNvSpPr>
                <p:nvPr/>
              </p:nvSpPr>
              <p:spPr bwMode="auto">
                <a:xfrm>
                  <a:off x="2358" y="1362"/>
                  <a:ext cx="0" cy="82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481" name="Line 141"/>
                <p:cNvSpPr>
                  <a:spLocks noChangeShapeType="1"/>
                </p:cNvSpPr>
                <p:nvPr/>
              </p:nvSpPr>
              <p:spPr bwMode="auto">
                <a:xfrm>
                  <a:off x="2906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grpSp>
            <p:nvGrpSpPr>
              <p:cNvPr id="212458" name="Group 133"/>
              <p:cNvGrpSpPr/>
              <p:nvPr/>
            </p:nvGrpSpPr>
            <p:grpSpPr bwMode="auto">
              <a:xfrm>
                <a:off x="9330660" y="3072767"/>
                <a:ext cx="532759" cy="184809"/>
                <a:chOff x="2356" y="1300"/>
                <a:chExt cx="555" cy="194"/>
              </a:xfrm>
            </p:grpSpPr>
            <p:sp>
              <p:nvSpPr>
                <p:cNvPr id="212468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469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470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12471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474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12475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12472" name="Line 140"/>
                <p:cNvSpPr>
                  <a:spLocks noChangeShapeType="1"/>
                </p:cNvSpPr>
                <p:nvPr/>
              </p:nvSpPr>
              <p:spPr bwMode="auto">
                <a:xfrm>
                  <a:off x="2357" y="1362"/>
                  <a:ext cx="0" cy="82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473" name="Line 141"/>
                <p:cNvSpPr>
                  <a:spLocks noChangeShapeType="1"/>
                </p:cNvSpPr>
                <p:nvPr/>
              </p:nvSpPr>
              <p:spPr bwMode="auto">
                <a:xfrm>
                  <a:off x="2907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grpSp>
            <p:nvGrpSpPr>
              <p:cNvPr id="212459" name="Group 133"/>
              <p:cNvGrpSpPr/>
              <p:nvPr/>
            </p:nvGrpSpPr>
            <p:grpSpPr bwMode="auto">
              <a:xfrm>
                <a:off x="8438032" y="3018963"/>
                <a:ext cx="532759" cy="184809"/>
                <a:chOff x="2356" y="1300"/>
                <a:chExt cx="555" cy="194"/>
              </a:xfrm>
            </p:grpSpPr>
            <p:sp>
              <p:nvSpPr>
                <p:cNvPr id="212460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461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462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grpSp>
              <p:nvGrpSpPr>
                <p:cNvPr id="212463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2466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  <p:sp>
                <p:nvSpPr>
                  <p:cNvPr id="212467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Tx/>
                      <a:buNone/>
                      <a:defRPr/>
                    </a:pPr>
                    <a:endPara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Arial" panose="020B0604020202020204"/>
                    </a:endParaRPr>
                  </a:p>
                </p:txBody>
              </p:sp>
            </p:grpSp>
            <p:sp>
              <p:nvSpPr>
                <p:cNvPr id="212464" name="Line 140"/>
                <p:cNvSpPr>
                  <a:spLocks noChangeShapeType="1"/>
                </p:cNvSpPr>
                <p:nvPr/>
              </p:nvSpPr>
              <p:spPr bwMode="auto">
                <a:xfrm>
                  <a:off x="2357" y="1361"/>
                  <a:ext cx="0" cy="79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465" name="Line 141"/>
                <p:cNvSpPr>
                  <a:spLocks noChangeShapeType="1"/>
                </p:cNvSpPr>
                <p:nvPr/>
              </p:nvSpPr>
              <p:spPr bwMode="auto">
                <a:xfrm>
                  <a:off x="2907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</p:grpSp>
        <p:sp>
          <p:nvSpPr>
            <p:cNvPr id="212330" name="Oval 417"/>
            <p:cNvSpPr>
              <a:spLocks noChangeArrowheads="1"/>
            </p:cNvSpPr>
            <p:nvPr/>
          </p:nvSpPr>
          <p:spPr bwMode="auto">
            <a:xfrm>
              <a:off x="1498600" y="4165600"/>
              <a:ext cx="3086100" cy="1168400"/>
            </a:xfrm>
            <a:prstGeom prst="ellipse">
              <a:avLst/>
            </a:prstGeom>
            <a:solidFill>
              <a:srgbClr val="3C6C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17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grpSp>
          <p:nvGrpSpPr>
            <p:cNvPr id="212331" name="Group 133"/>
            <p:cNvGrpSpPr/>
            <p:nvPr/>
          </p:nvGrpSpPr>
          <p:grpSpPr bwMode="auto">
            <a:xfrm>
              <a:off x="2152272" y="4264503"/>
              <a:ext cx="513732" cy="157430"/>
              <a:chOff x="2356" y="1300"/>
              <a:chExt cx="555" cy="194"/>
            </a:xfrm>
          </p:grpSpPr>
          <p:sp>
            <p:nvSpPr>
              <p:cNvPr id="212434" name="Oval 492"/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435" name="Rectangle 410"/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436" name="Oval 411"/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437" name="Group 137"/>
              <p:cNvGrpSpPr/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2440" name="Freeform 138"/>
                <p:cNvSpPr/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441" name="Freeform 139"/>
                <p:cNvSpPr/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438" name="Line 140"/>
              <p:cNvSpPr>
                <a:spLocks noChangeShapeType="1"/>
              </p:cNvSpPr>
              <p:nvPr/>
            </p:nvSpPr>
            <p:spPr bwMode="auto">
              <a:xfrm>
                <a:off x="2358" y="1360"/>
                <a:ext cx="0" cy="8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439" name="Line 141"/>
              <p:cNvSpPr>
                <a:spLocks noChangeShapeType="1"/>
              </p:cNvSpPr>
              <p:nvPr/>
            </p:nvSpPr>
            <p:spPr bwMode="auto">
              <a:xfrm>
                <a:off x="2907" y="1362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cxnSp>
          <p:nvCxnSpPr>
            <p:cNvPr id="212332" name="Straight Connector 419"/>
            <p:cNvCxnSpPr>
              <a:cxnSpLocks noChangeShapeType="1"/>
              <a:stCxn id="212439" idx="0"/>
            </p:cNvCxnSpPr>
            <p:nvPr/>
          </p:nvCxnSpPr>
          <p:spPr bwMode="auto">
            <a:xfrm>
              <a:off x="2662301" y="4315627"/>
              <a:ext cx="940542" cy="116307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33" name="Straight Connector 420"/>
            <p:cNvCxnSpPr>
              <a:cxnSpLocks noChangeShapeType="1"/>
            </p:cNvCxnSpPr>
            <p:nvPr/>
          </p:nvCxnSpPr>
          <p:spPr bwMode="auto">
            <a:xfrm>
              <a:off x="3112420" y="4624312"/>
              <a:ext cx="116433" cy="71038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34" name="Straight Connector 421"/>
            <p:cNvCxnSpPr>
              <a:cxnSpLocks noChangeShapeType="1"/>
            </p:cNvCxnSpPr>
            <p:nvPr/>
          </p:nvCxnSpPr>
          <p:spPr bwMode="auto">
            <a:xfrm flipV="1">
              <a:off x="2920421" y="4797923"/>
              <a:ext cx="234667" cy="38865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35" name="Straight Connector 422"/>
            <p:cNvCxnSpPr>
              <a:cxnSpLocks noChangeShapeType="1"/>
            </p:cNvCxnSpPr>
            <p:nvPr/>
          </p:nvCxnSpPr>
          <p:spPr bwMode="auto">
            <a:xfrm flipV="1">
              <a:off x="2636021" y="4648552"/>
              <a:ext cx="185893" cy="93349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36" name="Straight Connector 423"/>
            <p:cNvCxnSpPr>
              <a:cxnSpLocks noChangeShapeType="1"/>
            </p:cNvCxnSpPr>
            <p:nvPr/>
          </p:nvCxnSpPr>
          <p:spPr bwMode="auto">
            <a:xfrm flipV="1">
              <a:off x="2348386" y="4902261"/>
              <a:ext cx="185893" cy="93349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37" name="Straight Connector 424"/>
            <p:cNvCxnSpPr>
              <a:cxnSpLocks noChangeShapeType="1"/>
            </p:cNvCxnSpPr>
            <p:nvPr/>
          </p:nvCxnSpPr>
          <p:spPr bwMode="auto">
            <a:xfrm flipV="1">
              <a:off x="3127556" y="4839861"/>
              <a:ext cx="243934" cy="215469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38" name="Straight Connector 425"/>
            <p:cNvCxnSpPr>
              <a:cxnSpLocks noChangeShapeType="1"/>
            </p:cNvCxnSpPr>
            <p:nvPr/>
          </p:nvCxnSpPr>
          <p:spPr bwMode="auto">
            <a:xfrm flipH="1" flipV="1">
              <a:off x="3601475" y="4827802"/>
              <a:ext cx="342282" cy="105962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39" name="Straight Connector 426"/>
            <p:cNvCxnSpPr>
              <a:cxnSpLocks noChangeShapeType="1"/>
            </p:cNvCxnSpPr>
            <p:nvPr/>
          </p:nvCxnSpPr>
          <p:spPr bwMode="auto">
            <a:xfrm flipV="1">
              <a:off x="3587812" y="4532358"/>
              <a:ext cx="273243" cy="166677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40" name="Straight Connector 427"/>
            <p:cNvCxnSpPr>
              <a:cxnSpLocks noChangeShapeType="1"/>
              <a:endCxn id="212434" idx="4"/>
            </p:cNvCxnSpPr>
            <p:nvPr/>
          </p:nvCxnSpPr>
          <p:spPr bwMode="auto">
            <a:xfrm flipH="1" flipV="1">
              <a:off x="2408213" y="4421934"/>
              <a:ext cx="396306" cy="74264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12341" name="Group 133"/>
            <p:cNvGrpSpPr/>
            <p:nvPr/>
          </p:nvGrpSpPr>
          <p:grpSpPr bwMode="auto">
            <a:xfrm>
              <a:off x="3144256" y="4681760"/>
              <a:ext cx="513732" cy="157430"/>
              <a:chOff x="2356" y="1300"/>
              <a:chExt cx="555" cy="194"/>
            </a:xfrm>
          </p:grpSpPr>
          <p:sp>
            <p:nvSpPr>
              <p:cNvPr id="212426" name="Oval 407"/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427" name="Rectangle 410"/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428" name="Oval 411"/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429" name="Group 137"/>
              <p:cNvGrpSpPr/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2432" name="Freeform 138"/>
                <p:cNvSpPr/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433" name="Freeform 139"/>
                <p:cNvSpPr/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430" name="Line 140"/>
              <p:cNvSpPr>
                <a:spLocks noChangeShapeType="1"/>
              </p:cNvSpPr>
              <p:nvPr/>
            </p:nvSpPr>
            <p:spPr bwMode="auto">
              <a:xfrm>
                <a:off x="2358" y="1360"/>
                <a:ext cx="0" cy="8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431" name="Line 141"/>
              <p:cNvSpPr>
                <a:spLocks noChangeShapeType="1"/>
              </p:cNvSpPr>
              <p:nvPr/>
            </p:nvSpPr>
            <p:spPr bwMode="auto">
              <a:xfrm>
                <a:off x="2907" y="1362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212342" name="Group 133"/>
            <p:cNvGrpSpPr/>
            <p:nvPr/>
          </p:nvGrpSpPr>
          <p:grpSpPr bwMode="auto">
            <a:xfrm>
              <a:off x="2389607" y="4745634"/>
              <a:ext cx="513732" cy="157430"/>
              <a:chOff x="2356" y="1300"/>
              <a:chExt cx="555" cy="194"/>
            </a:xfrm>
          </p:grpSpPr>
          <p:sp>
            <p:nvSpPr>
              <p:cNvPr id="212418" name="Oval 407"/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419" name="Rectangle 410"/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420" name="Oval 411"/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421" name="Group 137"/>
              <p:cNvGrpSpPr/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2424" name="Freeform 138"/>
                <p:cNvSpPr/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425" name="Freeform 139"/>
                <p:cNvSpPr/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422" name="Line 140"/>
              <p:cNvSpPr>
                <a:spLocks noChangeShapeType="1"/>
              </p:cNvSpPr>
              <p:nvPr/>
            </p:nvSpPr>
            <p:spPr bwMode="auto">
              <a:xfrm>
                <a:off x="2357" y="1360"/>
                <a:ext cx="0" cy="86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423" name="Line 141"/>
              <p:cNvSpPr>
                <a:spLocks noChangeShapeType="1"/>
              </p:cNvSpPr>
              <p:nvPr/>
            </p:nvSpPr>
            <p:spPr bwMode="auto">
              <a:xfrm>
                <a:off x="2908" y="1362"/>
                <a:ext cx="0" cy="86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212343" name="Group 133"/>
            <p:cNvGrpSpPr/>
            <p:nvPr/>
          </p:nvGrpSpPr>
          <p:grpSpPr bwMode="auto">
            <a:xfrm>
              <a:off x="2667612" y="4492209"/>
              <a:ext cx="513732" cy="157430"/>
              <a:chOff x="2356" y="1300"/>
              <a:chExt cx="555" cy="194"/>
            </a:xfrm>
          </p:grpSpPr>
          <p:sp>
            <p:nvSpPr>
              <p:cNvPr id="212410" name="Oval 407"/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411" name="Rectangle 410"/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412" name="Oval 411"/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413" name="Group 137"/>
              <p:cNvGrpSpPr/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2416" name="Freeform 138"/>
                <p:cNvSpPr/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417" name="Freeform 139"/>
                <p:cNvSpPr/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414" name="Line 140"/>
              <p:cNvSpPr>
                <a:spLocks noChangeShapeType="1"/>
              </p:cNvSpPr>
              <p:nvPr/>
            </p:nvSpPr>
            <p:spPr bwMode="auto">
              <a:xfrm>
                <a:off x="2357" y="1361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415" name="Line 141"/>
              <p:cNvSpPr>
                <a:spLocks noChangeShapeType="1"/>
              </p:cNvSpPr>
              <p:nvPr/>
            </p:nvSpPr>
            <p:spPr bwMode="auto">
              <a:xfrm>
                <a:off x="2908" y="1363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212344" name="Group 133"/>
            <p:cNvGrpSpPr/>
            <p:nvPr/>
          </p:nvGrpSpPr>
          <p:grpSpPr bwMode="auto">
            <a:xfrm>
              <a:off x="3578257" y="4374518"/>
              <a:ext cx="513732" cy="157430"/>
              <a:chOff x="2356" y="1300"/>
              <a:chExt cx="555" cy="194"/>
            </a:xfrm>
          </p:grpSpPr>
          <p:sp>
            <p:nvSpPr>
              <p:cNvPr id="212402" name="Oval 407"/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403" name="Rectangle 410"/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404" name="Oval 411"/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405" name="Group 137"/>
              <p:cNvGrpSpPr/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2408" name="Freeform 138"/>
                <p:cNvSpPr/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409" name="Freeform 139"/>
                <p:cNvSpPr/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406" name="Line 140"/>
              <p:cNvSpPr>
                <a:spLocks noChangeShapeType="1"/>
              </p:cNvSpPr>
              <p:nvPr/>
            </p:nvSpPr>
            <p:spPr bwMode="auto">
              <a:xfrm>
                <a:off x="2358" y="1361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407" name="Line 141"/>
              <p:cNvSpPr>
                <a:spLocks noChangeShapeType="1"/>
              </p:cNvSpPr>
              <p:nvPr/>
            </p:nvSpPr>
            <p:spPr bwMode="auto">
              <a:xfrm>
                <a:off x="2908" y="1363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212345" name="Group 133"/>
            <p:cNvGrpSpPr/>
            <p:nvPr/>
          </p:nvGrpSpPr>
          <p:grpSpPr bwMode="auto">
            <a:xfrm>
              <a:off x="3797517" y="4879602"/>
              <a:ext cx="513732" cy="157430"/>
              <a:chOff x="2356" y="1300"/>
              <a:chExt cx="555" cy="194"/>
            </a:xfrm>
          </p:grpSpPr>
          <p:sp>
            <p:nvSpPr>
              <p:cNvPr id="212394" name="Oval 407"/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395" name="Rectangle 410"/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396" name="Oval 411"/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397" name="Group 137"/>
              <p:cNvGrpSpPr/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2400" name="Freeform 138"/>
                <p:cNvSpPr/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401" name="Freeform 139"/>
                <p:cNvSpPr/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398" name="Line 140"/>
              <p:cNvSpPr>
                <a:spLocks noChangeShapeType="1"/>
              </p:cNvSpPr>
              <p:nvPr/>
            </p:nvSpPr>
            <p:spPr bwMode="auto">
              <a:xfrm>
                <a:off x="2357" y="1361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399" name="Line 141"/>
              <p:cNvSpPr>
                <a:spLocks noChangeShapeType="1"/>
              </p:cNvSpPr>
              <p:nvPr/>
            </p:nvSpPr>
            <p:spPr bwMode="auto">
              <a:xfrm>
                <a:off x="2908" y="1363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212346" name="Group 133"/>
            <p:cNvGrpSpPr/>
            <p:nvPr/>
          </p:nvGrpSpPr>
          <p:grpSpPr bwMode="auto">
            <a:xfrm>
              <a:off x="2927730" y="5041361"/>
              <a:ext cx="513732" cy="157430"/>
              <a:chOff x="2356" y="1300"/>
              <a:chExt cx="555" cy="194"/>
            </a:xfrm>
          </p:grpSpPr>
          <p:sp>
            <p:nvSpPr>
              <p:cNvPr id="212386" name="Oval 407"/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387" name="Rectangle 410"/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388" name="Oval 411"/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389" name="Group 137"/>
              <p:cNvGrpSpPr/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2392" name="Freeform 138"/>
                <p:cNvSpPr/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393" name="Freeform 139"/>
                <p:cNvSpPr/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390" name="Line 140"/>
              <p:cNvSpPr>
                <a:spLocks noChangeShapeType="1"/>
              </p:cNvSpPr>
              <p:nvPr/>
            </p:nvSpPr>
            <p:spPr bwMode="auto">
              <a:xfrm>
                <a:off x="2357" y="1361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391" name="Line 141"/>
              <p:cNvSpPr>
                <a:spLocks noChangeShapeType="1"/>
              </p:cNvSpPr>
              <p:nvPr/>
            </p:nvSpPr>
            <p:spPr bwMode="auto">
              <a:xfrm>
                <a:off x="2908" y="1363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212347" name="Group 133"/>
            <p:cNvGrpSpPr/>
            <p:nvPr/>
          </p:nvGrpSpPr>
          <p:grpSpPr bwMode="auto">
            <a:xfrm>
              <a:off x="2066981" y="4995528"/>
              <a:ext cx="513732" cy="157430"/>
              <a:chOff x="2356" y="1300"/>
              <a:chExt cx="555" cy="194"/>
            </a:xfrm>
          </p:grpSpPr>
          <p:sp>
            <p:nvSpPr>
              <p:cNvPr id="212378" name="Oval 407"/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379" name="Rectangle 410"/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380" name="Oval 411"/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381" name="Group 137"/>
              <p:cNvGrpSpPr/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2384" name="Freeform 138"/>
                <p:cNvSpPr/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385" name="Freeform 139"/>
                <p:cNvSpPr/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Tx/>
                    <a:buNone/>
                    <a:defRPr/>
                  </a:pPr>
                  <a:endPara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382" name="Line 140"/>
              <p:cNvSpPr>
                <a:spLocks noChangeShapeType="1"/>
              </p:cNvSpPr>
              <p:nvPr/>
            </p:nvSpPr>
            <p:spPr bwMode="auto">
              <a:xfrm>
                <a:off x="2358" y="1361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383" name="Line 141"/>
              <p:cNvSpPr>
                <a:spLocks noChangeShapeType="1"/>
              </p:cNvSpPr>
              <p:nvPr/>
            </p:nvSpPr>
            <p:spPr bwMode="auto">
              <a:xfrm>
                <a:off x="2908" y="1363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cxnSp>
          <p:nvCxnSpPr>
            <p:cNvPr id="212348" name="Straight Connector 12"/>
            <p:cNvCxnSpPr>
              <a:cxnSpLocks noChangeShapeType="1"/>
              <a:endCxn id="212518" idx="1"/>
            </p:cNvCxnSpPr>
            <p:nvPr/>
          </p:nvCxnSpPr>
          <p:spPr bwMode="auto">
            <a:xfrm>
              <a:off x="2382838" y="2609850"/>
              <a:ext cx="238125" cy="261938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49" name="Straight Connector 500"/>
            <p:cNvCxnSpPr>
              <a:cxnSpLocks noChangeShapeType="1"/>
              <a:stCxn id="212314" idx="8"/>
              <a:endCxn id="212375" idx="2"/>
            </p:cNvCxnSpPr>
            <p:nvPr/>
          </p:nvCxnSpPr>
          <p:spPr bwMode="auto">
            <a:xfrm>
              <a:off x="1455738" y="2990850"/>
              <a:ext cx="38100" cy="309563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50" name="Straight Connector 501"/>
            <p:cNvCxnSpPr>
              <a:cxnSpLocks noChangeShapeType="1"/>
              <a:endCxn id="212375" idx="3"/>
            </p:cNvCxnSpPr>
            <p:nvPr/>
          </p:nvCxnSpPr>
          <p:spPr bwMode="auto">
            <a:xfrm>
              <a:off x="1235075" y="3271838"/>
              <a:ext cx="123825" cy="212725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51" name="Straight Connector 502"/>
            <p:cNvCxnSpPr>
              <a:cxnSpLocks noChangeShapeType="1"/>
              <a:endCxn id="212486" idx="1"/>
            </p:cNvCxnSpPr>
            <p:nvPr/>
          </p:nvCxnSpPr>
          <p:spPr bwMode="auto">
            <a:xfrm>
              <a:off x="3916363" y="2411413"/>
              <a:ext cx="307975" cy="573087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52" name="Straight Connector 503"/>
            <p:cNvCxnSpPr>
              <a:cxnSpLocks noChangeShapeType="1"/>
              <a:endCxn id="212486" idx="0"/>
            </p:cNvCxnSpPr>
            <p:nvPr/>
          </p:nvCxnSpPr>
          <p:spPr bwMode="auto">
            <a:xfrm flipH="1">
              <a:off x="4425950" y="2389188"/>
              <a:ext cx="384175" cy="579437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53" name="Straight Connector 504"/>
            <p:cNvCxnSpPr>
              <a:cxnSpLocks noChangeShapeType="1"/>
              <a:endCxn id="212568" idx="0"/>
            </p:cNvCxnSpPr>
            <p:nvPr/>
          </p:nvCxnSpPr>
          <p:spPr bwMode="auto">
            <a:xfrm>
              <a:off x="6770688" y="2900363"/>
              <a:ext cx="215900" cy="1046162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54" name="Straight Connector 505"/>
            <p:cNvCxnSpPr>
              <a:cxnSpLocks noChangeShapeType="1"/>
            </p:cNvCxnSpPr>
            <p:nvPr/>
          </p:nvCxnSpPr>
          <p:spPr bwMode="auto">
            <a:xfrm flipH="1">
              <a:off x="7137400" y="3251200"/>
              <a:ext cx="241300" cy="692150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55" name="Straight Connector 506"/>
            <p:cNvCxnSpPr>
              <a:cxnSpLocks noChangeShapeType="1"/>
              <a:stCxn id="212318" idx="4"/>
              <a:endCxn id="212563" idx="0"/>
            </p:cNvCxnSpPr>
            <p:nvPr/>
          </p:nvCxnSpPr>
          <p:spPr bwMode="auto">
            <a:xfrm flipH="1">
              <a:off x="7483475" y="4229100"/>
              <a:ext cx="541338" cy="249238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56" name="Straight Connector 507"/>
            <p:cNvCxnSpPr>
              <a:cxnSpLocks noChangeShapeType="1"/>
            </p:cNvCxnSpPr>
            <p:nvPr/>
          </p:nvCxnSpPr>
          <p:spPr bwMode="auto">
            <a:xfrm flipH="1" flipV="1">
              <a:off x="7454900" y="4573588"/>
              <a:ext cx="796925" cy="614362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57" name="Straight Connector 508"/>
            <p:cNvCxnSpPr>
              <a:cxnSpLocks noChangeShapeType="1"/>
              <a:endCxn id="212550" idx="5"/>
            </p:cNvCxnSpPr>
            <p:nvPr/>
          </p:nvCxnSpPr>
          <p:spPr bwMode="auto">
            <a:xfrm flipH="1" flipV="1">
              <a:off x="6496050" y="4722813"/>
              <a:ext cx="1047750" cy="966787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58" name="Straight Connector 509"/>
            <p:cNvCxnSpPr>
              <a:cxnSpLocks noChangeShapeType="1"/>
              <a:stCxn id="212319" idx="0"/>
              <a:endCxn id="212374" idx="5"/>
            </p:cNvCxnSpPr>
            <p:nvPr/>
          </p:nvCxnSpPr>
          <p:spPr bwMode="auto">
            <a:xfrm flipH="1" flipV="1">
              <a:off x="5084763" y="5684838"/>
              <a:ext cx="520700" cy="169862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59" name="Straight Connector 510"/>
            <p:cNvCxnSpPr>
              <a:cxnSpLocks noChangeShapeType="1"/>
            </p:cNvCxnSpPr>
            <p:nvPr/>
          </p:nvCxnSpPr>
          <p:spPr bwMode="auto">
            <a:xfrm flipH="1" flipV="1">
              <a:off x="4068763" y="5045075"/>
              <a:ext cx="371475" cy="973138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60" name="Straight Connector 511"/>
            <p:cNvCxnSpPr>
              <a:cxnSpLocks noChangeShapeType="1"/>
            </p:cNvCxnSpPr>
            <p:nvPr/>
          </p:nvCxnSpPr>
          <p:spPr bwMode="auto">
            <a:xfrm flipV="1">
              <a:off x="3389313" y="5689600"/>
              <a:ext cx="306387" cy="165100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61" name="Straight Connector 512"/>
            <p:cNvCxnSpPr>
              <a:cxnSpLocks noChangeShapeType="1"/>
            </p:cNvCxnSpPr>
            <p:nvPr/>
          </p:nvCxnSpPr>
          <p:spPr bwMode="auto">
            <a:xfrm flipV="1">
              <a:off x="1790700" y="5160963"/>
              <a:ext cx="401638" cy="209550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62" name="Straight Connector 513"/>
            <p:cNvCxnSpPr>
              <a:cxnSpLocks noChangeShapeType="1"/>
            </p:cNvCxnSpPr>
            <p:nvPr/>
          </p:nvCxnSpPr>
          <p:spPr bwMode="auto">
            <a:xfrm flipV="1">
              <a:off x="1179513" y="4467225"/>
              <a:ext cx="227012" cy="282575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63" name="Straight Connector 514"/>
            <p:cNvCxnSpPr>
              <a:cxnSpLocks noChangeShapeType="1"/>
              <a:endCxn id="212375" idx="5"/>
            </p:cNvCxnSpPr>
            <p:nvPr/>
          </p:nvCxnSpPr>
          <p:spPr bwMode="auto">
            <a:xfrm flipV="1">
              <a:off x="1155700" y="4368800"/>
              <a:ext cx="203200" cy="7938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12364" name="Oval 14"/>
            <p:cNvSpPr>
              <a:spLocks noChangeArrowheads="1"/>
            </p:cNvSpPr>
            <p:nvPr/>
          </p:nvSpPr>
          <p:spPr bwMode="auto">
            <a:xfrm>
              <a:off x="5677595" y="2896842"/>
              <a:ext cx="528046" cy="30477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17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cxnSp>
          <p:nvCxnSpPr>
            <p:cNvPr id="212365" name="Straight Connector 18"/>
            <p:cNvCxnSpPr>
              <a:cxnSpLocks noChangeShapeType="1"/>
            </p:cNvCxnSpPr>
            <p:nvPr/>
          </p:nvCxnSpPr>
          <p:spPr bwMode="auto">
            <a:xfrm>
              <a:off x="4713288" y="3051291"/>
              <a:ext cx="964307" cy="26892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66" name="Straight Connector 516"/>
            <p:cNvCxnSpPr>
              <a:cxnSpLocks noChangeShapeType="1"/>
            </p:cNvCxnSpPr>
            <p:nvPr/>
          </p:nvCxnSpPr>
          <p:spPr bwMode="auto">
            <a:xfrm>
              <a:off x="6139457" y="3169615"/>
              <a:ext cx="691556" cy="784846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67" name="Straight Connector 515"/>
            <p:cNvCxnSpPr>
              <a:cxnSpLocks noChangeShapeType="1"/>
              <a:stCxn id="212404" idx="0"/>
            </p:cNvCxnSpPr>
            <p:nvPr/>
          </p:nvCxnSpPr>
          <p:spPr bwMode="auto">
            <a:xfrm flipV="1">
              <a:off x="3832888" y="4233720"/>
              <a:ext cx="190494" cy="14143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12368" name="Oval 521"/>
            <p:cNvSpPr>
              <a:spLocks noChangeArrowheads="1"/>
            </p:cNvSpPr>
            <p:nvPr/>
          </p:nvSpPr>
          <p:spPr bwMode="auto">
            <a:xfrm>
              <a:off x="3932543" y="3959560"/>
              <a:ext cx="528230" cy="30505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17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rPr>
                <a:t>   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cxnSp>
          <p:nvCxnSpPr>
            <p:cNvPr id="212369" name="Straight Connector 519"/>
            <p:cNvCxnSpPr>
              <a:cxnSpLocks noChangeShapeType="1"/>
              <a:stCxn id="212368" idx="6"/>
              <a:endCxn id="212602" idx="1"/>
            </p:cNvCxnSpPr>
            <p:nvPr/>
          </p:nvCxnSpPr>
          <p:spPr bwMode="auto">
            <a:xfrm flipV="1">
              <a:off x="4460773" y="3953940"/>
              <a:ext cx="770040" cy="158145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70" name="Straight Connector 520"/>
            <p:cNvCxnSpPr>
              <a:cxnSpLocks noChangeShapeType="1"/>
            </p:cNvCxnSpPr>
            <p:nvPr/>
          </p:nvCxnSpPr>
          <p:spPr bwMode="auto">
            <a:xfrm>
              <a:off x="3692525" y="3789363"/>
              <a:ext cx="342828" cy="205015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71" name="Straight Connector 7"/>
            <p:cNvCxnSpPr>
              <a:cxnSpLocks noChangeShapeType="1"/>
              <a:stCxn id="212476" idx="5"/>
              <a:endCxn id="212600" idx="1"/>
            </p:cNvCxnSpPr>
            <p:nvPr/>
          </p:nvCxnSpPr>
          <p:spPr bwMode="auto">
            <a:xfrm>
              <a:off x="4876727" y="3633788"/>
              <a:ext cx="431873" cy="222379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72" name="Straight Connector 415"/>
            <p:cNvCxnSpPr>
              <a:cxnSpLocks noChangeShapeType="1"/>
              <a:endCxn id="212436" idx="0"/>
            </p:cNvCxnSpPr>
            <p:nvPr/>
          </p:nvCxnSpPr>
          <p:spPr bwMode="auto">
            <a:xfrm flipH="1">
              <a:off x="2406650" y="3753813"/>
              <a:ext cx="282556" cy="511097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73" name="Straight Connector 523"/>
            <p:cNvCxnSpPr>
              <a:cxnSpLocks noChangeShapeType="1"/>
              <a:stCxn id="212399" idx="0"/>
            </p:cNvCxnSpPr>
            <p:nvPr/>
          </p:nvCxnSpPr>
          <p:spPr bwMode="auto">
            <a:xfrm flipV="1">
              <a:off x="4307761" y="4626483"/>
              <a:ext cx="844015" cy="304292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12374" name="Oval 6"/>
            <p:cNvSpPr>
              <a:spLocks noChangeArrowheads="1"/>
            </p:cNvSpPr>
            <p:nvPr/>
          </p:nvSpPr>
          <p:spPr bwMode="auto">
            <a:xfrm>
              <a:off x="3340100" y="5359400"/>
              <a:ext cx="2044700" cy="381000"/>
            </a:xfrm>
            <a:prstGeom prst="ellipse">
              <a:avLst/>
            </a:prstGeom>
            <a:solidFill>
              <a:srgbClr val="CC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17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2375" name="Oval 517"/>
            <p:cNvSpPr>
              <a:spLocks noChangeArrowheads="1"/>
            </p:cNvSpPr>
            <p:nvPr/>
          </p:nvSpPr>
          <p:spPr bwMode="auto">
            <a:xfrm rot="5400000">
              <a:off x="867569" y="3736182"/>
              <a:ext cx="1252537" cy="381000"/>
            </a:xfrm>
            <a:prstGeom prst="ellipse">
              <a:avLst/>
            </a:prstGeom>
            <a:solidFill>
              <a:srgbClr val="CC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17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cxnSp>
          <p:nvCxnSpPr>
            <p:cNvPr id="212376" name="Straight Connector 39941"/>
            <p:cNvCxnSpPr>
              <a:cxnSpLocks noChangeShapeType="1"/>
              <a:stCxn id="212375" idx="0"/>
              <a:endCxn id="212464" idx="0"/>
            </p:cNvCxnSpPr>
            <p:nvPr/>
          </p:nvCxnSpPr>
          <p:spPr bwMode="auto">
            <a:xfrm flipV="1">
              <a:off x="1684338" y="3654425"/>
              <a:ext cx="758825" cy="273050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377" name="Straight Connector 524"/>
            <p:cNvCxnSpPr>
              <a:cxnSpLocks noChangeShapeType="1"/>
              <a:endCxn id="212438" idx="1"/>
            </p:cNvCxnSpPr>
            <p:nvPr/>
          </p:nvCxnSpPr>
          <p:spPr bwMode="auto">
            <a:xfrm>
              <a:off x="1685925" y="4111625"/>
              <a:ext cx="466725" cy="269875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11973" name="Group 418"/>
          <p:cNvGrpSpPr/>
          <p:nvPr/>
        </p:nvGrpSpPr>
        <p:grpSpPr bwMode="auto">
          <a:xfrm>
            <a:off x="1963738" y="4827588"/>
            <a:ext cx="874712" cy="506412"/>
            <a:chOff x="2889" y="1631"/>
            <a:chExt cx="980" cy="743"/>
          </a:xfrm>
        </p:grpSpPr>
        <p:sp>
          <p:nvSpPr>
            <p:cNvPr id="212304" name="Rectangle 419"/>
            <p:cNvSpPr>
              <a:spLocks noChangeArrowheads="1"/>
            </p:cNvSpPr>
            <p:nvPr/>
          </p:nvSpPr>
          <p:spPr bwMode="auto">
            <a:xfrm>
              <a:off x="3046" y="1841"/>
              <a:ext cx="663" cy="53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35249" name="AutoShape 420"/>
            <p:cNvSpPr>
              <a:spLocks noChangeArrowheads="1"/>
            </p:cNvSpPr>
            <p:nvPr/>
          </p:nvSpPr>
          <p:spPr bwMode="auto">
            <a:xfrm>
              <a:off x="2889" y="1631"/>
              <a:ext cx="980" cy="254"/>
            </a:xfrm>
            <a:prstGeom prst="triangle">
              <a:avLst>
                <a:gd name="adj" fmla="val 5000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CC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endParaRPr>
            </a:p>
          </p:txBody>
        </p:sp>
      </p:grpSp>
      <p:sp>
        <p:nvSpPr>
          <p:cNvPr id="211974" name="Line 424"/>
          <p:cNvSpPr>
            <a:spLocks noChangeShapeType="1"/>
          </p:cNvSpPr>
          <p:nvPr/>
        </p:nvSpPr>
        <p:spPr bwMode="auto">
          <a:xfrm flipV="1">
            <a:off x="2686051" y="5280026"/>
            <a:ext cx="144463" cy="31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Tx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991026" y="1906929"/>
            <a:ext cx="10535957" cy="1306512"/>
          </a:xfrm>
        </p:spPr>
        <p:txBody>
          <a:bodyPr/>
          <a:lstStyle/>
          <a:p>
            <a:pPr>
              <a:buSzPct val="100000"/>
              <a:buFont typeface="Wingdings" panose="05000000000000000000" pitchFamily="2" charset="2"/>
              <a:buChar char="§"/>
            </a:pPr>
            <a:r>
              <a:rPr lang="en-US" altLang="en-US" dirty="0"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subscriber requests content, service provider returns manifest</a:t>
            </a:r>
            <a:endParaRPr lang="en-US" altLang="en-US" dirty="0"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673" name="Title 1"/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Content distribution </a:t>
            </a:r>
            <a:r>
              <a:rPr lang="en-US" altLang="en-US" dirty="0">
                <a:ea typeface="MS PGothic" panose="020B0600070205080204" pitchFamily="34" charset="-128"/>
              </a:rPr>
              <a:t>n</a:t>
            </a:r>
            <a:r>
              <a:rPr lang="en-US" altLang="en-US" sz="4400" dirty="0">
                <a:ea typeface="MS PGothic" panose="020B0600070205080204" pitchFamily="34" charset="-128"/>
              </a:rPr>
              <a:t>etworks (CDNs)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grpSp>
        <p:nvGrpSpPr>
          <p:cNvPr id="793" name="Group 792"/>
          <p:cNvGrpSpPr/>
          <p:nvPr/>
        </p:nvGrpSpPr>
        <p:grpSpPr bwMode="auto">
          <a:xfrm>
            <a:off x="4745038" y="5776913"/>
            <a:ext cx="349250" cy="679450"/>
            <a:chOff x="7923189" y="2486664"/>
            <a:chExt cx="360377" cy="884585"/>
          </a:xfrm>
        </p:grpSpPr>
        <p:pic>
          <p:nvPicPr>
            <p:cNvPr id="212270" name="Picture 3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43998" y="2486664"/>
              <a:ext cx="239568" cy="5365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212271" name="Group 950"/>
            <p:cNvGrpSpPr/>
            <p:nvPr/>
          </p:nvGrpSpPr>
          <p:grpSpPr bwMode="auto">
            <a:xfrm>
              <a:off x="7923189" y="2890236"/>
              <a:ext cx="227012" cy="481013"/>
              <a:chOff x="4140" y="429"/>
              <a:chExt cx="1425" cy="2396"/>
            </a:xfrm>
          </p:grpSpPr>
          <p:sp>
            <p:nvSpPr>
              <p:cNvPr id="212272" name="Freeform 951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3 w 354"/>
                  <a:gd name="T1" fmla="*/ 0 h 2742"/>
                  <a:gd name="T2" fmla="*/ 15 w 354"/>
                  <a:gd name="T3" fmla="*/ 27 h 2742"/>
                  <a:gd name="T4" fmla="*/ 15 w 354"/>
                  <a:gd name="T5" fmla="*/ 205 h 2742"/>
                  <a:gd name="T6" fmla="*/ 0 w 354"/>
                  <a:gd name="T7" fmla="*/ 215 h 2742"/>
                  <a:gd name="T8" fmla="*/ 3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73" name="Rectangle 952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74" name="Freeform 953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9 w 211"/>
                  <a:gd name="T3" fmla="*/ 18 h 2537"/>
                  <a:gd name="T4" fmla="*/ 2 w 211"/>
                  <a:gd name="T5" fmla="*/ 19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75" name="Freeform 954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1 h 226"/>
                  <a:gd name="T4" fmla="*/ 14 w 328"/>
                  <a:gd name="T5" fmla="*/ 19 h 226"/>
                  <a:gd name="T6" fmla="*/ 0 w 328"/>
                  <a:gd name="T7" fmla="*/ 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76" name="Rectangle 955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277" name="Group 956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12302" name="AutoShape 95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303" name="AutoShape 958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278" name="Rectangle 959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279" name="Group 960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12300" name="AutoShape 961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301" name="AutoShape 962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280" name="Rectangle 963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81" name="Rectangle 964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282" name="Group 965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12298" name="AutoShape 966"/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299" name="AutoShape 967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283" name="Freeform 968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0 h 226"/>
                  <a:gd name="T4" fmla="*/ 14 w 328"/>
                  <a:gd name="T5" fmla="*/ 17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284" name="Group 969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12296" name="AutoShape 970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297" name="AutoShape 971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285" name="Rectangle 972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86" name="Freeform 973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4 w 296"/>
                  <a:gd name="T3" fmla="*/ 10 h 256"/>
                  <a:gd name="T4" fmla="*/ 14 w 296"/>
                  <a:gd name="T5" fmla="*/ 19 h 256"/>
                  <a:gd name="T6" fmla="*/ 0 w 296"/>
                  <a:gd name="T7" fmla="*/ 7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87" name="Freeform 974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4 w 304"/>
                  <a:gd name="T3" fmla="*/ 13 h 288"/>
                  <a:gd name="T4" fmla="*/ 13 w 304"/>
                  <a:gd name="T5" fmla="*/ 23 h 288"/>
                  <a:gd name="T6" fmla="*/ 2 w 304"/>
                  <a:gd name="T7" fmla="*/ 1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88" name="Oval 975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89" name="Freeform 976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9 h 240"/>
                  <a:gd name="T2" fmla="*/ 2 w 306"/>
                  <a:gd name="T3" fmla="*/ 19 h 240"/>
                  <a:gd name="T4" fmla="*/ 14 w 306"/>
                  <a:gd name="T5" fmla="*/ 9 h 240"/>
                  <a:gd name="T6" fmla="*/ 14 w 306"/>
                  <a:gd name="T7" fmla="*/ 0 h 240"/>
                  <a:gd name="T8" fmla="*/ 0 w 306"/>
                  <a:gd name="T9" fmla="*/ 9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90" name="AutoShape 977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91" name="AutoShape 978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92" name="Oval 979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93" name="Oval 980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94" name="Oval 981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95" name="Rectangle 982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828" name="Group 827"/>
          <p:cNvGrpSpPr/>
          <p:nvPr/>
        </p:nvGrpSpPr>
        <p:grpSpPr bwMode="auto">
          <a:xfrm>
            <a:off x="5911851" y="3556000"/>
            <a:ext cx="347663" cy="679450"/>
            <a:chOff x="7923189" y="2486664"/>
            <a:chExt cx="360377" cy="884585"/>
          </a:xfrm>
        </p:grpSpPr>
        <p:pic>
          <p:nvPicPr>
            <p:cNvPr id="212236" name="Picture 3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43998" y="2486664"/>
              <a:ext cx="239568" cy="5365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212237" name="Group 950"/>
            <p:cNvGrpSpPr/>
            <p:nvPr/>
          </p:nvGrpSpPr>
          <p:grpSpPr bwMode="auto">
            <a:xfrm>
              <a:off x="7923189" y="2890236"/>
              <a:ext cx="227012" cy="481013"/>
              <a:chOff x="4140" y="429"/>
              <a:chExt cx="1425" cy="2396"/>
            </a:xfrm>
          </p:grpSpPr>
          <p:sp>
            <p:nvSpPr>
              <p:cNvPr id="212238" name="Freeform 951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3 w 354"/>
                  <a:gd name="T1" fmla="*/ 0 h 2742"/>
                  <a:gd name="T2" fmla="*/ 15 w 354"/>
                  <a:gd name="T3" fmla="*/ 27 h 2742"/>
                  <a:gd name="T4" fmla="*/ 15 w 354"/>
                  <a:gd name="T5" fmla="*/ 205 h 2742"/>
                  <a:gd name="T6" fmla="*/ 0 w 354"/>
                  <a:gd name="T7" fmla="*/ 215 h 2742"/>
                  <a:gd name="T8" fmla="*/ 3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39" name="Rectangle 952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40" name="Freeform 953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9 w 211"/>
                  <a:gd name="T3" fmla="*/ 18 h 2537"/>
                  <a:gd name="T4" fmla="*/ 2 w 211"/>
                  <a:gd name="T5" fmla="*/ 19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41" name="Freeform 954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1 h 226"/>
                  <a:gd name="T4" fmla="*/ 14 w 328"/>
                  <a:gd name="T5" fmla="*/ 19 h 226"/>
                  <a:gd name="T6" fmla="*/ 0 w 328"/>
                  <a:gd name="T7" fmla="*/ 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42" name="Rectangle 955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243" name="Group 956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12268" name="AutoShape 95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269" name="AutoShape 958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244" name="Rectangle 959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245" name="Group 960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12266" name="AutoShape 961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267" name="AutoShape 962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246" name="Rectangle 963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47" name="Rectangle 964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248" name="Group 965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12264" name="AutoShape 966"/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265" name="AutoShape 967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249" name="Freeform 968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0 h 226"/>
                  <a:gd name="T4" fmla="*/ 14 w 328"/>
                  <a:gd name="T5" fmla="*/ 17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250" name="Group 969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12262" name="AutoShape 970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263" name="AutoShape 971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251" name="Rectangle 972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52" name="Freeform 973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4 w 296"/>
                  <a:gd name="T3" fmla="*/ 10 h 256"/>
                  <a:gd name="T4" fmla="*/ 14 w 296"/>
                  <a:gd name="T5" fmla="*/ 19 h 256"/>
                  <a:gd name="T6" fmla="*/ 0 w 296"/>
                  <a:gd name="T7" fmla="*/ 7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53" name="Freeform 974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4 w 304"/>
                  <a:gd name="T3" fmla="*/ 13 h 288"/>
                  <a:gd name="T4" fmla="*/ 13 w 304"/>
                  <a:gd name="T5" fmla="*/ 23 h 288"/>
                  <a:gd name="T6" fmla="*/ 2 w 304"/>
                  <a:gd name="T7" fmla="*/ 1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54" name="Oval 975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55" name="Freeform 976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9 h 240"/>
                  <a:gd name="T2" fmla="*/ 2 w 306"/>
                  <a:gd name="T3" fmla="*/ 19 h 240"/>
                  <a:gd name="T4" fmla="*/ 14 w 306"/>
                  <a:gd name="T5" fmla="*/ 9 h 240"/>
                  <a:gd name="T6" fmla="*/ 14 w 306"/>
                  <a:gd name="T7" fmla="*/ 0 h 240"/>
                  <a:gd name="T8" fmla="*/ 0 w 306"/>
                  <a:gd name="T9" fmla="*/ 9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56" name="AutoShape 977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57" name="AutoShape 978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58" name="Oval 979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59" name="Oval 980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60" name="Oval 981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61" name="Rectangle 982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863" name="Group 862"/>
          <p:cNvGrpSpPr/>
          <p:nvPr/>
        </p:nvGrpSpPr>
        <p:grpSpPr bwMode="auto">
          <a:xfrm>
            <a:off x="6608763" y="5611814"/>
            <a:ext cx="347662" cy="681037"/>
            <a:chOff x="7923189" y="2486664"/>
            <a:chExt cx="360377" cy="884585"/>
          </a:xfrm>
        </p:grpSpPr>
        <p:pic>
          <p:nvPicPr>
            <p:cNvPr id="212202" name="Picture 3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43998" y="2486664"/>
              <a:ext cx="239568" cy="5365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212203" name="Group 950"/>
            <p:cNvGrpSpPr/>
            <p:nvPr/>
          </p:nvGrpSpPr>
          <p:grpSpPr bwMode="auto">
            <a:xfrm>
              <a:off x="7923189" y="2890236"/>
              <a:ext cx="227012" cy="481013"/>
              <a:chOff x="4140" y="429"/>
              <a:chExt cx="1425" cy="2396"/>
            </a:xfrm>
          </p:grpSpPr>
          <p:sp>
            <p:nvSpPr>
              <p:cNvPr id="212204" name="Freeform 951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3 w 354"/>
                  <a:gd name="T1" fmla="*/ 0 h 2742"/>
                  <a:gd name="T2" fmla="*/ 15 w 354"/>
                  <a:gd name="T3" fmla="*/ 27 h 2742"/>
                  <a:gd name="T4" fmla="*/ 15 w 354"/>
                  <a:gd name="T5" fmla="*/ 205 h 2742"/>
                  <a:gd name="T6" fmla="*/ 0 w 354"/>
                  <a:gd name="T7" fmla="*/ 215 h 2742"/>
                  <a:gd name="T8" fmla="*/ 3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05" name="Rectangle 952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06" name="Freeform 953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9 w 211"/>
                  <a:gd name="T3" fmla="*/ 18 h 2537"/>
                  <a:gd name="T4" fmla="*/ 2 w 211"/>
                  <a:gd name="T5" fmla="*/ 19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07" name="Freeform 954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1 h 226"/>
                  <a:gd name="T4" fmla="*/ 14 w 328"/>
                  <a:gd name="T5" fmla="*/ 19 h 226"/>
                  <a:gd name="T6" fmla="*/ 0 w 328"/>
                  <a:gd name="T7" fmla="*/ 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08" name="Rectangle 955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209" name="Group 956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12234" name="AutoShape 95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235" name="AutoShape 958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210" name="Rectangle 959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211" name="Group 960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12232" name="AutoShape 961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233" name="AutoShape 962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212" name="Rectangle 963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13" name="Rectangle 964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214" name="Group 965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12230" name="AutoShape 966"/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231" name="AutoShape 967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215" name="Freeform 968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0 h 226"/>
                  <a:gd name="T4" fmla="*/ 14 w 328"/>
                  <a:gd name="T5" fmla="*/ 17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216" name="Group 969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12228" name="AutoShape 970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229" name="AutoShape 971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217" name="Rectangle 972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18" name="Freeform 973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4 w 296"/>
                  <a:gd name="T3" fmla="*/ 10 h 256"/>
                  <a:gd name="T4" fmla="*/ 14 w 296"/>
                  <a:gd name="T5" fmla="*/ 19 h 256"/>
                  <a:gd name="T6" fmla="*/ 0 w 296"/>
                  <a:gd name="T7" fmla="*/ 7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19" name="Freeform 974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4 w 304"/>
                  <a:gd name="T3" fmla="*/ 13 h 288"/>
                  <a:gd name="T4" fmla="*/ 13 w 304"/>
                  <a:gd name="T5" fmla="*/ 23 h 288"/>
                  <a:gd name="T6" fmla="*/ 2 w 304"/>
                  <a:gd name="T7" fmla="*/ 1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20" name="Oval 975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21" name="Freeform 976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9 h 240"/>
                  <a:gd name="T2" fmla="*/ 2 w 306"/>
                  <a:gd name="T3" fmla="*/ 19 h 240"/>
                  <a:gd name="T4" fmla="*/ 14 w 306"/>
                  <a:gd name="T5" fmla="*/ 9 h 240"/>
                  <a:gd name="T6" fmla="*/ 14 w 306"/>
                  <a:gd name="T7" fmla="*/ 0 h 240"/>
                  <a:gd name="T8" fmla="*/ 0 w 306"/>
                  <a:gd name="T9" fmla="*/ 9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22" name="AutoShape 977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23" name="AutoShape 978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24" name="Oval 979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25" name="Oval 980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26" name="Oval 981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227" name="Rectangle 982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898" name="Group 897"/>
          <p:cNvGrpSpPr/>
          <p:nvPr/>
        </p:nvGrpSpPr>
        <p:grpSpPr bwMode="auto">
          <a:xfrm>
            <a:off x="7591426" y="3829050"/>
            <a:ext cx="347663" cy="681038"/>
            <a:chOff x="7923189" y="2486664"/>
            <a:chExt cx="360377" cy="884585"/>
          </a:xfrm>
        </p:grpSpPr>
        <p:pic>
          <p:nvPicPr>
            <p:cNvPr id="212168" name="Picture 3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43998" y="2486664"/>
              <a:ext cx="239568" cy="5365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212169" name="Group 950"/>
            <p:cNvGrpSpPr/>
            <p:nvPr/>
          </p:nvGrpSpPr>
          <p:grpSpPr bwMode="auto">
            <a:xfrm>
              <a:off x="7923189" y="2890236"/>
              <a:ext cx="227012" cy="481013"/>
              <a:chOff x="4140" y="429"/>
              <a:chExt cx="1425" cy="2396"/>
            </a:xfrm>
          </p:grpSpPr>
          <p:sp>
            <p:nvSpPr>
              <p:cNvPr id="212170" name="Freeform 951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3 w 354"/>
                  <a:gd name="T1" fmla="*/ 0 h 2742"/>
                  <a:gd name="T2" fmla="*/ 15 w 354"/>
                  <a:gd name="T3" fmla="*/ 27 h 2742"/>
                  <a:gd name="T4" fmla="*/ 15 w 354"/>
                  <a:gd name="T5" fmla="*/ 205 h 2742"/>
                  <a:gd name="T6" fmla="*/ 0 w 354"/>
                  <a:gd name="T7" fmla="*/ 215 h 2742"/>
                  <a:gd name="T8" fmla="*/ 3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71" name="Rectangle 952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72" name="Freeform 953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9 w 211"/>
                  <a:gd name="T3" fmla="*/ 18 h 2537"/>
                  <a:gd name="T4" fmla="*/ 2 w 211"/>
                  <a:gd name="T5" fmla="*/ 19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73" name="Freeform 954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1 h 226"/>
                  <a:gd name="T4" fmla="*/ 14 w 328"/>
                  <a:gd name="T5" fmla="*/ 19 h 226"/>
                  <a:gd name="T6" fmla="*/ 0 w 328"/>
                  <a:gd name="T7" fmla="*/ 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74" name="Rectangle 955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175" name="Group 956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12200" name="AutoShape 95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201" name="AutoShape 958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176" name="Rectangle 959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177" name="Group 960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12198" name="AutoShape 961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199" name="AutoShape 962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178" name="Rectangle 963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79" name="Rectangle 964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180" name="Group 965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12196" name="AutoShape 966"/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197" name="AutoShape 967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181" name="Freeform 968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0 h 226"/>
                  <a:gd name="T4" fmla="*/ 14 w 328"/>
                  <a:gd name="T5" fmla="*/ 17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182" name="Group 969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12194" name="AutoShape 970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195" name="AutoShape 971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183" name="Rectangle 972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84" name="Freeform 973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4 w 296"/>
                  <a:gd name="T3" fmla="*/ 10 h 256"/>
                  <a:gd name="T4" fmla="*/ 14 w 296"/>
                  <a:gd name="T5" fmla="*/ 19 h 256"/>
                  <a:gd name="T6" fmla="*/ 0 w 296"/>
                  <a:gd name="T7" fmla="*/ 7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85" name="Freeform 974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4 w 304"/>
                  <a:gd name="T3" fmla="*/ 13 h 288"/>
                  <a:gd name="T4" fmla="*/ 13 w 304"/>
                  <a:gd name="T5" fmla="*/ 23 h 288"/>
                  <a:gd name="T6" fmla="*/ 2 w 304"/>
                  <a:gd name="T7" fmla="*/ 1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86" name="Oval 975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87" name="Freeform 976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9 h 240"/>
                  <a:gd name="T2" fmla="*/ 2 w 306"/>
                  <a:gd name="T3" fmla="*/ 19 h 240"/>
                  <a:gd name="T4" fmla="*/ 14 w 306"/>
                  <a:gd name="T5" fmla="*/ 9 h 240"/>
                  <a:gd name="T6" fmla="*/ 14 w 306"/>
                  <a:gd name="T7" fmla="*/ 0 h 240"/>
                  <a:gd name="T8" fmla="*/ 0 w 306"/>
                  <a:gd name="T9" fmla="*/ 9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88" name="AutoShape 977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89" name="AutoShape 978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90" name="Oval 979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91" name="Oval 980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92" name="Oval 981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93" name="Rectangle 982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933" name="Group 932"/>
          <p:cNvGrpSpPr/>
          <p:nvPr/>
        </p:nvGrpSpPr>
        <p:grpSpPr bwMode="auto">
          <a:xfrm>
            <a:off x="3646488" y="5629275"/>
            <a:ext cx="347662" cy="681038"/>
            <a:chOff x="7923189" y="2486664"/>
            <a:chExt cx="360377" cy="884585"/>
          </a:xfrm>
        </p:grpSpPr>
        <p:pic>
          <p:nvPicPr>
            <p:cNvPr id="212134" name="Picture 3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43998" y="2486664"/>
              <a:ext cx="239568" cy="5365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212135" name="Group 950"/>
            <p:cNvGrpSpPr/>
            <p:nvPr/>
          </p:nvGrpSpPr>
          <p:grpSpPr bwMode="auto">
            <a:xfrm>
              <a:off x="7923189" y="2890236"/>
              <a:ext cx="227012" cy="481013"/>
              <a:chOff x="4140" y="429"/>
              <a:chExt cx="1425" cy="2396"/>
            </a:xfrm>
          </p:grpSpPr>
          <p:sp>
            <p:nvSpPr>
              <p:cNvPr id="212136" name="Freeform 951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3 w 354"/>
                  <a:gd name="T1" fmla="*/ 0 h 2742"/>
                  <a:gd name="T2" fmla="*/ 15 w 354"/>
                  <a:gd name="T3" fmla="*/ 27 h 2742"/>
                  <a:gd name="T4" fmla="*/ 15 w 354"/>
                  <a:gd name="T5" fmla="*/ 205 h 2742"/>
                  <a:gd name="T6" fmla="*/ 0 w 354"/>
                  <a:gd name="T7" fmla="*/ 215 h 2742"/>
                  <a:gd name="T8" fmla="*/ 3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37" name="Rectangle 952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38" name="Freeform 953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9 w 211"/>
                  <a:gd name="T3" fmla="*/ 18 h 2537"/>
                  <a:gd name="T4" fmla="*/ 2 w 211"/>
                  <a:gd name="T5" fmla="*/ 19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39" name="Freeform 954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1 h 226"/>
                  <a:gd name="T4" fmla="*/ 14 w 328"/>
                  <a:gd name="T5" fmla="*/ 19 h 226"/>
                  <a:gd name="T6" fmla="*/ 0 w 328"/>
                  <a:gd name="T7" fmla="*/ 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40" name="Rectangle 955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141" name="Group 956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12166" name="AutoShape 95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167" name="AutoShape 958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142" name="Rectangle 959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143" name="Group 960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12164" name="AutoShape 961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165" name="AutoShape 962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144" name="Rectangle 963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45" name="Rectangle 964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146" name="Group 965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12162" name="AutoShape 966"/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163" name="AutoShape 967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147" name="Freeform 968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0 h 226"/>
                  <a:gd name="T4" fmla="*/ 14 w 328"/>
                  <a:gd name="T5" fmla="*/ 17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148" name="Group 969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12160" name="AutoShape 970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161" name="AutoShape 971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149" name="Rectangle 972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50" name="Freeform 973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4 w 296"/>
                  <a:gd name="T3" fmla="*/ 10 h 256"/>
                  <a:gd name="T4" fmla="*/ 14 w 296"/>
                  <a:gd name="T5" fmla="*/ 19 h 256"/>
                  <a:gd name="T6" fmla="*/ 0 w 296"/>
                  <a:gd name="T7" fmla="*/ 7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51" name="Freeform 974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4 w 304"/>
                  <a:gd name="T3" fmla="*/ 13 h 288"/>
                  <a:gd name="T4" fmla="*/ 13 w 304"/>
                  <a:gd name="T5" fmla="*/ 23 h 288"/>
                  <a:gd name="T6" fmla="*/ 2 w 304"/>
                  <a:gd name="T7" fmla="*/ 1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52" name="Oval 975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53" name="Freeform 976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9 h 240"/>
                  <a:gd name="T2" fmla="*/ 2 w 306"/>
                  <a:gd name="T3" fmla="*/ 19 h 240"/>
                  <a:gd name="T4" fmla="*/ 14 w 306"/>
                  <a:gd name="T5" fmla="*/ 9 h 240"/>
                  <a:gd name="T6" fmla="*/ 14 w 306"/>
                  <a:gd name="T7" fmla="*/ 0 h 240"/>
                  <a:gd name="T8" fmla="*/ 0 w 306"/>
                  <a:gd name="T9" fmla="*/ 9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54" name="AutoShape 977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55" name="AutoShape 978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56" name="Oval 979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57" name="Oval 980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58" name="Oval 981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59" name="Rectangle 982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211981" name="Group 15"/>
          <p:cNvGrpSpPr/>
          <p:nvPr/>
        </p:nvGrpSpPr>
        <p:grpSpPr bwMode="auto">
          <a:xfrm>
            <a:off x="9231313" y="4368800"/>
            <a:ext cx="990600" cy="731838"/>
            <a:chOff x="7707615" y="4368892"/>
            <a:chExt cx="990551" cy="731635"/>
          </a:xfrm>
        </p:grpSpPr>
        <p:pic>
          <p:nvPicPr>
            <p:cNvPr id="212034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71833" y="4640202"/>
              <a:ext cx="822008" cy="4603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212035" name="Group 249"/>
            <p:cNvGrpSpPr/>
            <p:nvPr/>
          </p:nvGrpSpPr>
          <p:grpSpPr bwMode="auto">
            <a:xfrm flipH="1">
              <a:off x="7707615" y="4368892"/>
              <a:ext cx="225953" cy="395900"/>
              <a:chOff x="4140" y="429"/>
              <a:chExt cx="1425" cy="2396"/>
            </a:xfrm>
          </p:grpSpPr>
          <p:sp>
            <p:nvSpPr>
              <p:cNvPr id="212102" name="Freeform 250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9 w 354"/>
                  <a:gd name="T1" fmla="*/ 0 h 2742"/>
                  <a:gd name="T2" fmla="*/ 47 w 354"/>
                  <a:gd name="T3" fmla="*/ 66 h 2742"/>
                  <a:gd name="T4" fmla="*/ 46 w 354"/>
                  <a:gd name="T5" fmla="*/ 510 h 2742"/>
                  <a:gd name="T6" fmla="*/ 0 w 354"/>
                  <a:gd name="T7" fmla="*/ 534 h 2742"/>
                  <a:gd name="T8" fmla="*/ 9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971" name="Rectangle 251"/>
              <p:cNvSpPr>
                <a:spLocks noChangeArrowheads="1"/>
              </p:cNvSpPr>
              <p:nvPr/>
            </p:nvSpPr>
            <p:spPr bwMode="auto">
              <a:xfrm>
                <a:off x="4203" y="429"/>
                <a:ext cx="1051" cy="2276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04" name="Freeform 252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29 w 211"/>
                  <a:gd name="T3" fmla="*/ 43 h 2537"/>
                  <a:gd name="T4" fmla="*/ 2 w 211"/>
                  <a:gd name="T5" fmla="*/ 48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05" name="Freeform 253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45 w 328"/>
                  <a:gd name="T3" fmla="*/ 25 h 226"/>
                  <a:gd name="T4" fmla="*/ 45 w 328"/>
                  <a:gd name="T5" fmla="*/ 45 h 226"/>
                  <a:gd name="T6" fmla="*/ 0 w 328"/>
                  <a:gd name="T7" fmla="*/ 19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974" name="Rectangle 254"/>
              <p:cNvSpPr>
                <a:spLocks noChangeArrowheads="1"/>
              </p:cNvSpPr>
              <p:nvPr/>
            </p:nvSpPr>
            <p:spPr bwMode="auto">
              <a:xfrm>
                <a:off x="4213" y="688"/>
                <a:ext cx="601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107" name="Group 255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1000" name="AutoShape 256"/>
                <p:cNvSpPr>
                  <a:spLocks noChangeArrowheads="1"/>
                </p:cNvSpPr>
                <p:nvPr/>
              </p:nvSpPr>
              <p:spPr bwMode="auto">
                <a:xfrm>
                  <a:off x="620" y="2569"/>
                  <a:ext cx="725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1001" name="AutoShape 257"/>
                <p:cNvSpPr>
                  <a:spLocks noChangeArrowheads="1"/>
                </p:cNvSpPr>
                <p:nvPr/>
              </p:nvSpPr>
              <p:spPr bwMode="auto">
                <a:xfrm>
                  <a:off x="645" y="2587"/>
                  <a:ext cx="700" cy="101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976" name="Rectangle 258"/>
              <p:cNvSpPr>
                <a:spLocks noChangeArrowheads="1"/>
              </p:cNvSpPr>
              <p:nvPr/>
            </p:nvSpPr>
            <p:spPr bwMode="auto">
              <a:xfrm>
                <a:off x="4223" y="1015"/>
                <a:ext cx="601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109" name="Group 259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998" name="AutoShape 260"/>
                <p:cNvSpPr>
                  <a:spLocks noChangeArrowheads="1"/>
                </p:cNvSpPr>
                <p:nvPr/>
              </p:nvSpPr>
              <p:spPr bwMode="auto">
                <a:xfrm>
                  <a:off x="610" y="2570"/>
                  <a:ext cx="725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999" name="AutoShape 261"/>
                <p:cNvSpPr>
                  <a:spLocks noChangeArrowheads="1"/>
                </p:cNvSpPr>
                <p:nvPr/>
              </p:nvSpPr>
              <p:spPr bwMode="auto">
                <a:xfrm>
                  <a:off x="623" y="2590"/>
                  <a:ext cx="687" cy="10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978" name="Rectangle 262"/>
              <p:cNvSpPr>
                <a:spLocks noChangeArrowheads="1"/>
              </p:cNvSpPr>
              <p:nvPr/>
            </p:nvSpPr>
            <p:spPr bwMode="auto">
              <a:xfrm>
                <a:off x="4223" y="1361"/>
                <a:ext cx="591" cy="3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979" name="Rectangle 263"/>
              <p:cNvSpPr>
                <a:spLocks noChangeArrowheads="1"/>
              </p:cNvSpPr>
              <p:nvPr/>
            </p:nvSpPr>
            <p:spPr bwMode="auto">
              <a:xfrm>
                <a:off x="4234" y="1649"/>
                <a:ext cx="591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112" name="Group 264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996" name="AutoShape 265"/>
                <p:cNvSpPr>
                  <a:spLocks noChangeArrowheads="1"/>
                </p:cNvSpPr>
                <p:nvPr/>
              </p:nvSpPr>
              <p:spPr bwMode="auto">
                <a:xfrm>
                  <a:off x="613" y="2570"/>
                  <a:ext cx="711" cy="13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997" name="AutoShape 266"/>
                <p:cNvSpPr>
                  <a:spLocks noChangeArrowheads="1"/>
                </p:cNvSpPr>
                <p:nvPr/>
              </p:nvSpPr>
              <p:spPr bwMode="auto">
                <a:xfrm>
                  <a:off x="625" y="2588"/>
                  <a:ext cx="673" cy="9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113" name="Freeform 267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45 w 328"/>
                  <a:gd name="T3" fmla="*/ 24 h 226"/>
                  <a:gd name="T4" fmla="*/ 45 w 328"/>
                  <a:gd name="T5" fmla="*/ 43 h 226"/>
                  <a:gd name="T6" fmla="*/ 0 w 328"/>
                  <a:gd name="T7" fmla="*/ 1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114" name="Group 268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994" name="AutoShape 269"/>
                <p:cNvSpPr>
                  <a:spLocks noChangeArrowheads="1"/>
                </p:cNvSpPr>
                <p:nvPr/>
              </p:nvSpPr>
              <p:spPr bwMode="auto">
                <a:xfrm>
                  <a:off x="620" y="2544"/>
                  <a:ext cx="723" cy="1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995" name="AutoShape 270"/>
                <p:cNvSpPr>
                  <a:spLocks noChangeArrowheads="1"/>
                </p:cNvSpPr>
                <p:nvPr/>
              </p:nvSpPr>
              <p:spPr bwMode="auto">
                <a:xfrm>
                  <a:off x="645" y="2582"/>
                  <a:ext cx="673" cy="115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983" name="Rectangle 271"/>
              <p:cNvSpPr>
                <a:spLocks noChangeArrowheads="1"/>
              </p:cNvSpPr>
              <p:nvPr/>
            </p:nvSpPr>
            <p:spPr bwMode="auto">
              <a:xfrm>
                <a:off x="5255" y="429"/>
                <a:ext cx="60" cy="2286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16" name="Freeform 272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40 w 296"/>
                  <a:gd name="T3" fmla="*/ 27 h 256"/>
                  <a:gd name="T4" fmla="*/ 40 w 296"/>
                  <a:gd name="T5" fmla="*/ 49 h 256"/>
                  <a:gd name="T6" fmla="*/ 0 w 296"/>
                  <a:gd name="T7" fmla="*/ 18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17" name="Freeform 273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42 w 304"/>
                  <a:gd name="T3" fmla="*/ 32 h 288"/>
                  <a:gd name="T4" fmla="*/ 39 w 304"/>
                  <a:gd name="T5" fmla="*/ 57 h 288"/>
                  <a:gd name="T6" fmla="*/ 2 w 304"/>
                  <a:gd name="T7" fmla="*/ 24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986" name="Oval 274"/>
              <p:cNvSpPr>
                <a:spLocks noChangeArrowheads="1"/>
              </p:cNvSpPr>
              <p:nvPr/>
            </p:nvSpPr>
            <p:spPr bwMode="auto">
              <a:xfrm>
                <a:off x="5515" y="2609"/>
                <a:ext cx="50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119" name="Freeform 275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21 h 240"/>
                  <a:gd name="T2" fmla="*/ 2 w 306"/>
                  <a:gd name="T3" fmla="*/ 48 h 240"/>
                  <a:gd name="T4" fmla="*/ 42 w 306"/>
                  <a:gd name="T5" fmla="*/ 22 h 240"/>
                  <a:gd name="T6" fmla="*/ 40 w 306"/>
                  <a:gd name="T7" fmla="*/ 0 h 240"/>
                  <a:gd name="T8" fmla="*/ 0 w 306"/>
                  <a:gd name="T9" fmla="*/ 21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988" name="AutoShape 276"/>
              <p:cNvSpPr>
                <a:spLocks noChangeArrowheads="1"/>
              </p:cNvSpPr>
              <p:nvPr/>
            </p:nvSpPr>
            <p:spPr bwMode="auto">
              <a:xfrm>
                <a:off x="4143" y="2677"/>
                <a:ext cx="1201" cy="144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989" name="AutoShape 277"/>
              <p:cNvSpPr>
                <a:spLocks noChangeArrowheads="1"/>
              </p:cNvSpPr>
              <p:nvPr/>
            </p:nvSpPr>
            <p:spPr bwMode="auto">
              <a:xfrm>
                <a:off x="4203" y="2705"/>
                <a:ext cx="1071" cy="7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990" name="Oval 278"/>
              <p:cNvSpPr>
                <a:spLocks noChangeArrowheads="1"/>
              </p:cNvSpPr>
              <p:nvPr/>
            </p:nvSpPr>
            <p:spPr bwMode="auto">
              <a:xfrm>
                <a:off x="4314" y="2379"/>
                <a:ext cx="160" cy="144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991" name="Oval 279"/>
              <p:cNvSpPr>
                <a:spLocks noChangeArrowheads="1"/>
              </p:cNvSpPr>
              <p:nvPr/>
            </p:nvSpPr>
            <p:spPr bwMode="auto">
              <a:xfrm>
                <a:off x="4484" y="2379"/>
                <a:ext cx="160" cy="14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992" name="Oval 280"/>
              <p:cNvSpPr>
                <a:spLocks noChangeArrowheads="1"/>
              </p:cNvSpPr>
              <p:nvPr/>
            </p:nvSpPr>
            <p:spPr bwMode="auto">
              <a:xfrm>
                <a:off x="4664" y="2379"/>
                <a:ext cx="160" cy="134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993" name="Rectangle 281"/>
              <p:cNvSpPr>
                <a:spLocks noChangeArrowheads="1"/>
              </p:cNvSpPr>
              <p:nvPr/>
            </p:nvSpPr>
            <p:spPr bwMode="auto">
              <a:xfrm>
                <a:off x="5064" y="1831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212036" name="Group 249"/>
            <p:cNvGrpSpPr/>
            <p:nvPr/>
          </p:nvGrpSpPr>
          <p:grpSpPr bwMode="auto">
            <a:xfrm flipH="1">
              <a:off x="7939866" y="4369199"/>
              <a:ext cx="225953" cy="395900"/>
              <a:chOff x="4140" y="429"/>
              <a:chExt cx="1425" cy="2396"/>
            </a:xfrm>
          </p:grpSpPr>
          <p:sp>
            <p:nvSpPr>
              <p:cNvPr id="212070" name="Freeform 250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9 w 354"/>
                  <a:gd name="T1" fmla="*/ 0 h 2742"/>
                  <a:gd name="T2" fmla="*/ 47 w 354"/>
                  <a:gd name="T3" fmla="*/ 66 h 2742"/>
                  <a:gd name="T4" fmla="*/ 46 w 354"/>
                  <a:gd name="T5" fmla="*/ 510 h 2742"/>
                  <a:gd name="T6" fmla="*/ 0 w 354"/>
                  <a:gd name="T7" fmla="*/ 534 h 2742"/>
                  <a:gd name="T8" fmla="*/ 9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004" name="Rectangle 251"/>
              <p:cNvSpPr>
                <a:spLocks noChangeArrowheads="1"/>
              </p:cNvSpPr>
              <p:nvPr/>
            </p:nvSpPr>
            <p:spPr bwMode="auto">
              <a:xfrm>
                <a:off x="4207" y="427"/>
                <a:ext cx="1051" cy="2286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72" name="Freeform 252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29 w 211"/>
                  <a:gd name="T3" fmla="*/ 43 h 2537"/>
                  <a:gd name="T4" fmla="*/ 2 w 211"/>
                  <a:gd name="T5" fmla="*/ 48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73" name="Freeform 253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45 w 328"/>
                  <a:gd name="T3" fmla="*/ 25 h 226"/>
                  <a:gd name="T4" fmla="*/ 45 w 328"/>
                  <a:gd name="T5" fmla="*/ 45 h 226"/>
                  <a:gd name="T6" fmla="*/ 0 w 328"/>
                  <a:gd name="T7" fmla="*/ 19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007" name="Rectangle 254"/>
              <p:cNvSpPr>
                <a:spLocks noChangeArrowheads="1"/>
              </p:cNvSpPr>
              <p:nvPr/>
            </p:nvSpPr>
            <p:spPr bwMode="auto">
              <a:xfrm>
                <a:off x="4207" y="696"/>
                <a:ext cx="601" cy="3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075" name="Group 255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1033" name="AutoShape 256"/>
                <p:cNvSpPr>
                  <a:spLocks noChangeArrowheads="1"/>
                </p:cNvSpPr>
                <p:nvPr/>
              </p:nvSpPr>
              <p:spPr bwMode="auto">
                <a:xfrm>
                  <a:off x="612" y="2567"/>
                  <a:ext cx="725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1034" name="AutoShape 257"/>
                <p:cNvSpPr>
                  <a:spLocks noChangeArrowheads="1"/>
                </p:cNvSpPr>
                <p:nvPr/>
              </p:nvSpPr>
              <p:spPr bwMode="auto">
                <a:xfrm>
                  <a:off x="624" y="2586"/>
                  <a:ext cx="700" cy="101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1009" name="Rectangle 258"/>
              <p:cNvSpPr>
                <a:spLocks noChangeArrowheads="1"/>
              </p:cNvSpPr>
              <p:nvPr/>
            </p:nvSpPr>
            <p:spPr bwMode="auto">
              <a:xfrm>
                <a:off x="4227" y="1023"/>
                <a:ext cx="591" cy="3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077" name="Group 259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1031" name="AutoShape 260"/>
                <p:cNvSpPr>
                  <a:spLocks noChangeArrowheads="1"/>
                </p:cNvSpPr>
                <p:nvPr/>
              </p:nvSpPr>
              <p:spPr bwMode="auto">
                <a:xfrm>
                  <a:off x="614" y="2568"/>
                  <a:ext cx="725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1032" name="AutoShape 261"/>
                <p:cNvSpPr>
                  <a:spLocks noChangeArrowheads="1"/>
                </p:cNvSpPr>
                <p:nvPr/>
              </p:nvSpPr>
              <p:spPr bwMode="auto">
                <a:xfrm>
                  <a:off x="627" y="2588"/>
                  <a:ext cx="687" cy="10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1011" name="Rectangle 262"/>
              <p:cNvSpPr>
                <a:spLocks noChangeArrowheads="1"/>
              </p:cNvSpPr>
              <p:nvPr/>
            </p:nvSpPr>
            <p:spPr bwMode="auto">
              <a:xfrm>
                <a:off x="4217" y="1359"/>
                <a:ext cx="591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012" name="Rectangle 263"/>
              <p:cNvSpPr>
                <a:spLocks noChangeArrowheads="1"/>
              </p:cNvSpPr>
              <p:nvPr/>
            </p:nvSpPr>
            <p:spPr bwMode="auto">
              <a:xfrm>
                <a:off x="4227" y="1657"/>
                <a:ext cx="601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080" name="Group 264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1029" name="AutoShape 265"/>
                <p:cNvSpPr>
                  <a:spLocks noChangeArrowheads="1"/>
                </p:cNvSpPr>
                <p:nvPr/>
              </p:nvSpPr>
              <p:spPr bwMode="auto">
                <a:xfrm>
                  <a:off x="617" y="2569"/>
                  <a:ext cx="711" cy="14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1030" name="AutoShape 266"/>
                <p:cNvSpPr>
                  <a:spLocks noChangeArrowheads="1"/>
                </p:cNvSpPr>
                <p:nvPr/>
              </p:nvSpPr>
              <p:spPr bwMode="auto">
                <a:xfrm>
                  <a:off x="629" y="2586"/>
                  <a:ext cx="673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081" name="Freeform 267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45 w 328"/>
                  <a:gd name="T3" fmla="*/ 24 h 226"/>
                  <a:gd name="T4" fmla="*/ 45 w 328"/>
                  <a:gd name="T5" fmla="*/ 43 h 226"/>
                  <a:gd name="T6" fmla="*/ 0 w 328"/>
                  <a:gd name="T7" fmla="*/ 1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082" name="Group 268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1027" name="AutoShape 269"/>
                <p:cNvSpPr>
                  <a:spLocks noChangeArrowheads="1"/>
                </p:cNvSpPr>
                <p:nvPr/>
              </p:nvSpPr>
              <p:spPr bwMode="auto">
                <a:xfrm>
                  <a:off x="612" y="2571"/>
                  <a:ext cx="761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1028" name="AutoShape 270"/>
                <p:cNvSpPr>
                  <a:spLocks noChangeArrowheads="1"/>
                </p:cNvSpPr>
                <p:nvPr/>
              </p:nvSpPr>
              <p:spPr bwMode="auto">
                <a:xfrm>
                  <a:off x="624" y="2590"/>
                  <a:ext cx="723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1016" name="Rectangle 271"/>
              <p:cNvSpPr>
                <a:spLocks noChangeArrowheads="1"/>
              </p:cNvSpPr>
              <p:nvPr/>
            </p:nvSpPr>
            <p:spPr bwMode="auto">
              <a:xfrm>
                <a:off x="5248" y="427"/>
                <a:ext cx="70" cy="2296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84" name="Freeform 272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40 w 296"/>
                  <a:gd name="T3" fmla="*/ 27 h 256"/>
                  <a:gd name="T4" fmla="*/ 40 w 296"/>
                  <a:gd name="T5" fmla="*/ 49 h 256"/>
                  <a:gd name="T6" fmla="*/ 0 w 296"/>
                  <a:gd name="T7" fmla="*/ 18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85" name="Freeform 273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42 w 304"/>
                  <a:gd name="T3" fmla="*/ 32 h 288"/>
                  <a:gd name="T4" fmla="*/ 39 w 304"/>
                  <a:gd name="T5" fmla="*/ 57 h 288"/>
                  <a:gd name="T6" fmla="*/ 2 w 304"/>
                  <a:gd name="T7" fmla="*/ 24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019" name="Oval 274"/>
              <p:cNvSpPr>
                <a:spLocks noChangeArrowheads="1"/>
              </p:cNvSpPr>
              <p:nvPr/>
            </p:nvSpPr>
            <p:spPr bwMode="auto">
              <a:xfrm>
                <a:off x="5518" y="2617"/>
                <a:ext cx="50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87" name="Freeform 275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21 h 240"/>
                  <a:gd name="T2" fmla="*/ 2 w 306"/>
                  <a:gd name="T3" fmla="*/ 48 h 240"/>
                  <a:gd name="T4" fmla="*/ 42 w 306"/>
                  <a:gd name="T5" fmla="*/ 22 h 240"/>
                  <a:gd name="T6" fmla="*/ 40 w 306"/>
                  <a:gd name="T7" fmla="*/ 0 h 240"/>
                  <a:gd name="T8" fmla="*/ 0 w 306"/>
                  <a:gd name="T9" fmla="*/ 21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021" name="AutoShape 276"/>
              <p:cNvSpPr>
                <a:spLocks noChangeArrowheads="1"/>
              </p:cNvSpPr>
              <p:nvPr/>
            </p:nvSpPr>
            <p:spPr bwMode="auto">
              <a:xfrm>
                <a:off x="4136" y="2684"/>
                <a:ext cx="1201" cy="144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022" name="AutoShape 277"/>
              <p:cNvSpPr>
                <a:spLocks noChangeArrowheads="1"/>
              </p:cNvSpPr>
              <p:nvPr/>
            </p:nvSpPr>
            <p:spPr bwMode="auto">
              <a:xfrm>
                <a:off x="4207" y="2713"/>
                <a:ext cx="1071" cy="8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023" name="Oval 278"/>
              <p:cNvSpPr>
                <a:spLocks noChangeArrowheads="1"/>
              </p:cNvSpPr>
              <p:nvPr/>
            </p:nvSpPr>
            <p:spPr bwMode="auto">
              <a:xfrm>
                <a:off x="4307" y="2387"/>
                <a:ext cx="160" cy="144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024" name="Oval 279"/>
              <p:cNvSpPr>
                <a:spLocks noChangeArrowheads="1"/>
              </p:cNvSpPr>
              <p:nvPr/>
            </p:nvSpPr>
            <p:spPr bwMode="auto">
              <a:xfrm>
                <a:off x="4487" y="2387"/>
                <a:ext cx="160" cy="14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025" name="Oval 280"/>
              <p:cNvSpPr>
                <a:spLocks noChangeArrowheads="1"/>
              </p:cNvSpPr>
              <p:nvPr/>
            </p:nvSpPr>
            <p:spPr bwMode="auto">
              <a:xfrm>
                <a:off x="4657" y="2387"/>
                <a:ext cx="160" cy="134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026" name="Rectangle 281"/>
              <p:cNvSpPr>
                <a:spLocks noChangeArrowheads="1"/>
              </p:cNvSpPr>
              <p:nvPr/>
            </p:nvSpPr>
            <p:spPr bwMode="auto">
              <a:xfrm>
                <a:off x="5068" y="1839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  <p:grpSp>
          <p:nvGrpSpPr>
            <p:cNvPr id="212037" name="Group 249"/>
            <p:cNvGrpSpPr/>
            <p:nvPr/>
          </p:nvGrpSpPr>
          <p:grpSpPr bwMode="auto">
            <a:xfrm flipH="1">
              <a:off x="8472213" y="4384408"/>
              <a:ext cx="225953" cy="395900"/>
              <a:chOff x="4140" y="429"/>
              <a:chExt cx="1425" cy="2396"/>
            </a:xfrm>
          </p:grpSpPr>
          <p:sp>
            <p:nvSpPr>
              <p:cNvPr id="212038" name="Freeform 250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9 w 354"/>
                  <a:gd name="T1" fmla="*/ 0 h 2742"/>
                  <a:gd name="T2" fmla="*/ 47 w 354"/>
                  <a:gd name="T3" fmla="*/ 66 h 2742"/>
                  <a:gd name="T4" fmla="*/ 46 w 354"/>
                  <a:gd name="T5" fmla="*/ 510 h 2742"/>
                  <a:gd name="T6" fmla="*/ 0 w 354"/>
                  <a:gd name="T7" fmla="*/ 534 h 2742"/>
                  <a:gd name="T8" fmla="*/ 9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037" name="Rectangle 251"/>
              <p:cNvSpPr>
                <a:spLocks noChangeArrowheads="1"/>
              </p:cNvSpPr>
              <p:nvPr/>
            </p:nvSpPr>
            <p:spPr bwMode="auto">
              <a:xfrm>
                <a:off x="4200" y="431"/>
                <a:ext cx="1051" cy="2276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40" name="Freeform 252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29 w 211"/>
                  <a:gd name="T3" fmla="*/ 43 h 2537"/>
                  <a:gd name="T4" fmla="*/ 2 w 211"/>
                  <a:gd name="T5" fmla="*/ 48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41" name="Freeform 253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45 w 328"/>
                  <a:gd name="T3" fmla="*/ 25 h 226"/>
                  <a:gd name="T4" fmla="*/ 45 w 328"/>
                  <a:gd name="T5" fmla="*/ 45 h 226"/>
                  <a:gd name="T6" fmla="*/ 0 w 328"/>
                  <a:gd name="T7" fmla="*/ 19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040" name="Rectangle 254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601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043" name="Group 255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1066" name="AutoShape 256"/>
                <p:cNvSpPr>
                  <a:spLocks noChangeArrowheads="1"/>
                </p:cNvSpPr>
                <p:nvPr/>
              </p:nvSpPr>
              <p:spPr bwMode="auto">
                <a:xfrm>
                  <a:off x="616" y="2571"/>
                  <a:ext cx="725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1067" name="AutoShape 257"/>
                <p:cNvSpPr>
                  <a:spLocks noChangeArrowheads="1"/>
                </p:cNvSpPr>
                <p:nvPr/>
              </p:nvSpPr>
              <p:spPr bwMode="auto">
                <a:xfrm>
                  <a:off x="629" y="2590"/>
                  <a:ext cx="700" cy="101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1042" name="Rectangle 258"/>
              <p:cNvSpPr>
                <a:spLocks noChangeArrowheads="1"/>
              </p:cNvSpPr>
              <p:nvPr/>
            </p:nvSpPr>
            <p:spPr bwMode="auto">
              <a:xfrm>
                <a:off x="4220" y="1017"/>
                <a:ext cx="601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045" name="Group 259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1064" name="AutoShape 260"/>
                <p:cNvSpPr>
                  <a:spLocks noChangeArrowheads="1"/>
                </p:cNvSpPr>
                <p:nvPr/>
              </p:nvSpPr>
              <p:spPr bwMode="auto">
                <a:xfrm>
                  <a:off x="581" y="2572"/>
                  <a:ext cx="725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1065" name="AutoShape 261"/>
                <p:cNvSpPr>
                  <a:spLocks noChangeArrowheads="1"/>
                </p:cNvSpPr>
                <p:nvPr/>
              </p:nvSpPr>
              <p:spPr bwMode="auto">
                <a:xfrm>
                  <a:off x="594" y="2592"/>
                  <a:ext cx="687" cy="10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1044" name="Rectangle 262"/>
              <p:cNvSpPr>
                <a:spLocks noChangeArrowheads="1"/>
              </p:cNvSpPr>
              <p:nvPr/>
            </p:nvSpPr>
            <p:spPr bwMode="auto">
              <a:xfrm>
                <a:off x="4220" y="1363"/>
                <a:ext cx="591" cy="3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045" name="Rectangle 263"/>
              <p:cNvSpPr>
                <a:spLocks noChangeArrowheads="1"/>
              </p:cNvSpPr>
              <p:nvPr/>
            </p:nvSpPr>
            <p:spPr bwMode="auto">
              <a:xfrm>
                <a:off x="4230" y="1651"/>
                <a:ext cx="591" cy="48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048" name="Group 264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1062" name="AutoShape 265"/>
                <p:cNvSpPr>
                  <a:spLocks noChangeArrowheads="1"/>
                </p:cNvSpPr>
                <p:nvPr/>
              </p:nvSpPr>
              <p:spPr bwMode="auto">
                <a:xfrm>
                  <a:off x="609" y="2572"/>
                  <a:ext cx="686" cy="13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1063" name="AutoShape 266"/>
                <p:cNvSpPr>
                  <a:spLocks noChangeArrowheads="1"/>
                </p:cNvSpPr>
                <p:nvPr/>
              </p:nvSpPr>
              <p:spPr bwMode="auto">
                <a:xfrm>
                  <a:off x="621" y="2590"/>
                  <a:ext cx="648" cy="9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049" name="Freeform 267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45 w 328"/>
                  <a:gd name="T3" fmla="*/ 24 h 226"/>
                  <a:gd name="T4" fmla="*/ 45 w 328"/>
                  <a:gd name="T5" fmla="*/ 43 h 226"/>
                  <a:gd name="T6" fmla="*/ 0 w 328"/>
                  <a:gd name="T7" fmla="*/ 1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050" name="Group 268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1060" name="AutoShape 269"/>
                <p:cNvSpPr>
                  <a:spLocks noChangeArrowheads="1"/>
                </p:cNvSpPr>
                <p:nvPr/>
              </p:nvSpPr>
              <p:spPr bwMode="auto">
                <a:xfrm>
                  <a:off x="616" y="2565"/>
                  <a:ext cx="723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1061" name="AutoShape 270"/>
                <p:cNvSpPr>
                  <a:spLocks noChangeArrowheads="1"/>
                </p:cNvSpPr>
                <p:nvPr/>
              </p:nvSpPr>
              <p:spPr bwMode="auto">
                <a:xfrm>
                  <a:off x="629" y="2585"/>
                  <a:ext cx="686" cy="115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1049" name="Rectangle 271"/>
              <p:cNvSpPr>
                <a:spLocks noChangeArrowheads="1"/>
              </p:cNvSpPr>
              <p:nvPr/>
            </p:nvSpPr>
            <p:spPr bwMode="auto">
              <a:xfrm>
                <a:off x="5251" y="431"/>
                <a:ext cx="60" cy="2286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52" name="Freeform 272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40 w 296"/>
                  <a:gd name="T3" fmla="*/ 27 h 256"/>
                  <a:gd name="T4" fmla="*/ 40 w 296"/>
                  <a:gd name="T5" fmla="*/ 49 h 256"/>
                  <a:gd name="T6" fmla="*/ 0 w 296"/>
                  <a:gd name="T7" fmla="*/ 18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53" name="Freeform 273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42 w 304"/>
                  <a:gd name="T3" fmla="*/ 32 h 288"/>
                  <a:gd name="T4" fmla="*/ 39 w 304"/>
                  <a:gd name="T5" fmla="*/ 57 h 288"/>
                  <a:gd name="T6" fmla="*/ 2 w 304"/>
                  <a:gd name="T7" fmla="*/ 24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052" name="Oval 274"/>
              <p:cNvSpPr>
                <a:spLocks noChangeArrowheads="1"/>
              </p:cNvSpPr>
              <p:nvPr/>
            </p:nvSpPr>
            <p:spPr bwMode="auto">
              <a:xfrm>
                <a:off x="5512" y="2611"/>
                <a:ext cx="50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55" name="Freeform 275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21 h 240"/>
                  <a:gd name="T2" fmla="*/ 2 w 306"/>
                  <a:gd name="T3" fmla="*/ 48 h 240"/>
                  <a:gd name="T4" fmla="*/ 42 w 306"/>
                  <a:gd name="T5" fmla="*/ 22 h 240"/>
                  <a:gd name="T6" fmla="*/ 40 w 306"/>
                  <a:gd name="T7" fmla="*/ 0 h 240"/>
                  <a:gd name="T8" fmla="*/ 0 w 306"/>
                  <a:gd name="T9" fmla="*/ 21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054" name="AutoShape 276"/>
              <p:cNvSpPr>
                <a:spLocks noChangeArrowheads="1"/>
              </p:cNvSpPr>
              <p:nvPr/>
            </p:nvSpPr>
            <p:spPr bwMode="auto">
              <a:xfrm>
                <a:off x="4140" y="2679"/>
                <a:ext cx="1201" cy="144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055" name="AutoShape 277"/>
              <p:cNvSpPr>
                <a:spLocks noChangeArrowheads="1"/>
              </p:cNvSpPr>
              <p:nvPr/>
            </p:nvSpPr>
            <p:spPr bwMode="auto">
              <a:xfrm>
                <a:off x="4200" y="2708"/>
                <a:ext cx="1071" cy="8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056" name="Oval 278"/>
              <p:cNvSpPr>
                <a:spLocks noChangeArrowheads="1"/>
              </p:cNvSpPr>
              <p:nvPr/>
            </p:nvSpPr>
            <p:spPr bwMode="auto">
              <a:xfrm>
                <a:off x="4310" y="2381"/>
                <a:ext cx="160" cy="144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057" name="Oval 279"/>
              <p:cNvSpPr>
                <a:spLocks noChangeArrowheads="1"/>
              </p:cNvSpPr>
              <p:nvPr/>
            </p:nvSpPr>
            <p:spPr bwMode="auto">
              <a:xfrm>
                <a:off x="4480" y="2381"/>
                <a:ext cx="160" cy="14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058" name="Oval 280"/>
              <p:cNvSpPr>
                <a:spLocks noChangeArrowheads="1"/>
              </p:cNvSpPr>
              <p:nvPr/>
            </p:nvSpPr>
            <p:spPr bwMode="auto">
              <a:xfrm>
                <a:off x="4661" y="2381"/>
                <a:ext cx="160" cy="134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1059" name="Rectangle 281"/>
              <p:cNvSpPr>
                <a:spLocks noChangeArrowheads="1"/>
              </p:cNvSpPr>
              <p:nvPr/>
            </p:nvSpPr>
            <p:spPr bwMode="auto">
              <a:xfrm>
                <a:off x="5061" y="1833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1069" name="Group 1068"/>
          <p:cNvGrpSpPr/>
          <p:nvPr/>
        </p:nvGrpSpPr>
        <p:grpSpPr bwMode="auto">
          <a:xfrm>
            <a:off x="8710613" y="5734050"/>
            <a:ext cx="347662" cy="681038"/>
            <a:chOff x="7923189" y="2486664"/>
            <a:chExt cx="360377" cy="884585"/>
          </a:xfrm>
        </p:grpSpPr>
        <p:pic>
          <p:nvPicPr>
            <p:cNvPr id="212000" name="Picture 3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43998" y="2486664"/>
              <a:ext cx="239568" cy="5365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212001" name="Group 950"/>
            <p:cNvGrpSpPr/>
            <p:nvPr/>
          </p:nvGrpSpPr>
          <p:grpSpPr bwMode="auto">
            <a:xfrm>
              <a:off x="7923189" y="2890236"/>
              <a:ext cx="227012" cy="481013"/>
              <a:chOff x="4140" y="429"/>
              <a:chExt cx="1425" cy="2396"/>
            </a:xfrm>
          </p:grpSpPr>
          <p:sp>
            <p:nvSpPr>
              <p:cNvPr id="212002" name="Freeform 951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3 w 354"/>
                  <a:gd name="T1" fmla="*/ 0 h 2742"/>
                  <a:gd name="T2" fmla="*/ 15 w 354"/>
                  <a:gd name="T3" fmla="*/ 27 h 2742"/>
                  <a:gd name="T4" fmla="*/ 15 w 354"/>
                  <a:gd name="T5" fmla="*/ 205 h 2742"/>
                  <a:gd name="T6" fmla="*/ 0 w 354"/>
                  <a:gd name="T7" fmla="*/ 215 h 2742"/>
                  <a:gd name="T8" fmla="*/ 3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03" name="Rectangle 952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04" name="Freeform 953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9 w 211"/>
                  <a:gd name="T3" fmla="*/ 18 h 2537"/>
                  <a:gd name="T4" fmla="*/ 2 w 211"/>
                  <a:gd name="T5" fmla="*/ 19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05" name="Freeform 954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1 h 226"/>
                  <a:gd name="T4" fmla="*/ 14 w 328"/>
                  <a:gd name="T5" fmla="*/ 19 h 226"/>
                  <a:gd name="T6" fmla="*/ 0 w 328"/>
                  <a:gd name="T7" fmla="*/ 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06" name="Rectangle 955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007" name="Group 956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12032" name="AutoShape 95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033" name="AutoShape 958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008" name="Rectangle 959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009" name="Group 960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12030" name="AutoShape 961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031" name="AutoShape 962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010" name="Rectangle 963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11" name="Rectangle 964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012" name="Group 965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12028" name="AutoShape 966"/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029" name="AutoShape 967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013" name="Freeform 968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0 h 226"/>
                  <a:gd name="T4" fmla="*/ 14 w 328"/>
                  <a:gd name="T5" fmla="*/ 17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grpSp>
            <p:nvGrpSpPr>
              <p:cNvPr id="212014" name="Group 969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12026" name="AutoShape 970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  <p:sp>
              <p:nvSpPr>
                <p:cNvPr id="212027" name="AutoShape 971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/>
                  </a:endParaRPr>
                </a:p>
              </p:txBody>
            </p:sp>
          </p:grpSp>
          <p:sp>
            <p:nvSpPr>
              <p:cNvPr id="212015" name="Rectangle 972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16" name="Freeform 973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4 w 296"/>
                  <a:gd name="T3" fmla="*/ 10 h 256"/>
                  <a:gd name="T4" fmla="*/ 14 w 296"/>
                  <a:gd name="T5" fmla="*/ 19 h 256"/>
                  <a:gd name="T6" fmla="*/ 0 w 296"/>
                  <a:gd name="T7" fmla="*/ 7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17" name="Freeform 974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4 w 304"/>
                  <a:gd name="T3" fmla="*/ 13 h 288"/>
                  <a:gd name="T4" fmla="*/ 13 w 304"/>
                  <a:gd name="T5" fmla="*/ 23 h 288"/>
                  <a:gd name="T6" fmla="*/ 2 w 304"/>
                  <a:gd name="T7" fmla="*/ 1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18" name="Oval 975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19" name="Freeform 976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9 h 240"/>
                  <a:gd name="T2" fmla="*/ 2 w 306"/>
                  <a:gd name="T3" fmla="*/ 19 h 240"/>
                  <a:gd name="T4" fmla="*/ 14 w 306"/>
                  <a:gd name="T5" fmla="*/ 9 h 240"/>
                  <a:gd name="T6" fmla="*/ 14 w 306"/>
                  <a:gd name="T7" fmla="*/ 0 h 240"/>
                  <a:gd name="T8" fmla="*/ 0 w 306"/>
                  <a:gd name="T9" fmla="*/ 9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Tx/>
                  <a:buNone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20" name="AutoShape 977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21" name="AutoShape 978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22" name="Oval 979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23" name="Oval 980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24" name="Oval 981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  <p:sp>
            <p:nvSpPr>
              <p:cNvPr id="212025" name="Rectangle 982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endParaRPr>
              </a:p>
            </p:txBody>
          </p:sp>
        </p:grpSp>
      </p:grpSp>
      <p:grpSp>
        <p:nvGrpSpPr>
          <p:cNvPr id="20" name="Group 19"/>
          <p:cNvGrpSpPr/>
          <p:nvPr/>
        </p:nvGrpSpPr>
        <p:grpSpPr bwMode="auto">
          <a:xfrm>
            <a:off x="1751013" y="3719513"/>
            <a:ext cx="982662" cy="1585912"/>
            <a:chOff x="226804" y="3719080"/>
            <a:chExt cx="982820" cy="1586234"/>
          </a:xfrm>
        </p:grpSpPr>
        <p:pic>
          <p:nvPicPr>
            <p:cNvPr id="211997" name="Picture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3109" y="5014480"/>
              <a:ext cx="405029" cy="2908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1998" name="Cloud Callout 16"/>
            <p:cNvSpPr>
              <a:spLocks noChangeArrowheads="1"/>
            </p:cNvSpPr>
            <p:nvPr/>
          </p:nvSpPr>
          <p:spPr bwMode="auto">
            <a:xfrm flipH="1">
              <a:off x="226804" y="3719080"/>
              <a:ext cx="982820" cy="514019"/>
            </a:xfrm>
            <a:prstGeom prst="cloudCallout">
              <a:avLst>
                <a:gd name="adj1" fmla="val -7606"/>
                <a:gd name="adj2" fmla="val 147866"/>
              </a:avLst>
            </a:prstGeom>
            <a:noFill/>
            <a:ln w="9525">
              <a:solidFill>
                <a:schemeClr val="bg2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pic>
          <p:nvPicPr>
            <p:cNvPr id="211999" name="Picture 18" descr="madman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7767" y="3870258"/>
              <a:ext cx="767350" cy="2116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11984" name="Content Placeholder 12"/>
          <p:cNvSpPr txBox="1"/>
          <p:nvPr/>
        </p:nvSpPr>
        <p:spPr bwMode="auto">
          <a:xfrm>
            <a:off x="1057413" y="1427018"/>
            <a:ext cx="9735279" cy="540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87655" indent="-287655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681355" indent="-224155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287655" marR="0" lvl="0" indent="-28765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CDN: stores copies of content (e.g. MADMEN) at CDN nodes 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grpSp>
        <p:nvGrpSpPr>
          <p:cNvPr id="23" name="Group 22"/>
          <p:cNvGrpSpPr/>
          <p:nvPr/>
        </p:nvGrpSpPr>
        <p:grpSpPr bwMode="auto">
          <a:xfrm>
            <a:off x="1558926" y="5030789"/>
            <a:ext cx="1857375" cy="338137"/>
            <a:chOff x="5957397" y="-30236"/>
            <a:chExt cx="1857399" cy="338554"/>
          </a:xfrm>
        </p:grpSpPr>
        <p:sp>
          <p:nvSpPr>
            <p:cNvPr id="211995" name="Rectangle 20"/>
            <p:cNvSpPr>
              <a:spLocks noChangeArrowheads="1"/>
            </p:cNvSpPr>
            <p:nvPr/>
          </p:nvSpPr>
          <p:spPr bwMode="auto">
            <a:xfrm>
              <a:off x="5957398" y="0"/>
              <a:ext cx="1829556" cy="272128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1996" name="TextBox 21"/>
            <p:cNvSpPr txBox="1">
              <a:spLocks noChangeArrowheads="1"/>
            </p:cNvSpPr>
            <p:nvPr/>
          </p:nvSpPr>
          <p:spPr bwMode="auto">
            <a:xfrm>
              <a:off x="5957397" y="-30236"/>
              <a:ext cx="185739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rPr>
                <a:t>where’s Madmen?</a:t>
              </a:r>
              <a:endPara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grpSp>
        <p:nvGrpSpPr>
          <p:cNvPr id="1113" name="Group 1112"/>
          <p:cNvGrpSpPr/>
          <p:nvPr/>
        </p:nvGrpSpPr>
        <p:grpSpPr bwMode="auto">
          <a:xfrm>
            <a:off x="8785226" y="4778375"/>
            <a:ext cx="1279525" cy="338138"/>
            <a:chOff x="5931471" y="-30236"/>
            <a:chExt cx="1279747" cy="338971"/>
          </a:xfrm>
        </p:grpSpPr>
        <p:sp>
          <p:nvSpPr>
            <p:cNvPr id="211993" name="Rectangle 1113"/>
            <p:cNvSpPr>
              <a:spLocks noChangeArrowheads="1"/>
            </p:cNvSpPr>
            <p:nvPr/>
          </p:nvSpPr>
          <p:spPr bwMode="auto">
            <a:xfrm>
              <a:off x="5957398" y="13898"/>
              <a:ext cx="1225865" cy="258229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  <p:sp>
          <p:nvSpPr>
            <p:cNvPr id="211994" name="TextBox 1114"/>
            <p:cNvSpPr txBox="1">
              <a:spLocks noChangeArrowheads="1"/>
            </p:cNvSpPr>
            <p:nvPr/>
          </p:nvSpPr>
          <p:spPr bwMode="auto">
            <a:xfrm>
              <a:off x="5931471" y="-30236"/>
              <a:ext cx="1279747" cy="3389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/>
                </a:rPr>
                <a:t>manifest file</a:t>
              </a:r>
              <a:endPara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/>
              </a:endParaRPr>
            </a:p>
          </p:txBody>
        </p:sp>
      </p:grpSp>
      <p:sp>
        <p:nvSpPr>
          <p:cNvPr id="28" name="Freeform 27"/>
          <p:cNvSpPr/>
          <p:nvPr/>
        </p:nvSpPr>
        <p:spPr bwMode="auto">
          <a:xfrm>
            <a:off x="2571029" y="4229534"/>
            <a:ext cx="1008062" cy="881062"/>
          </a:xfrm>
          <a:custGeom>
            <a:avLst/>
            <a:gdLst>
              <a:gd name="T0" fmla="*/ 542251 w 1284637"/>
              <a:gd name="T1" fmla="*/ 0 h 1108430"/>
              <a:gd name="T2" fmla="*/ 620508 w 1284637"/>
              <a:gd name="T3" fmla="*/ 556152 h 1108430"/>
              <a:gd name="T4" fmla="*/ 0 w 1284637"/>
              <a:gd name="T5" fmla="*/ 555512 h 110843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284637" h="1108430">
                <a:moveTo>
                  <a:pt x="1122624" y="0"/>
                </a:moveTo>
                <a:lnTo>
                  <a:pt x="1284637" y="1108430"/>
                </a:lnTo>
                <a:lnTo>
                  <a:pt x="0" y="1107156"/>
                </a:lnTo>
              </a:path>
            </a:pathLst>
          </a:custGeom>
          <a:noFill/>
          <a:ln w="57150">
            <a:solidFill>
              <a:srgbClr val="FF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Tx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/>
            </a:endParaRPr>
          </a:p>
        </p:txBody>
      </p:sp>
      <p:sp>
        <p:nvSpPr>
          <p:cNvPr id="1121" name="Freeform 1120"/>
          <p:cNvSpPr/>
          <p:nvPr/>
        </p:nvSpPr>
        <p:spPr bwMode="auto">
          <a:xfrm flipV="1">
            <a:off x="2624139" y="5127626"/>
            <a:ext cx="2166937" cy="709613"/>
          </a:xfrm>
          <a:custGeom>
            <a:avLst/>
            <a:gdLst>
              <a:gd name="T0" fmla="*/ 1752991 w 1898925"/>
              <a:gd name="T1" fmla="*/ 0 h 980345"/>
              <a:gd name="T2" fmla="*/ 2822161 w 1898925"/>
              <a:gd name="T3" fmla="*/ 227646 h 980345"/>
              <a:gd name="T4" fmla="*/ 2173683 w 1898925"/>
              <a:gd name="T5" fmla="*/ 258645 h 980345"/>
              <a:gd name="T6" fmla="*/ 1262389 w 1898925"/>
              <a:gd name="T7" fmla="*/ 362755 h 980345"/>
              <a:gd name="T8" fmla="*/ 0 w 1898925"/>
              <a:gd name="T9" fmla="*/ 371335 h 98034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898925" h="980345">
                <a:moveTo>
                  <a:pt x="1179521" y="0"/>
                </a:moveTo>
                <a:lnTo>
                  <a:pt x="1898925" y="600997"/>
                </a:lnTo>
                <a:lnTo>
                  <a:pt x="1462589" y="682836"/>
                </a:lnTo>
                <a:cubicBezTo>
                  <a:pt x="1258197" y="730637"/>
                  <a:pt x="1110581" y="844165"/>
                  <a:pt x="849414" y="957692"/>
                </a:cubicBezTo>
                <a:lnTo>
                  <a:pt x="0" y="980345"/>
                </a:lnTo>
              </a:path>
            </a:pathLst>
          </a:custGeom>
          <a:noFill/>
          <a:ln w="57150">
            <a:solidFill>
              <a:srgbClr val="FF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Tx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/>
            </a:endParaRPr>
          </a:p>
        </p:txBody>
      </p:sp>
      <p:sp>
        <p:nvSpPr>
          <p:cNvPr id="1122" name="Content Placeholder 12"/>
          <p:cNvSpPr txBox="1"/>
          <p:nvPr/>
        </p:nvSpPr>
        <p:spPr bwMode="auto">
          <a:xfrm>
            <a:off x="1168393" y="2402083"/>
            <a:ext cx="9901388" cy="458788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panose="05000000000000000000" charset="0"/>
              <a:buChar char="v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panose="05000000000000000000" charset="0"/>
              <a:buChar char="§"/>
              <a:defRPr sz="2400">
                <a:solidFill>
                  <a:schemeClr val="tx1"/>
                </a:solidFill>
                <a:latin typeface="+mn-lt"/>
                <a:ea typeface="Arial" panose="020B0604020202020204" pitchFamily="34" charset="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+mn-cs"/>
              </a:defRPr>
            </a:lvl9pPr>
          </a:lstStyle>
          <a:p>
            <a:pPr marL="517525" marR="0" lvl="1" indent="-2317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 panose="020B0604020202020204"/>
              <a:buChar char="•"/>
              <a:defRPr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using manifest, client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retrieves content at highest supportable rate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Wingdings" panose="05000000000000000000" charset="0"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23" name="Content Placeholder 12"/>
          <p:cNvSpPr txBox="1"/>
          <p:nvPr/>
        </p:nvSpPr>
        <p:spPr bwMode="auto">
          <a:xfrm>
            <a:off x="1170413" y="2819021"/>
            <a:ext cx="9113837" cy="503237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panose="05000000000000000000" charset="0"/>
              <a:buChar char="v"/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panose="05000000000000000000" charset="0"/>
              <a:buChar char="§"/>
              <a:defRPr sz="2400">
                <a:solidFill>
                  <a:schemeClr val="tx1"/>
                </a:solidFill>
                <a:latin typeface="+mn-lt"/>
                <a:ea typeface="Arial" panose="020B0604020202020204" pitchFamily="34" charset="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+mn-cs"/>
              </a:defRPr>
            </a:lvl9pPr>
          </a:lstStyle>
          <a:p>
            <a:pPr marL="517525" marR="0" lvl="1" indent="-21780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 panose="020B0604020202020204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may choose different rate</a:t>
            </a:r>
            <a:r>
              <a:rPr kumimoji="0" lang="en-US" sz="24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 or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copy if network path congested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Wingdings" panose="05000000000000000000" charset="0"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70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1.85185E-6 L 0.08763 -0.02916 L 0.11106 -0.02685 L 0.24635 0.00185 L 0.3569 -0.03079 L 0.42682 -0.00486 L 0.48242 0.01551 L 0.56041 -0.01088 L 0.60026 -0.05509 " pathEditMode="relative" rAng="0" ptsTypes="AAAAAAAAA">
                                      <p:cBhvr>
                                        <p:cTn id="42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013" y="-19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735 -0.01829 L -0.02942 0.05208 L -0.16276 0.0037 L -0.28893 0.03449 L -0.46106 0.01018 L -0.56901 0.0368 " pathEditMode="relative" rAng="0" ptsTypes="AAAAAA">
                                      <p:cBhvr>
                                        <p:cTn id="53" dur="2000" fill="hold"/>
                                        <p:tgtEl>
                                          <p:spTgt spid="1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318" y="3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1" dur="500"/>
                                        <p:tgtEl>
                                          <p:spTgt spid="1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"/>
                            </p:stCondLst>
                            <p:childTnLst>
                              <p:par>
                                <p:cTn id="6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1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00"/>
                            </p:stCondLst>
                            <p:childTnLst>
                              <p:par>
                                <p:cTn id="7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1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  <p:bldP spid="1122" grpId="0"/>
      <p:bldP spid="1123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78" name="Group 485"/>
          <p:cNvGrpSpPr/>
          <p:nvPr/>
        </p:nvGrpSpPr>
        <p:grpSpPr bwMode="auto">
          <a:xfrm>
            <a:off x="2644455" y="3770050"/>
            <a:ext cx="7044059" cy="2764362"/>
            <a:chOff x="399122" y="1433580"/>
            <a:chExt cx="8437848" cy="5258263"/>
          </a:xfrm>
        </p:grpSpPr>
        <p:sp>
          <p:nvSpPr>
            <p:cNvPr id="214743" name="Freeform 84"/>
            <p:cNvSpPr/>
            <p:nvPr/>
          </p:nvSpPr>
          <p:spPr bwMode="auto">
            <a:xfrm>
              <a:off x="1825540" y="2241379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44" name="Freeform 84"/>
            <p:cNvSpPr/>
            <p:nvPr/>
          </p:nvSpPr>
          <p:spPr bwMode="auto">
            <a:xfrm>
              <a:off x="669684" y="3041418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45" name="Freeform 84"/>
            <p:cNvSpPr/>
            <p:nvPr/>
          </p:nvSpPr>
          <p:spPr bwMode="auto">
            <a:xfrm>
              <a:off x="6334646" y="2495359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46" name="Freeform 84"/>
            <p:cNvSpPr/>
            <p:nvPr/>
          </p:nvSpPr>
          <p:spPr bwMode="auto">
            <a:xfrm>
              <a:off x="1241261" y="5352637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47" name="Freeform 84"/>
            <p:cNvSpPr/>
            <p:nvPr/>
          </p:nvSpPr>
          <p:spPr bwMode="auto">
            <a:xfrm>
              <a:off x="822105" y="4730385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48" name="Freeform 84"/>
            <p:cNvSpPr/>
            <p:nvPr/>
          </p:nvSpPr>
          <p:spPr bwMode="auto">
            <a:xfrm>
              <a:off x="593474" y="4070036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49" name="Freeform 84"/>
            <p:cNvSpPr/>
            <p:nvPr/>
          </p:nvSpPr>
          <p:spPr bwMode="auto">
            <a:xfrm>
              <a:off x="7084047" y="2927126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50" name="Freeform 84"/>
            <p:cNvSpPr/>
            <p:nvPr/>
          </p:nvSpPr>
          <p:spPr bwMode="auto">
            <a:xfrm>
              <a:off x="3425955" y="2000097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51" name="Freeform 84"/>
            <p:cNvSpPr/>
            <p:nvPr/>
          </p:nvSpPr>
          <p:spPr bwMode="auto">
            <a:xfrm>
              <a:off x="1050735" y="2647748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52" name="Freeform 84"/>
            <p:cNvSpPr/>
            <p:nvPr/>
          </p:nvSpPr>
          <p:spPr bwMode="auto">
            <a:xfrm>
              <a:off x="4340478" y="1974699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53" name="Freeform 84"/>
            <p:cNvSpPr/>
            <p:nvPr/>
          </p:nvSpPr>
          <p:spPr bwMode="auto">
            <a:xfrm>
              <a:off x="7401589" y="5606617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54" name="Freeform 84"/>
            <p:cNvSpPr/>
            <p:nvPr/>
          </p:nvSpPr>
          <p:spPr bwMode="auto">
            <a:xfrm>
              <a:off x="8239902" y="4958969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55" name="Freeform 84"/>
            <p:cNvSpPr/>
            <p:nvPr/>
          </p:nvSpPr>
          <p:spPr bwMode="auto">
            <a:xfrm>
              <a:off x="8011271" y="4044638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56" name="Freeform 84"/>
            <p:cNvSpPr/>
            <p:nvPr/>
          </p:nvSpPr>
          <p:spPr bwMode="auto">
            <a:xfrm>
              <a:off x="5166088" y="5847899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57" name="Freeform 84"/>
            <p:cNvSpPr/>
            <p:nvPr/>
          </p:nvSpPr>
          <p:spPr bwMode="auto">
            <a:xfrm>
              <a:off x="4251565" y="5987587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58" name="Freeform 84"/>
            <p:cNvSpPr/>
            <p:nvPr/>
          </p:nvSpPr>
          <p:spPr bwMode="auto">
            <a:xfrm>
              <a:off x="3032203" y="5835199"/>
              <a:ext cx="597068" cy="418220"/>
            </a:xfrm>
            <a:custGeom>
              <a:avLst/>
              <a:gdLst>
                <a:gd name="T0" fmla="*/ 2147483647 w 1036"/>
                <a:gd name="T1" fmla="*/ 2147483647 h 675"/>
                <a:gd name="T2" fmla="*/ 2147483647 w 1036"/>
                <a:gd name="T3" fmla="*/ 2147483647 h 675"/>
                <a:gd name="T4" fmla="*/ 2147483647 w 1036"/>
                <a:gd name="T5" fmla="*/ 2147483647 h 675"/>
                <a:gd name="T6" fmla="*/ 2147483647 w 1036"/>
                <a:gd name="T7" fmla="*/ 2147483647 h 675"/>
                <a:gd name="T8" fmla="*/ 2147483647 w 1036"/>
                <a:gd name="T9" fmla="*/ 2147483647 h 675"/>
                <a:gd name="T10" fmla="*/ 2147483647 w 1036"/>
                <a:gd name="T11" fmla="*/ 2147483647 h 675"/>
                <a:gd name="T12" fmla="*/ 2147483647 w 1036"/>
                <a:gd name="T13" fmla="*/ 2147483647 h 675"/>
                <a:gd name="T14" fmla="*/ 2147483647 w 1036"/>
                <a:gd name="T15" fmla="*/ 2147483647 h 675"/>
                <a:gd name="T16" fmla="*/ 2147483647 w 1036"/>
                <a:gd name="T17" fmla="*/ 2147483647 h 675"/>
                <a:gd name="T18" fmla="*/ 2147483647 w 1036"/>
                <a:gd name="T19" fmla="*/ 2147483647 h 675"/>
                <a:gd name="T20" fmla="*/ 2147483647 w 1036"/>
                <a:gd name="T21" fmla="*/ 2147483647 h 675"/>
                <a:gd name="T22" fmla="*/ 2147483647 w 1036"/>
                <a:gd name="T23" fmla="*/ 2147483647 h 675"/>
                <a:gd name="T24" fmla="*/ 2147483647 w 1036"/>
                <a:gd name="T25" fmla="*/ 2147483647 h 675"/>
                <a:gd name="T26" fmla="*/ 2147483647 w 1036"/>
                <a:gd name="T27" fmla="*/ 2147483647 h 675"/>
                <a:gd name="T28" fmla="*/ 2147483647 w 1036"/>
                <a:gd name="T29" fmla="*/ 2147483647 h 675"/>
                <a:gd name="T30" fmla="*/ 2147483647 w 1036"/>
                <a:gd name="T31" fmla="*/ 2147483647 h 675"/>
                <a:gd name="T32" fmla="*/ 2147483647 w 1036"/>
                <a:gd name="T33" fmla="*/ 2147483647 h 675"/>
                <a:gd name="T34" fmla="*/ 2147483647 w 1036"/>
                <a:gd name="T35" fmla="*/ 2147483647 h 67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036"/>
                <a:gd name="T55" fmla="*/ 0 h 675"/>
                <a:gd name="T56" fmla="*/ 1036 w 1036"/>
                <a:gd name="T57" fmla="*/ 675 h 675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036" h="675">
                  <a:moveTo>
                    <a:pt x="648" y="11"/>
                  </a:moveTo>
                  <a:cubicBezTo>
                    <a:pt x="584" y="19"/>
                    <a:pt x="464" y="33"/>
                    <a:pt x="390" y="53"/>
                  </a:cubicBezTo>
                  <a:cubicBezTo>
                    <a:pt x="316" y="73"/>
                    <a:pt x="246" y="100"/>
                    <a:pt x="206" y="129"/>
                  </a:cubicBezTo>
                  <a:cubicBezTo>
                    <a:pt x="166" y="158"/>
                    <a:pt x="183" y="201"/>
                    <a:pt x="152" y="229"/>
                  </a:cubicBezTo>
                  <a:cubicBezTo>
                    <a:pt x="121" y="257"/>
                    <a:pt x="44" y="259"/>
                    <a:pt x="22" y="297"/>
                  </a:cubicBezTo>
                  <a:cubicBezTo>
                    <a:pt x="0" y="335"/>
                    <a:pt x="0" y="427"/>
                    <a:pt x="18" y="459"/>
                  </a:cubicBezTo>
                  <a:cubicBezTo>
                    <a:pt x="36" y="491"/>
                    <a:pt x="59" y="484"/>
                    <a:pt x="132" y="489"/>
                  </a:cubicBezTo>
                  <a:cubicBezTo>
                    <a:pt x="205" y="494"/>
                    <a:pt x="380" y="478"/>
                    <a:pt x="458" y="489"/>
                  </a:cubicBezTo>
                  <a:cubicBezTo>
                    <a:pt x="536" y="500"/>
                    <a:pt x="549" y="527"/>
                    <a:pt x="598" y="555"/>
                  </a:cubicBezTo>
                  <a:cubicBezTo>
                    <a:pt x="647" y="583"/>
                    <a:pt x="707" y="639"/>
                    <a:pt x="752" y="657"/>
                  </a:cubicBezTo>
                  <a:cubicBezTo>
                    <a:pt x="797" y="675"/>
                    <a:pt x="837" y="670"/>
                    <a:pt x="870" y="661"/>
                  </a:cubicBezTo>
                  <a:cubicBezTo>
                    <a:pt x="903" y="652"/>
                    <a:pt x="932" y="639"/>
                    <a:pt x="952" y="603"/>
                  </a:cubicBezTo>
                  <a:cubicBezTo>
                    <a:pt x="972" y="567"/>
                    <a:pt x="981" y="497"/>
                    <a:pt x="992" y="445"/>
                  </a:cubicBezTo>
                  <a:cubicBezTo>
                    <a:pt x="1003" y="393"/>
                    <a:pt x="1013" y="347"/>
                    <a:pt x="1018" y="291"/>
                  </a:cubicBezTo>
                  <a:cubicBezTo>
                    <a:pt x="1023" y="235"/>
                    <a:pt x="1036" y="153"/>
                    <a:pt x="1022" y="107"/>
                  </a:cubicBezTo>
                  <a:cubicBezTo>
                    <a:pt x="1008" y="61"/>
                    <a:pt x="975" y="34"/>
                    <a:pt x="934" y="17"/>
                  </a:cubicBezTo>
                  <a:cubicBezTo>
                    <a:pt x="893" y="0"/>
                    <a:pt x="824" y="4"/>
                    <a:pt x="776" y="3"/>
                  </a:cubicBezTo>
                  <a:cubicBezTo>
                    <a:pt x="728" y="2"/>
                    <a:pt x="712" y="3"/>
                    <a:pt x="648" y="11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759" name="TextBox 4"/>
            <p:cNvSpPr txBox="1">
              <a:spLocks noChangeArrowheads="1"/>
            </p:cNvSpPr>
            <p:nvPr/>
          </p:nvSpPr>
          <p:spPr bwMode="auto">
            <a:xfrm rot="307360">
              <a:off x="5241476" y="1433580"/>
              <a:ext cx="651327" cy="9952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…</a:t>
              </a: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14760" name="TextBox 179"/>
            <p:cNvSpPr txBox="1">
              <a:spLocks noChangeArrowheads="1"/>
            </p:cNvSpPr>
            <p:nvPr/>
          </p:nvSpPr>
          <p:spPr bwMode="auto">
            <a:xfrm rot="2829263">
              <a:off x="7390643" y="3033432"/>
              <a:ext cx="1034279" cy="6267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…</a:t>
              </a: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14761" name="TextBox 180"/>
            <p:cNvSpPr txBox="1">
              <a:spLocks noChangeArrowheads="1"/>
            </p:cNvSpPr>
            <p:nvPr/>
          </p:nvSpPr>
          <p:spPr bwMode="auto">
            <a:xfrm rot="9845918">
              <a:off x="6341242" y="5649517"/>
              <a:ext cx="651327" cy="9952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…</a:t>
              </a: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14762" name="TextBox 181"/>
            <p:cNvSpPr txBox="1">
              <a:spLocks noChangeArrowheads="1"/>
            </p:cNvSpPr>
            <p:nvPr/>
          </p:nvSpPr>
          <p:spPr bwMode="auto">
            <a:xfrm rot="11651262">
              <a:off x="2063761" y="5696594"/>
              <a:ext cx="651327" cy="9952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…</a:t>
              </a: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14763" name="TextBox 182"/>
            <p:cNvSpPr txBox="1">
              <a:spLocks noChangeArrowheads="1"/>
            </p:cNvSpPr>
            <p:nvPr/>
          </p:nvSpPr>
          <p:spPr bwMode="auto">
            <a:xfrm rot="16607303">
              <a:off x="195356" y="3660805"/>
              <a:ext cx="1034279" cy="6267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…</a:t>
              </a: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14764" name="TextBox 183"/>
            <p:cNvSpPr txBox="1">
              <a:spLocks noChangeArrowheads="1"/>
            </p:cNvSpPr>
            <p:nvPr/>
          </p:nvSpPr>
          <p:spPr bwMode="auto">
            <a:xfrm rot="21079349">
              <a:off x="2482310" y="1498432"/>
              <a:ext cx="651327" cy="9952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…</a:t>
              </a:r>
              <a:endPara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14765" name="Group 8"/>
            <p:cNvGrpSpPr/>
            <p:nvPr/>
          </p:nvGrpSpPr>
          <p:grpSpPr bwMode="auto">
            <a:xfrm>
              <a:off x="4546600" y="3746496"/>
              <a:ext cx="3225799" cy="1117598"/>
              <a:chOff x="7848600" y="2044700"/>
              <a:chExt cx="3200399" cy="1371600"/>
            </a:xfrm>
          </p:grpSpPr>
          <p:sp>
            <p:nvSpPr>
              <p:cNvPr id="214961" name="Oval 3"/>
              <p:cNvSpPr>
                <a:spLocks noChangeArrowheads="1"/>
              </p:cNvSpPr>
              <p:nvPr/>
            </p:nvSpPr>
            <p:spPr bwMode="auto">
              <a:xfrm>
                <a:off x="7848600" y="2044700"/>
                <a:ext cx="3200399" cy="1371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317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214962" name="Group 133"/>
              <p:cNvGrpSpPr/>
              <p:nvPr/>
            </p:nvGrpSpPr>
            <p:grpSpPr bwMode="auto">
              <a:xfrm>
                <a:off x="8526482" y="2160804"/>
                <a:ext cx="532759" cy="184809"/>
                <a:chOff x="2356" y="1300"/>
                <a:chExt cx="555" cy="194"/>
              </a:xfrm>
            </p:grpSpPr>
            <p:sp>
              <p:nvSpPr>
                <p:cNvPr id="215035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5036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5037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5038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46785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46786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5039" name="Line 140"/>
                <p:cNvSpPr>
                  <a:spLocks noChangeShapeType="1"/>
                </p:cNvSpPr>
                <p:nvPr/>
              </p:nvSpPr>
              <p:spPr bwMode="auto">
                <a:xfrm>
                  <a:off x="2357" y="1362"/>
                  <a:ext cx="0" cy="82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6784" name="Line 141"/>
                <p:cNvSpPr>
                  <a:spLocks noChangeShapeType="1"/>
                </p:cNvSpPr>
                <p:nvPr/>
              </p:nvSpPr>
              <p:spPr bwMode="auto">
                <a:xfrm>
                  <a:off x="2908" y="1364"/>
                  <a:ext cx="0" cy="82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cxnSp>
            <p:nvCxnSpPr>
              <p:cNvPr id="214963" name="Straight Connector 10"/>
              <p:cNvCxnSpPr>
                <a:cxnSpLocks noChangeShapeType="1"/>
                <a:stCxn id="246784" idx="0"/>
              </p:cNvCxnSpPr>
              <p:nvPr/>
            </p:nvCxnSpPr>
            <p:spPr bwMode="auto">
              <a:xfrm>
                <a:off x="9055401" y="2220819"/>
                <a:ext cx="975377" cy="13653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964" name="Straight Connector 297"/>
              <p:cNvCxnSpPr>
                <a:cxnSpLocks noChangeShapeType="1"/>
              </p:cNvCxnSpPr>
              <p:nvPr/>
            </p:nvCxnSpPr>
            <p:spPr bwMode="auto">
              <a:xfrm>
                <a:off x="9522191" y="2583188"/>
                <a:ext cx="120745" cy="83392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965" name="Straight Connector 298"/>
              <p:cNvCxnSpPr>
                <a:cxnSpLocks noChangeShapeType="1"/>
              </p:cNvCxnSpPr>
              <p:nvPr/>
            </p:nvCxnSpPr>
            <p:spPr bwMode="auto">
              <a:xfrm flipV="1">
                <a:off x="9323081" y="2786992"/>
                <a:ext cx="243358" cy="4562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966" name="Straight Connector 299"/>
              <p:cNvCxnSpPr>
                <a:cxnSpLocks noChangeShapeType="1"/>
              </p:cNvCxnSpPr>
              <p:nvPr/>
            </p:nvCxnSpPr>
            <p:spPr bwMode="auto">
              <a:xfrm flipV="1">
                <a:off x="9028147" y="2611644"/>
                <a:ext cx="192778" cy="1095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967" name="Straight Connector 300"/>
              <p:cNvCxnSpPr>
                <a:cxnSpLocks noChangeShapeType="1"/>
              </p:cNvCxnSpPr>
              <p:nvPr/>
            </p:nvCxnSpPr>
            <p:spPr bwMode="auto">
              <a:xfrm flipV="1">
                <a:off x="8729859" y="2909476"/>
                <a:ext cx="192778" cy="1095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968" name="Straight Connector 301"/>
              <p:cNvCxnSpPr>
                <a:cxnSpLocks noChangeShapeType="1"/>
              </p:cNvCxnSpPr>
              <p:nvPr/>
            </p:nvCxnSpPr>
            <p:spPr bwMode="auto">
              <a:xfrm flipV="1">
                <a:off x="9537887" y="2836224"/>
                <a:ext cx="252969" cy="252942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969" name="Straight Connector 302"/>
              <p:cNvCxnSpPr>
                <a:cxnSpLocks noChangeShapeType="1"/>
              </p:cNvCxnSpPr>
              <p:nvPr/>
            </p:nvCxnSpPr>
            <p:spPr bwMode="auto">
              <a:xfrm flipH="1" flipV="1">
                <a:off x="10029359" y="2822067"/>
                <a:ext cx="354959" cy="12439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970" name="Straight Connector 303"/>
              <p:cNvCxnSpPr>
                <a:cxnSpLocks noChangeShapeType="1"/>
              </p:cNvCxnSpPr>
              <p:nvPr/>
            </p:nvCxnSpPr>
            <p:spPr bwMode="auto">
              <a:xfrm flipV="1">
                <a:off x="10015190" y="2475242"/>
                <a:ext cx="283363" cy="19566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971" name="Straight Connector 304"/>
              <p:cNvCxnSpPr>
                <a:cxnSpLocks noChangeShapeType="1"/>
                <a:endCxn id="215035" idx="4"/>
              </p:cNvCxnSpPr>
              <p:nvPr/>
            </p:nvCxnSpPr>
            <p:spPr bwMode="auto">
              <a:xfrm flipH="1" flipV="1">
                <a:off x="8791902" y="2345614"/>
                <a:ext cx="410984" cy="8718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214972" name="Group 133"/>
              <p:cNvGrpSpPr/>
              <p:nvPr/>
            </p:nvGrpSpPr>
            <p:grpSpPr bwMode="auto">
              <a:xfrm>
                <a:off x="9555206" y="2650627"/>
                <a:ext cx="532759" cy="184809"/>
                <a:chOff x="2356" y="1300"/>
                <a:chExt cx="555" cy="194"/>
              </a:xfrm>
            </p:grpSpPr>
            <p:sp>
              <p:nvSpPr>
                <p:cNvPr id="215027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5028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5029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5030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5033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5034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5031" name="Line 140"/>
                <p:cNvSpPr>
                  <a:spLocks noChangeShapeType="1"/>
                </p:cNvSpPr>
                <p:nvPr/>
              </p:nvSpPr>
              <p:spPr bwMode="auto">
                <a:xfrm>
                  <a:off x="2358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5032" name="Line 141"/>
                <p:cNvSpPr>
                  <a:spLocks noChangeShapeType="1"/>
                </p:cNvSpPr>
                <p:nvPr/>
              </p:nvSpPr>
              <p:spPr bwMode="auto">
                <a:xfrm>
                  <a:off x="2908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973" name="Group 133"/>
              <p:cNvGrpSpPr/>
              <p:nvPr/>
            </p:nvGrpSpPr>
            <p:grpSpPr bwMode="auto">
              <a:xfrm>
                <a:off x="8772607" y="2725609"/>
                <a:ext cx="532759" cy="184809"/>
                <a:chOff x="2356" y="1300"/>
                <a:chExt cx="555" cy="194"/>
              </a:xfrm>
            </p:grpSpPr>
            <p:sp>
              <p:nvSpPr>
                <p:cNvPr id="215019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5020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5021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5022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5025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5026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5023" name="Line 140"/>
                <p:cNvSpPr>
                  <a:spLocks noChangeShapeType="1"/>
                </p:cNvSpPr>
                <p:nvPr/>
              </p:nvSpPr>
              <p:spPr bwMode="auto">
                <a:xfrm>
                  <a:off x="2358" y="1356"/>
                  <a:ext cx="0" cy="88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5024" name="Line 141"/>
                <p:cNvSpPr>
                  <a:spLocks noChangeShapeType="1"/>
                </p:cNvSpPr>
                <p:nvPr/>
              </p:nvSpPr>
              <p:spPr bwMode="auto">
                <a:xfrm>
                  <a:off x="2908" y="1358"/>
                  <a:ext cx="0" cy="86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974" name="Group 133"/>
              <p:cNvGrpSpPr/>
              <p:nvPr/>
            </p:nvGrpSpPr>
            <p:grpSpPr bwMode="auto">
              <a:xfrm>
                <a:off x="9060908" y="2428111"/>
                <a:ext cx="532759" cy="184809"/>
                <a:chOff x="2356" y="1300"/>
                <a:chExt cx="555" cy="194"/>
              </a:xfrm>
            </p:grpSpPr>
            <p:sp>
              <p:nvSpPr>
                <p:cNvPr id="215011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5012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5013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5014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5017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5018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5015" name="Line 140"/>
                <p:cNvSpPr>
                  <a:spLocks noChangeShapeType="1"/>
                </p:cNvSpPr>
                <p:nvPr/>
              </p:nvSpPr>
              <p:spPr bwMode="auto">
                <a:xfrm>
                  <a:off x="2358" y="1362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5016" name="Line 141"/>
                <p:cNvSpPr>
                  <a:spLocks noChangeShapeType="1"/>
                </p:cNvSpPr>
                <p:nvPr/>
              </p:nvSpPr>
              <p:spPr bwMode="auto">
                <a:xfrm>
                  <a:off x="2908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975" name="Group 133"/>
              <p:cNvGrpSpPr/>
              <p:nvPr/>
            </p:nvGrpSpPr>
            <p:grpSpPr bwMode="auto">
              <a:xfrm>
                <a:off x="10005281" y="2289952"/>
                <a:ext cx="532759" cy="184809"/>
                <a:chOff x="2356" y="1300"/>
                <a:chExt cx="555" cy="194"/>
              </a:xfrm>
            </p:grpSpPr>
            <p:sp>
              <p:nvSpPr>
                <p:cNvPr id="215003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5004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5005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5006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5009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5010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5007" name="Line 140"/>
                <p:cNvSpPr>
                  <a:spLocks noChangeShapeType="1"/>
                </p:cNvSpPr>
                <p:nvPr/>
              </p:nvSpPr>
              <p:spPr bwMode="auto">
                <a:xfrm>
                  <a:off x="2357" y="1362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5008" name="Line 141"/>
                <p:cNvSpPr>
                  <a:spLocks noChangeShapeType="1"/>
                </p:cNvSpPr>
                <p:nvPr/>
              </p:nvSpPr>
              <p:spPr bwMode="auto">
                <a:xfrm>
                  <a:off x="2908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976" name="Group 133"/>
              <p:cNvGrpSpPr/>
              <p:nvPr/>
            </p:nvGrpSpPr>
            <p:grpSpPr bwMode="auto">
              <a:xfrm>
                <a:off x="10232661" y="2882876"/>
                <a:ext cx="532759" cy="184809"/>
                <a:chOff x="2356" y="1300"/>
                <a:chExt cx="555" cy="194"/>
              </a:xfrm>
            </p:grpSpPr>
            <p:sp>
              <p:nvSpPr>
                <p:cNvPr id="214995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96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97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998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5001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5002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4999" name="Line 140"/>
                <p:cNvSpPr>
                  <a:spLocks noChangeShapeType="1"/>
                </p:cNvSpPr>
                <p:nvPr/>
              </p:nvSpPr>
              <p:spPr bwMode="auto">
                <a:xfrm>
                  <a:off x="2358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5000" name="Line 141"/>
                <p:cNvSpPr>
                  <a:spLocks noChangeShapeType="1"/>
                </p:cNvSpPr>
                <p:nvPr/>
              </p:nvSpPr>
              <p:spPr bwMode="auto">
                <a:xfrm>
                  <a:off x="2908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977" name="Group 133"/>
              <p:cNvGrpSpPr/>
              <p:nvPr/>
            </p:nvGrpSpPr>
            <p:grpSpPr bwMode="auto">
              <a:xfrm>
                <a:off x="9330660" y="3072767"/>
                <a:ext cx="532759" cy="184809"/>
                <a:chOff x="2356" y="1300"/>
                <a:chExt cx="555" cy="194"/>
              </a:xfrm>
            </p:grpSpPr>
            <p:sp>
              <p:nvSpPr>
                <p:cNvPr id="214987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88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89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990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4993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994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4991" name="Line 140"/>
                <p:cNvSpPr>
                  <a:spLocks noChangeShapeType="1"/>
                </p:cNvSpPr>
                <p:nvPr/>
              </p:nvSpPr>
              <p:spPr bwMode="auto">
                <a:xfrm>
                  <a:off x="2358" y="1362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992" name="Line 141"/>
                <p:cNvSpPr>
                  <a:spLocks noChangeShapeType="1"/>
                </p:cNvSpPr>
                <p:nvPr/>
              </p:nvSpPr>
              <p:spPr bwMode="auto">
                <a:xfrm>
                  <a:off x="2907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978" name="Group 133"/>
              <p:cNvGrpSpPr/>
              <p:nvPr/>
            </p:nvGrpSpPr>
            <p:grpSpPr bwMode="auto">
              <a:xfrm>
                <a:off x="8438032" y="3018963"/>
                <a:ext cx="532759" cy="184809"/>
                <a:chOff x="2356" y="1300"/>
                <a:chExt cx="555" cy="194"/>
              </a:xfrm>
            </p:grpSpPr>
            <p:sp>
              <p:nvSpPr>
                <p:cNvPr id="214979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80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81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982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4985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986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4983" name="Line 140"/>
                <p:cNvSpPr>
                  <a:spLocks noChangeShapeType="1"/>
                </p:cNvSpPr>
                <p:nvPr/>
              </p:nvSpPr>
              <p:spPr bwMode="auto">
                <a:xfrm>
                  <a:off x="2357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984" name="Line 141"/>
                <p:cNvSpPr>
                  <a:spLocks noChangeShapeType="1"/>
                </p:cNvSpPr>
                <p:nvPr/>
              </p:nvSpPr>
              <p:spPr bwMode="auto">
                <a:xfrm>
                  <a:off x="2910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14766" name="Group 331"/>
            <p:cNvGrpSpPr/>
            <p:nvPr/>
          </p:nvGrpSpPr>
          <p:grpSpPr bwMode="auto">
            <a:xfrm>
              <a:off x="1803401" y="2755897"/>
              <a:ext cx="3467099" cy="1193800"/>
              <a:chOff x="7848600" y="2044700"/>
              <a:chExt cx="3200399" cy="1371600"/>
            </a:xfrm>
          </p:grpSpPr>
          <p:sp>
            <p:nvSpPr>
              <p:cNvPr id="214879" name="Oval 332"/>
              <p:cNvSpPr>
                <a:spLocks noChangeArrowheads="1"/>
              </p:cNvSpPr>
              <p:nvPr/>
            </p:nvSpPr>
            <p:spPr bwMode="auto">
              <a:xfrm>
                <a:off x="7848600" y="2044700"/>
                <a:ext cx="3200399" cy="1371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317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214880" name="Group 133"/>
              <p:cNvGrpSpPr/>
              <p:nvPr/>
            </p:nvGrpSpPr>
            <p:grpSpPr bwMode="auto">
              <a:xfrm>
                <a:off x="8526482" y="2160804"/>
                <a:ext cx="532759" cy="184809"/>
                <a:chOff x="2356" y="1300"/>
                <a:chExt cx="555" cy="194"/>
              </a:xfrm>
            </p:grpSpPr>
            <p:sp>
              <p:nvSpPr>
                <p:cNvPr id="214953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54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55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956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4959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960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4957" name="Line 140"/>
                <p:cNvSpPr>
                  <a:spLocks noChangeShapeType="1"/>
                </p:cNvSpPr>
                <p:nvPr/>
              </p:nvSpPr>
              <p:spPr bwMode="auto">
                <a:xfrm>
                  <a:off x="2358" y="1362"/>
                  <a:ext cx="0" cy="82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958" name="Line 141"/>
                <p:cNvSpPr>
                  <a:spLocks noChangeShapeType="1"/>
                </p:cNvSpPr>
                <p:nvPr/>
              </p:nvSpPr>
              <p:spPr bwMode="auto">
                <a:xfrm>
                  <a:off x="2906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cxnSp>
            <p:nvCxnSpPr>
              <p:cNvPr id="214881" name="Straight Connector 334"/>
              <p:cNvCxnSpPr>
                <a:cxnSpLocks noChangeShapeType="1"/>
                <a:stCxn id="214958" idx="0"/>
              </p:cNvCxnSpPr>
              <p:nvPr/>
            </p:nvCxnSpPr>
            <p:spPr bwMode="auto">
              <a:xfrm>
                <a:off x="9055401" y="2220819"/>
                <a:ext cx="975377" cy="13653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882" name="Straight Connector 335"/>
              <p:cNvCxnSpPr>
                <a:cxnSpLocks noChangeShapeType="1"/>
              </p:cNvCxnSpPr>
              <p:nvPr/>
            </p:nvCxnSpPr>
            <p:spPr bwMode="auto">
              <a:xfrm>
                <a:off x="9522191" y="2583188"/>
                <a:ext cx="120745" cy="83392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883" name="Straight Connector 336"/>
              <p:cNvCxnSpPr>
                <a:cxnSpLocks noChangeShapeType="1"/>
              </p:cNvCxnSpPr>
              <p:nvPr/>
            </p:nvCxnSpPr>
            <p:spPr bwMode="auto">
              <a:xfrm flipV="1">
                <a:off x="9323081" y="2786992"/>
                <a:ext cx="243358" cy="4562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884" name="Straight Connector 337"/>
              <p:cNvCxnSpPr>
                <a:cxnSpLocks noChangeShapeType="1"/>
              </p:cNvCxnSpPr>
              <p:nvPr/>
            </p:nvCxnSpPr>
            <p:spPr bwMode="auto">
              <a:xfrm flipV="1">
                <a:off x="9028147" y="2611644"/>
                <a:ext cx="192778" cy="1095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885" name="Straight Connector 338"/>
              <p:cNvCxnSpPr>
                <a:cxnSpLocks noChangeShapeType="1"/>
              </p:cNvCxnSpPr>
              <p:nvPr/>
            </p:nvCxnSpPr>
            <p:spPr bwMode="auto">
              <a:xfrm flipV="1">
                <a:off x="8729859" y="2909476"/>
                <a:ext cx="192778" cy="1095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886" name="Straight Connector 339"/>
              <p:cNvCxnSpPr>
                <a:cxnSpLocks noChangeShapeType="1"/>
              </p:cNvCxnSpPr>
              <p:nvPr/>
            </p:nvCxnSpPr>
            <p:spPr bwMode="auto">
              <a:xfrm flipV="1">
                <a:off x="9537887" y="2836224"/>
                <a:ext cx="252969" cy="252942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887" name="Straight Connector 340"/>
              <p:cNvCxnSpPr>
                <a:cxnSpLocks noChangeShapeType="1"/>
              </p:cNvCxnSpPr>
              <p:nvPr/>
            </p:nvCxnSpPr>
            <p:spPr bwMode="auto">
              <a:xfrm flipH="1" flipV="1">
                <a:off x="10029359" y="2822067"/>
                <a:ext cx="354959" cy="12439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888" name="Straight Connector 341"/>
              <p:cNvCxnSpPr>
                <a:cxnSpLocks noChangeShapeType="1"/>
              </p:cNvCxnSpPr>
              <p:nvPr/>
            </p:nvCxnSpPr>
            <p:spPr bwMode="auto">
              <a:xfrm flipV="1">
                <a:off x="10015190" y="2475242"/>
                <a:ext cx="283363" cy="19566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889" name="Straight Connector 342"/>
              <p:cNvCxnSpPr>
                <a:cxnSpLocks noChangeShapeType="1"/>
                <a:endCxn id="214953" idx="4"/>
              </p:cNvCxnSpPr>
              <p:nvPr/>
            </p:nvCxnSpPr>
            <p:spPr bwMode="auto">
              <a:xfrm flipH="1" flipV="1">
                <a:off x="8791902" y="2345614"/>
                <a:ext cx="410984" cy="8718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214890" name="Group 133"/>
              <p:cNvGrpSpPr/>
              <p:nvPr/>
            </p:nvGrpSpPr>
            <p:grpSpPr bwMode="auto">
              <a:xfrm>
                <a:off x="9555206" y="2650627"/>
                <a:ext cx="532759" cy="184809"/>
                <a:chOff x="2356" y="1300"/>
                <a:chExt cx="555" cy="194"/>
              </a:xfrm>
            </p:grpSpPr>
            <p:sp>
              <p:nvSpPr>
                <p:cNvPr id="214945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46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47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948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4951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952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4949" name="Line 140"/>
                <p:cNvSpPr>
                  <a:spLocks noChangeShapeType="1"/>
                </p:cNvSpPr>
                <p:nvPr/>
              </p:nvSpPr>
              <p:spPr bwMode="auto">
                <a:xfrm>
                  <a:off x="2358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950" name="Line 141"/>
                <p:cNvSpPr>
                  <a:spLocks noChangeShapeType="1"/>
                </p:cNvSpPr>
                <p:nvPr/>
              </p:nvSpPr>
              <p:spPr bwMode="auto">
                <a:xfrm>
                  <a:off x="2906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891" name="Group 133"/>
              <p:cNvGrpSpPr/>
              <p:nvPr/>
            </p:nvGrpSpPr>
            <p:grpSpPr bwMode="auto">
              <a:xfrm>
                <a:off x="8772607" y="2725609"/>
                <a:ext cx="532759" cy="184809"/>
                <a:chOff x="2356" y="1300"/>
                <a:chExt cx="555" cy="194"/>
              </a:xfrm>
            </p:grpSpPr>
            <p:sp>
              <p:nvSpPr>
                <p:cNvPr id="214937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38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39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940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4943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944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4941" name="Line 140"/>
                <p:cNvSpPr>
                  <a:spLocks noChangeShapeType="1"/>
                </p:cNvSpPr>
                <p:nvPr/>
              </p:nvSpPr>
              <p:spPr bwMode="auto">
                <a:xfrm>
                  <a:off x="2358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942" name="Line 141"/>
                <p:cNvSpPr>
                  <a:spLocks noChangeShapeType="1"/>
                </p:cNvSpPr>
                <p:nvPr/>
              </p:nvSpPr>
              <p:spPr bwMode="auto">
                <a:xfrm>
                  <a:off x="2906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892" name="Group 133"/>
              <p:cNvGrpSpPr/>
              <p:nvPr/>
            </p:nvGrpSpPr>
            <p:grpSpPr bwMode="auto">
              <a:xfrm>
                <a:off x="9060908" y="2428111"/>
                <a:ext cx="532759" cy="184809"/>
                <a:chOff x="2356" y="1300"/>
                <a:chExt cx="555" cy="194"/>
              </a:xfrm>
            </p:grpSpPr>
            <p:sp>
              <p:nvSpPr>
                <p:cNvPr id="214929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30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31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932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4935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936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4933" name="Line 140"/>
                <p:cNvSpPr>
                  <a:spLocks noChangeShapeType="1"/>
                </p:cNvSpPr>
                <p:nvPr/>
              </p:nvSpPr>
              <p:spPr bwMode="auto">
                <a:xfrm>
                  <a:off x="2357" y="1361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934" name="Line 141"/>
                <p:cNvSpPr>
                  <a:spLocks noChangeShapeType="1"/>
                </p:cNvSpPr>
                <p:nvPr/>
              </p:nvSpPr>
              <p:spPr bwMode="auto">
                <a:xfrm>
                  <a:off x="2907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893" name="Group 133"/>
              <p:cNvGrpSpPr/>
              <p:nvPr/>
            </p:nvGrpSpPr>
            <p:grpSpPr bwMode="auto">
              <a:xfrm>
                <a:off x="10005281" y="2289952"/>
                <a:ext cx="532759" cy="184809"/>
                <a:chOff x="2356" y="1300"/>
                <a:chExt cx="555" cy="194"/>
              </a:xfrm>
            </p:grpSpPr>
            <p:sp>
              <p:nvSpPr>
                <p:cNvPr id="214921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22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23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924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4927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928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4925" name="Line 140"/>
                <p:cNvSpPr>
                  <a:spLocks noChangeShapeType="1"/>
                </p:cNvSpPr>
                <p:nvPr/>
              </p:nvSpPr>
              <p:spPr bwMode="auto">
                <a:xfrm>
                  <a:off x="2358" y="1360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926" name="Line 141"/>
                <p:cNvSpPr>
                  <a:spLocks noChangeShapeType="1"/>
                </p:cNvSpPr>
                <p:nvPr/>
              </p:nvSpPr>
              <p:spPr bwMode="auto">
                <a:xfrm>
                  <a:off x="2906" y="1362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894" name="Group 133"/>
              <p:cNvGrpSpPr/>
              <p:nvPr/>
            </p:nvGrpSpPr>
            <p:grpSpPr bwMode="auto">
              <a:xfrm>
                <a:off x="10232661" y="2882876"/>
                <a:ext cx="532759" cy="184809"/>
                <a:chOff x="2356" y="1300"/>
                <a:chExt cx="555" cy="194"/>
              </a:xfrm>
            </p:grpSpPr>
            <p:sp>
              <p:nvSpPr>
                <p:cNvPr id="214913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14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15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916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4919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920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4917" name="Line 140"/>
                <p:cNvSpPr>
                  <a:spLocks noChangeShapeType="1"/>
                </p:cNvSpPr>
                <p:nvPr/>
              </p:nvSpPr>
              <p:spPr bwMode="auto">
                <a:xfrm>
                  <a:off x="2358" y="1362"/>
                  <a:ext cx="0" cy="82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918" name="Line 141"/>
                <p:cNvSpPr>
                  <a:spLocks noChangeShapeType="1"/>
                </p:cNvSpPr>
                <p:nvPr/>
              </p:nvSpPr>
              <p:spPr bwMode="auto">
                <a:xfrm>
                  <a:off x="2906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895" name="Group 133"/>
              <p:cNvGrpSpPr/>
              <p:nvPr/>
            </p:nvGrpSpPr>
            <p:grpSpPr bwMode="auto">
              <a:xfrm>
                <a:off x="9330660" y="3072767"/>
                <a:ext cx="532759" cy="184809"/>
                <a:chOff x="2356" y="1300"/>
                <a:chExt cx="555" cy="194"/>
              </a:xfrm>
            </p:grpSpPr>
            <p:sp>
              <p:nvSpPr>
                <p:cNvPr id="214905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06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907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908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4911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912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4909" name="Line 140"/>
                <p:cNvSpPr>
                  <a:spLocks noChangeShapeType="1"/>
                </p:cNvSpPr>
                <p:nvPr/>
              </p:nvSpPr>
              <p:spPr bwMode="auto">
                <a:xfrm>
                  <a:off x="2357" y="1362"/>
                  <a:ext cx="0" cy="82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910" name="Line 141"/>
                <p:cNvSpPr>
                  <a:spLocks noChangeShapeType="1"/>
                </p:cNvSpPr>
                <p:nvPr/>
              </p:nvSpPr>
              <p:spPr bwMode="auto">
                <a:xfrm>
                  <a:off x="2907" y="1364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4896" name="Group 133"/>
              <p:cNvGrpSpPr/>
              <p:nvPr/>
            </p:nvGrpSpPr>
            <p:grpSpPr bwMode="auto">
              <a:xfrm>
                <a:off x="8438032" y="3018963"/>
                <a:ext cx="532759" cy="184809"/>
                <a:chOff x="2356" y="1300"/>
                <a:chExt cx="555" cy="194"/>
              </a:xfrm>
            </p:grpSpPr>
            <p:sp>
              <p:nvSpPr>
                <p:cNvPr id="214897" name="Oval 407"/>
                <p:cNvSpPr>
                  <a:spLocks noChangeArrowheads="1"/>
                </p:cNvSpPr>
                <p:nvPr/>
              </p:nvSpPr>
              <p:spPr bwMode="auto">
                <a:xfrm>
                  <a:off x="2357" y="1385"/>
                  <a:ext cx="551" cy="10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898" name="Rectangle 410"/>
                <p:cNvSpPr>
                  <a:spLocks noChangeArrowheads="1"/>
                </p:cNvSpPr>
                <p:nvPr/>
              </p:nvSpPr>
              <p:spPr bwMode="auto">
                <a:xfrm>
                  <a:off x="2357" y="1374"/>
                  <a:ext cx="554" cy="66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rgbClr val="000000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899" name="Oval 411"/>
                <p:cNvSpPr>
                  <a:spLocks noChangeArrowheads="1"/>
                </p:cNvSpPr>
                <p:nvPr/>
              </p:nvSpPr>
              <p:spPr bwMode="auto">
                <a:xfrm>
                  <a:off x="2356" y="1300"/>
                  <a:ext cx="551" cy="127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hlink"/>
                    </a:gs>
                    <a:gs pos="100000">
                      <a:srgbClr val="FFFFFF"/>
                    </a:gs>
                  </a:gsLst>
                  <a:lin ang="0" scaled="1"/>
                </a:gradFill>
                <a:ln w="317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900" name="Group 137"/>
                <p:cNvGrpSpPr/>
                <p:nvPr/>
              </p:nvGrpSpPr>
              <p:grpSpPr bwMode="auto">
                <a:xfrm>
                  <a:off x="2468" y="1332"/>
                  <a:ext cx="310" cy="60"/>
                  <a:chOff x="2468" y="1332"/>
                  <a:chExt cx="310" cy="60"/>
                </a:xfrm>
              </p:grpSpPr>
              <p:sp>
                <p:nvSpPr>
                  <p:cNvPr id="214903" name="Freeform 138"/>
                  <p:cNvSpPr/>
                  <p:nvPr/>
                </p:nvSpPr>
                <p:spPr bwMode="auto">
                  <a:xfrm>
                    <a:off x="2468" y="1332"/>
                    <a:ext cx="310" cy="60"/>
                  </a:xfrm>
                  <a:custGeom>
                    <a:avLst/>
                    <a:gdLst>
                      <a:gd name="T0" fmla="*/ 0 w 310"/>
                      <a:gd name="T1" fmla="*/ 60 h 60"/>
                      <a:gd name="T2" fmla="*/ 96 w 310"/>
                      <a:gd name="T3" fmla="*/ 60 h 60"/>
                      <a:gd name="T4" fmla="*/ 192 w 310"/>
                      <a:gd name="T5" fmla="*/ 0 h 60"/>
                      <a:gd name="T6" fmla="*/ 310 w 310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310"/>
                      <a:gd name="T13" fmla="*/ 0 h 60"/>
                      <a:gd name="T14" fmla="*/ 310 w 310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310" h="60">
                        <a:moveTo>
                          <a:pt x="0" y="60"/>
                        </a:moveTo>
                        <a:lnTo>
                          <a:pt x="96" y="60"/>
                        </a:lnTo>
                        <a:lnTo>
                          <a:pt x="192" y="0"/>
                        </a:lnTo>
                        <a:lnTo>
                          <a:pt x="310" y="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904" name="Freeform 139"/>
                  <p:cNvSpPr/>
                  <p:nvPr/>
                </p:nvSpPr>
                <p:spPr bwMode="auto">
                  <a:xfrm>
                    <a:off x="2482" y="1332"/>
                    <a:ext cx="282" cy="60"/>
                  </a:xfrm>
                  <a:custGeom>
                    <a:avLst/>
                    <a:gdLst>
                      <a:gd name="T0" fmla="*/ 0 w 282"/>
                      <a:gd name="T1" fmla="*/ 0 h 60"/>
                      <a:gd name="T2" fmla="*/ 96 w 282"/>
                      <a:gd name="T3" fmla="*/ 0 h 60"/>
                      <a:gd name="T4" fmla="*/ 192 w 282"/>
                      <a:gd name="T5" fmla="*/ 60 h 60"/>
                      <a:gd name="T6" fmla="*/ 282 w 282"/>
                      <a:gd name="T7" fmla="*/ 6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82"/>
                      <a:gd name="T13" fmla="*/ 0 h 60"/>
                      <a:gd name="T14" fmla="*/ 282 w 282"/>
                      <a:gd name="T15" fmla="*/ 60 h 6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82" h="60">
                        <a:moveTo>
                          <a:pt x="0" y="0"/>
                        </a:moveTo>
                        <a:lnTo>
                          <a:pt x="96" y="0"/>
                        </a:lnTo>
                        <a:lnTo>
                          <a:pt x="192" y="60"/>
                        </a:lnTo>
                        <a:lnTo>
                          <a:pt x="282" y="60"/>
                        </a:lnTo>
                      </a:path>
                    </a:pathLst>
                  </a:custGeom>
                  <a:noFill/>
                  <a:ln w="3175" cmpd="sng">
                    <a:solidFill>
                      <a:schemeClr val="tx1"/>
                    </a:solidFill>
                    <a:rou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4901" name="Line 140"/>
                <p:cNvSpPr>
                  <a:spLocks noChangeShapeType="1"/>
                </p:cNvSpPr>
                <p:nvPr/>
              </p:nvSpPr>
              <p:spPr bwMode="auto">
                <a:xfrm>
                  <a:off x="2357" y="1361"/>
                  <a:ext cx="0" cy="79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902" name="Line 141"/>
                <p:cNvSpPr>
                  <a:spLocks noChangeShapeType="1"/>
                </p:cNvSpPr>
                <p:nvPr/>
              </p:nvSpPr>
              <p:spPr bwMode="auto">
                <a:xfrm>
                  <a:off x="2907" y="1363"/>
                  <a:ext cx="0" cy="84"/>
                </a:xfrm>
                <a:prstGeom prst="line">
                  <a:avLst/>
                </a:prstGeom>
                <a:noFill/>
                <a:ln w="317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14767" name="Oval 417"/>
            <p:cNvSpPr>
              <a:spLocks noChangeArrowheads="1"/>
            </p:cNvSpPr>
            <p:nvPr/>
          </p:nvSpPr>
          <p:spPr bwMode="auto">
            <a:xfrm>
              <a:off x="1498600" y="4165596"/>
              <a:ext cx="3086099" cy="116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17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grpSp>
          <p:nvGrpSpPr>
            <p:cNvPr id="214768" name="Group 133"/>
            <p:cNvGrpSpPr/>
            <p:nvPr/>
          </p:nvGrpSpPr>
          <p:grpSpPr bwMode="auto">
            <a:xfrm>
              <a:off x="2152273" y="4264500"/>
              <a:ext cx="513732" cy="157430"/>
              <a:chOff x="2356" y="1300"/>
              <a:chExt cx="555" cy="194"/>
            </a:xfrm>
          </p:grpSpPr>
          <p:sp>
            <p:nvSpPr>
              <p:cNvPr id="214871" name="Oval 492"/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14872" name="Rectangle 410"/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14873" name="Oval 411"/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214874" name="Group 137"/>
              <p:cNvGrpSpPr/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4877" name="Freeform 138"/>
                <p:cNvSpPr/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878" name="Freeform 139"/>
                <p:cNvSpPr/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14875" name="Line 140"/>
              <p:cNvSpPr>
                <a:spLocks noChangeShapeType="1"/>
              </p:cNvSpPr>
              <p:nvPr/>
            </p:nvSpPr>
            <p:spPr bwMode="auto">
              <a:xfrm>
                <a:off x="2358" y="1360"/>
                <a:ext cx="0" cy="8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4876" name="Line 141"/>
              <p:cNvSpPr>
                <a:spLocks noChangeShapeType="1"/>
              </p:cNvSpPr>
              <p:nvPr/>
            </p:nvSpPr>
            <p:spPr bwMode="auto">
              <a:xfrm>
                <a:off x="2907" y="1362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cxnSp>
          <p:nvCxnSpPr>
            <p:cNvPr id="214769" name="Straight Connector 419"/>
            <p:cNvCxnSpPr>
              <a:cxnSpLocks noChangeShapeType="1"/>
              <a:stCxn id="214876" idx="0"/>
            </p:cNvCxnSpPr>
            <p:nvPr/>
          </p:nvCxnSpPr>
          <p:spPr bwMode="auto">
            <a:xfrm>
              <a:off x="2662301" y="4315623"/>
              <a:ext cx="940541" cy="116307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70" name="Straight Connector 420"/>
            <p:cNvCxnSpPr>
              <a:cxnSpLocks noChangeShapeType="1"/>
            </p:cNvCxnSpPr>
            <p:nvPr/>
          </p:nvCxnSpPr>
          <p:spPr bwMode="auto">
            <a:xfrm>
              <a:off x="3112420" y="4624308"/>
              <a:ext cx="116433" cy="71038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71" name="Straight Connector 421"/>
            <p:cNvCxnSpPr>
              <a:cxnSpLocks noChangeShapeType="1"/>
            </p:cNvCxnSpPr>
            <p:nvPr/>
          </p:nvCxnSpPr>
          <p:spPr bwMode="auto">
            <a:xfrm flipV="1">
              <a:off x="2920421" y="4797919"/>
              <a:ext cx="234667" cy="38864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72" name="Straight Connector 422"/>
            <p:cNvCxnSpPr>
              <a:cxnSpLocks noChangeShapeType="1"/>
            </p:cNvCxnSpPr>
            <p:nvPr/>
          </p:nvCxnSpPr>
          <p:spPr bwMode="auto">
            <a:xfrm flipV="1">
              <a:off x="2636021" y="4648548"/>
              <a:ext cx="185893" cy="93348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73" name="Straight Connector 423"/>
            <p:cNvCxnSpPr>
              <a:cxnSpLocks noChangeShapeType="1"/>
            </p:cNvCxnSpPr>
            <p:nvPr/>
          </p:nvCxnSpPr>
          <p:spPr bwMode="auto">
            <a:xfrm flipV="1">
              <a:off x="2348386" y="4902256"/>
              <a:ext cx="185893" cy="93348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74" name="Straight Connector 424"/>
            <p:cNvCxnSpPr>
              <a:cxnSpLocks noChangeShapeType="1"/>
            </p:cNvCxnSpPr>
            <p:nvPr/>
          </p:nvCxnSpPr>
          <p:spPr bwMode="auto">
            <a:xfrm flipV="1">
              <a:off x="3127556" y="4839857"/>
              <a:ext cx="243934" cy="215470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75" name="Straight Connector 425"/>
            <p:cNvCxnSpPr>
              <a:cxnSpLocks noChangeShapeType="1"/>
            </p:cNvCxnSpPr>
            <p:nvPr/>
          </p:nvCxnSpPr>
          <p:spPr bwMode="auto">
            <a:xfrm flipH="1" flipV="1">
              <a:off x="3601475" y="4827798"/>
              <a:ext cx="342282" cy="105961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76" name="Straight Connector 426"/>
            <p:cNvCxnSpPr>
              <a:cxnSpLocks noChangeShapeType="1"/>
            </p:cNvCxnSpPr>
            <p:nvPr/>
          </p:nvCxnSpPr>
          <p:spPr bwMode="auto">
            <a:xfrm flipV="1">
              <a:off x="3587811" y="4532353"/>
              <a:ext cx="273243" cy="166677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77" name="Straight Connector 427"/>
            <p:cNvCxnSpPr>
              <a:cxnSpLocks noChangeShapeType="1"/>
              <a:endCxn id="214871" idx="4"/>
            </p:cNvCxnSpPr>
            <p:nvPr/>
          </p:nvCxnSpPr>
          <p:spPr bwMode="auto">
            <a:xfrm flipH="1" flipV="1">
              <a:off x="2408213" y="4421930"/>
              <a:ext cx="396306" cy="74264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14778" name="Group 133"/>
            <p:cNvGrpSpPr/>
            <p:nvPr/>
          </p:nvGrpSpPr>
          <p:grpSpPr bwMode="auto">
            <a:xfrm>
              <a:off x="3144256" y="4681756"/>
              <a:ext cx="513732" cy="157430"/>
              <a:chOff x="2356" y="1300"/>
              <a:chExt cx="555" cy="194"/>
            </a:xfrm>
          </p:grpSpPr>
          <p:sp>
            <p:nvSpPr>
              <p:cNvPr id="214863" name="Oval 407"/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14864" name="Rectangle 410"/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14865" name="Oval 411"/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214866" name="Group 137"/>
              <p:cNvGrpSpPr/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4869" name="Freeform 138"/>
                <p:cNvSpPr/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870" name="Freeform 139"/>
                <p:cNvSpPr/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14867" name="Line 140"/>
              <p:cNvSpPr>
                <a:spLocks noChangeShapeType="1"/>
              </p:cNvSpPr>
              <p:nvPr/>
            </p:nvSpPr>
            <p:spPr bwMode="auto">
              <a:xfrm>
                <a:off x="2358" y="1360"/>
                <a:ext cx="0" cy="80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4868" name="Line 141"/>
              <p:cNvSpPr>
                <a:spLocks noChangeShapeType="1"/>
              </p:cNvSpPr>
              <p:nvPr/>
            </p:nvSpPr>
            <p:spPr bwMode="auto">
              <a:xfrm>
                <a:off x="2907" y="1362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4779" name="Group 133"/>
            <p:cNvGrpSpPr/>
            <p:nvPr/>
          </p:nvGrpSpPr>
          <p:grpSpPr bwMode="auto">
            <a:xfrm>
              <a:off x="2389607" y="4745631"/>
              <a:ext cx="513732" cy="157430"/>
              <a:chOff x="2356" y="1300"/>
              <a:chExt cx="555" cy="194"/>
            </a:xfrm>
          </p:grpSpPr>
          <p:sp>
            <p:nvSpPr>
              <p:cNvPr id="214855" name="Oval 407"/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14856" name="Rectangle 410"/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14857" name="Oval 411"/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214858" name="Group 137"/>
              <p:cNvGrpSpPr/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4861" name="Freeform 138"/>
                <p:cNvSpPr/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862" name="Freeform 139"/>
                <p:cNvSpPr/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14859" name="Line 140"/>
              <p:cNvSpPr>
                <a:spLocks noChangeShapeType="1"/>
              </p:cNvSpPr>
              <p:nvPr/>
            </p:nvSpPr>
            <p:spPr bwMode="auto">
              <a:xfrm>
                <a:off x="2357" y="1360"/>
                <a:ext cx="0" cy="86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4860" name="Line 141"/>
              <p:cNvSpPr>
                <a:spLocks noChangeShapeType="1"/>
              </p:cNvSpPr>
              <p:nvPr/>
            </p:nvSpPr>
            <p:spPr bwMode="auto">
              <a:xfrm>
                <a:off x="2908" y="1362"/>
                <a:ext cx="0" cy="86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4780" name="Group 133"/>
            <p:cNvGrpSpPr/>
            <p:nvPr/>
          </p:nvGrpSpPr>
          <p:grpSpPr bwMode="auto">
            <a:xfrm>
              <a:off x="2667612" y="4492206"/>
              <a:ext cx="513732" cy="157430"/>
              <a:chOff x="2356" y="1300"/>
              <a:chExt cx="555" cy="194"/>
            </a:xfrm>
          </p:grpSpPr>
          <p:sp>
            <p:nvSpPr>
              <p:cNvPr id="214847" name="Oval 407"/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14848" name="Rectangle 410"/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14849" name="Oval 411"/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214850" name="Group 137"/>
              <p:cNvGrpSpPr/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4853" name="Freeform 138"/>
                <p:cNvSpPr/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854" name="Freeform 139"/>
                <p:cNvSpPr/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14851" name="Line 140"/>
              <p:cNvSpPr>
                <a:spLocks noChangeShapeType="1"/>
              </p:cNvSpPr>
              <p:nvPr/>
            </p:nvSpPr>
            <p:spPr bwMode="auto">
              <a:xfrm>
                <a:off x="2357" y="1361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4852" name="Line 141"/>
              <p:cNvSpPr>
                <a:spLocks noChangeShapeType="1"/>
              </p:cNvSpPr>
              <p:nvPr/>
            </p:nvSpPr>
            <p:spPr bwMode="auto">
              <a:xfrm>
                <a:off x="2908" y="1363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4781" name="Group 133"/>
            <p:cNvGrpSpPr/>
            <p:nvPr/>
          </p:nvGrpSpPr>
          <p:grpSpPr bwMode="auto">
            <a:xfrm>
              <a:off x="3578257" y="4374514"/>
              <a:ext cx="513732" cy="157430"/>
              <a:chOff x="2356" y="1300"/>
              <a:chExt cx="555" cy="194"/>
            </a:xfrm>
          </p:grpSpPr>
          <p:sp>
            <p:nvSpPr>
              <p:cNvPr id="214839" name="Oval 407"/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14840" name="Rectangle 410"/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14841" name="Oval 411"/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214842" name="Group 137"/>
              <p:cNvGrpSpPr/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4845" name="Freeform 138"/>
                <p:cNvSpPr/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846" name="Freeform 139"/>
                <p:cNvSpPr/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14843" name="Line 140"/>
              <p:cNvSpPr>
                <a:spLocks noChangeShapeType="1"/>
              </p:cNvSpPr>
              <p:nvPr/>
            </p:nvSpPr>
            <p:spPr bwMode="auto">
              <a:xfrm>
                <a:off x="2358" y="1361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4844" name="Line 141"/>
              <p:cNvSpPr>
                <a:spLocks noChangeShapeType="1"/>
              </p:cNvSpPr>
              <p:nvPr/>
            </p:nvSpPr>
            <p:spPr bwMode="auto">
              <a:xfrm>
                <a:off x="2908" y="1363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4782" name="Group 133"/>
            <p:cNvGrpSpPr/>
            <p:nvPr/>
          </p:nvGrpSpPr>
          <p:grpSpPr bwMode="auto">
            <a:xfrm>
              <a:off x="3797517" y="4879598"/>
              <a:ext cx="513732" cy="157430"/>
              <a:chOff x="2356" y="1300"/>
              <a:chExt cx="555" cy="194"/>
            </a:xfrm>
          </p:grpSpPr>
          <p:sp>
            <p:nvSpPr>
              <p:cNvPr id="214831" name="Oval 407"/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14832" name="Rectangle 410"/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14833" name="Oval 411"/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214834" name="Group 137"/>
              <p:cNvGrpSpPr/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4837" name="Freeform 138"/>
                <p:cNvSpPr/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838" name="Freeform 139"/>
                <p:cNvSpPr/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14835" name="Line 140"/>
              <p:cNvSpPr>
                <a:spLocks noChangeShapeType="1"/>
              </p:cNvSpPr>
              <p:nvPr/>
            </p:nvSpPr>
            <p:spPr bwMode="auto">
              <a:xfrm>
                <a:off x="2357" y="1361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4836" name="Line 141"/>
              <p:cNvSpPr>
                <a:spLocks noChangeShapeType="1"/>
              </p:cNvSpPr>
              <p:nvPr/>
            </p:nvSpPr>
            <p:spPr bwMode="auto">
              <a:xfrm>
                <a:off x="2908" y="1363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4783" name="Group 133"/>
            <p:cNvGrpSpPr/>
            <p:nvPr/>
          </p:nvGrpSpPr>
          <p:grpSpPr bwMode="auto">
            <a:xfrm>
              <a:off x="2927730" y="5041357"/>
              <a:ext cx="513732" cy="157430"/>
              <a:chOff x="2356" y="1300"/>
              <a:chExt cx="555" cy="194"/>
            </a:xfrm>
          </p:grpSpPr>
          <p:sp>
            <p:nvSpPr>
              <p:cNvPr id="214823" name="Oval 407"/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14824" name="Rectangle 410"/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14825" name="Oval 411"/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214826" name="Group 137"/>
              <p:cNvGrpSpPr/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4829" name="Freeform 138"/>
                <p:cNvSpPr/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830" name="Freeform 139"/>
                <p:cNvSpPr/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14827" name="Line 140"/>
              <p:cNvSpPr>
                <a:spLocks noChangeShapeType="1"/>
              </p:cNvSpPr>
              <p:nvPr/>
            </p:nvSpPr>
            <p:spPr bwMode="auto">
              <a:xfrm>
                <a:off x="2357" y="1361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4828" name="Line 141"/>
              <p:cNvSpPr>
                <a:spLocks noChangeShapeType="1"/>
              </p:cNvSpPr>
              <p:nvPr/>
            </p:nvSpPr>
            <p:spPr bwMode="auto">
              <a:xfrm>
                <a:off x="2908" y="1363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4784" name="Group 133"/>
            <p:cNvGrpSpPr/>
            <p:nvPr/>
          </p:nvGrpSpPr>
          <p:grpSpPr bwMode="auto">
            <a:xfrm>
              <a:off x="2066981" y="4995523"/>
              <a:ext cx="513732" cy="157430"/>
              <a:chOff x="2356" y="1300"/>
              <a:chExt cx="555" cy="194"/>
            </a:xfrm>
          </p:grpSpPr>
          <p:sp>
            <p:nvSpPr>
              <p:cNvPr id="214815" name="Oval 407"/>
              <p:cNvSpPr>
                <a:spLocks noChangeArrowheads="1"/>
              </p:cNvSpPr>
              <p:nvPr/>
            </p:nvSpPr>
            <p:spPr bwMode="auto">
              <a:xfrm>
                <a:off x="2357" y="1385"/>
                <a:ext cx="551" cy="109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14816" name="Rectangle 410"/>
              <p:cNvSpPr>
                <a:spLocks noChangeArrowheads="1"/>
              </p:cNvSpPr>
              <p:nvPr/>
            </p:nvSpPr>
            <p:spPr bwMode="auto">
              <a:xfrm>
                <a:off x="2357" y="1374"/>
                <a:ext cx="554" cy="66"/>
              </a:xfrm>
              <a:prstGeom prst="rect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14817" name="Oval 411"/>
              <p:cNvSpPr>
                <a:spLocks noChangeArrowheads="1"/>
              </p:cNvSpPr>
              <p:nvPr/>
            </p:nvSpPr>
            <p:spPr bwMode="auto">
              <a:xfrm>
                <a:off x="2356" y="1300"/>
                <a:ext cx="551" cy="127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rgbClr val="FFFFFF"/>
                  </a:gs>
                </a:gsLst>
                <a:lin ang="0" scaled="1"/>
              </a:gradFill>
              <a:ln w="317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PGothic" panose="020B0600070205080204" pitchFamily="34" charset="-128"/>
                  <a:cs typeface="+mn-cs"/>
                </a:endParaRPr>
              </a:p>
            </p:txBody>
          </p:sp>
          <p:grpSp>
            <p:nvGrpSpPr>
              <p:cNvPr id="214818" name="Group 137"/>
              <p:cNvGrpSpPr/>
              <p:nvPr/>
            </p:nvGrpSpPr>
            <p:grpSpPr bwMode="auto">
              <a:xfrm>
                <a:off x="2468" y="1332"/>
                <a:ext cx="310" cy="60"/>
                <a:chOff x="2468" y="1332"/>
                <a:chExt cx="310" cy="60"/>
              </a:xfrm>
            </p:grpSpPr>
            <p:sp>
              <p:nvSpPr>
                <p:cNvPr id="214821" name="Freeform 138"/>
                <p:cNvSpPr/>
                <p:nvPr/>
              </p:nvSpPr>
              <p:spPr bwMode="auto">
                <a:xfrm>
                  <a:off x="2468" y="1332"/>
                  <a:ext cx="310" cy="60"/>
                </a:xfrm>
                <a:custGeom>
                  <a:avLst/>
                  <a:gdLst>
                    <a:gd name="T0" fmla="*/ 0 w 310"/>
                    <a:gd name="T1" fmla="*/ 60 h 60"/>
                    <a:gd name="T2" fmla="*/ 96 w 310"/>
                    <a:gd name="T3" fmla="*/ 60 h 60"/>
                    <a:gd name="T4" fmla="*/ 192 w 310"/>
                    <a:gd name="T5" fmla="*/ 0 h 60"/>
                    <a:gd name="T6" fmla="*/ 310 w 310"/>
                    <a:gd name="T7" fmla="*/ 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10"/>
                    <a:gd name="T13" fmla="*/ 0 h 60"/>
                    <a:gd name="T14" fmla="*/ 310 w 310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10" h="60">
                      <a:moveTo>
                        <a:pt x="0" y="60"/>
                      </a:moveTo>
                      <a:lnTo>
                        <a:pt x="96" y="60"/>
                      </a:lnTo>
                      <a:lnTo>
                        <a:pt x="192" y="0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822" name="Freeform 139"/>
                <p:cNvSpPr/>
                <p:nvPr/>
              </p:nvSpPr>
              <p:spPr bwMode="auto">
                <a:xfrm>
                  <a:off x="2482" y="1332"/>
                  <a:ext cx="282" cy="60"/>
                </a:xfrm>
                <a:custGeom>
                  <a:avLst/>
                  <a:gdLst>
                    <a:gd name="T0" fmla="*/ 0 w 282"/>
                    <a:gd name="T1" fmla="*/ 0 h 60"/>
                    <a:gd name="T2" fmla="*/ 96 w 282"/>
                    <a:gd name="T3" fmla="*/ 0 h 60"/>
                    <a:gd name="T4" fmla="*/ 192 w 282"/>
                    <a:gd name="T5" fmla="*/ 60 h 60"/>
                    <a:gd name="T6" fmla="*/ 282 w 282"/>
                    <a:gd name="T7" fmla="*/ 60 h 6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82"/>
                    <a:gd name="T13" fmla="*/ 0 h 60"/>
                    <a:gd name="T14" fmla="*/ 282 w 282"/>
                    <a:gd name="T15" fmla="*/ 60 h 6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82" h="60">
                      <a:moveTo>
                        <a:pt x="0" y="0"/>
                      </a:moveTo>
                      <a:lnTo>
                        <a:pt x="96" y="0"/>
                      </a:lnTo>
                      <a:lnTo>
                        <a:pt x="192" y="60"/>
                      </a:lnTo>
                      <a:lnTo>
                        <a:pt x="282" y="60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14819" name="Line 140"/>
              <p:cNvSpPr>
                <a:spLocks noChangeShapeType="1"/>
              </p:cNvSpPr>
              <p:nvPr/>
            </p:nvSpPr>
            <p:spPr bwMode="auto">
              <a:xfrm>
                <a:off x="2358" y="1361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4820" name="Line 141"/>
              <p:cNvSpPr>
                <a:spLocks noChangeShapeType="1"/>
              </p:cNvSpPr>
              <p:nvPr/>
            </p:nvSpPr>
            <p:spPr bwMode="auto">
              <a:xfrm>
                <a:off x="2908" y="1363"/>
                <a:ext cx="0" cy="84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cxnSp>
          <p:nvCxnSpPr>
            <p:cNvPr id="214785" name="Straight Connector 12"/>
            <p:cNvCxnSpPr>
              <a:cxnSpLocks noChangeShapeType="1"/>
              <a:endCxn id="214955" idx="1"/>
            </p:cNvCxnSpPr>
            <p:nvPr/>
          </p:nvCxnSpPr>
          <p:spPr bwMode="auto">
            <a:xfrm>
              <a:off x="2382838" y="2609848"/>
              <a:ext cx="238125" cy="261938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86" name="Straight Connector 500"/>
            <p:cNvCxnSpPr>
              <a:cxnSpLocks noChangeShapeType="1"/>
              <a:stCxn id="214751" idx="8"/>
              <a:endCxn id="214812" idx="2"/>
            </p:cNvCxnSpPr>
            <p:nvPr/>
          </p:nvCxnSpPr>
          <p:spPr bwMode="auto">
            <a:xfrm>
              <a:off x="1455738" y="2990846"/>
              <a:ext cx="38100" cy="309563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87" name="Straight Connector 501"/>
            <p:cNvCxnSpPr>
              <a:cxnSpLocks noChangeShapeType="1"/>
              <a:endCxn id="214812" idx="3"/>
            </p:cNvCxnSpPr>
            <p:nvPr/>
          </p:nvCxnSpPr>
          <p:spPr bwMode="auto">
            <a:xfrm>
              <a:off x="1235076" y="3271835"/>
              <a:ext cx="123825" cy="212724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88" name="Straight Connector 502"/>
            <p:cNvCxnSpPr>
              <a:cxnSpLocks noChangeShapeType="1"/>
              <a:endCxn id="214923" idx="1"/>
            </p:cNvCxnSpPr>
            <p:nvPr/>
          </p:nvCxnSpPr>
          <p:spPr bwMode="auto">
            <a:xfrm>
              <a:off x="3916362" y="2411411"/>
              <a:ext cx="307975" cy="573086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89" name="Straight Connector 503"/>
            <p:cNvCxnSpPr>
              <a:cxnSpLocks noChangeShapeType="1"/>
              <a:endCxn id="214923" idx="0"/>
            </p:cNvCxnSpPr>
            <p:nvPr/>
          </p:nvCxnSpPr>
          <p:spPr bwMode="auto">
            <a:xfrm flipH="1">
              <a:off x="4425950" y="2389186"/>
              <a:ext cx="384175" cy="579436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90" name="Straight Connector 504"/>
            <p:cNvCxnSpPr>
              <a:cxnSpLocks noChangeShapeType="1"/>
              <a:endCxn id="215005" idx="0"/>
            </p:cNvCxnSpPr>
            <p:nvPr/>
          </p:nvCxnSpPr>
          <p:spPr bwMode="auto">
            <a:xfrm>
              <a:off x="6770687" y="2900361"/>
              <a:ext cx="215899" cy="1046161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91" name="Straight Connector 505"/>
            <p:cNvCxnSpPr>
              <a:cxnSpLocks noChangeShapeType="1"/>
            </p:cNvCxnSpPr>
            <p:nvPr/>
          </p:nvCxnSpPr>
          <p:spPr bwMode="auto">
            <a:xfrm flipH="1">
              <a:off x="7137398" y="3251197"/>
              <a:ext cx="241300" cy="692150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92" name="Straight Connector 506"/>
            <p:cNvCxnSpPr>
              <a:cxnSpLocks noChangeShapeType="1"/>
              <a:stCxn id="214755" idx="4"/>
              <a:endCxn id="215000" idx="0"/>
            </p:cNvCxnSpPr>
            <p:nvPr/>
          </p:nvCxnSpPr>
          <p:spPr bwMode="auto">
            <a:xfrm flipH="1">
              <a:off x="7483473" y="4229096"/>
              <a:ext cx="541338" cy="249239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93" name="Straight Connector 507"/>
            <p:cNvCxnSpPr>
              <a:cxnSpLocks noChangeShapeType="1"/>
            </p:cNvCxnSpPr>
            <p:nvPr/>
          </p:nvCxnSpPr>
          <p:spPr bwMode="auto">
            <a:xfrm flipH="1" flipV="1">
              <a:off x="7454899" y="4573584"/>
              <a:ext cx="796925" cy="614362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94" name="Straight Connector 508"/>
            <p:cNvCxnSpPr>
              <a:cxnSpLocks noChangeShapeType="1"/>
              <a:endCxn id="214987" idx="5"/>
            </p:cNvCxnSpPr>
            <p:nvPr/>
          </p:nvCxnSpPr>
          <p:spPr bwMode="auto">
            <a:xfrm flipH="1" flipV="1">
              <a:off x="6496050" y="4722809"/>
              <a:ext cx="1047750" cy="966786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95" name="Straight Connector 509"/>
            <p:cNvCxnSpPr>
              <a:cxnSpLocks noChangeShapeType="1"/>
              <a:stCxn id="214756" idx="0"/>
              <a:endCxn id="214811" idx="5"/>
            </p:cNvCxnSpPr>
            <p:nvPr/>
          </p:nvCxnSpPr>
          <p:spPr bwMode="auto">
            <a:xfrm flipH="1" flipV="1">
              <a:off x="5084763" y="5684832"/>
              <a:ext cx="520700" cy="169862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96" name="Straight Connector 510"/>
            <p:cNvCxnSpPr>
              <a:cxnSpLocks noChangeShapeType="1"/>
            </p:cNvCxnSpPr>
            <p:nvPr/>
          </p:nvCxnSpPr>
          <p:spPr bwMode="auto">
            <a:xfrm flipH="1" flipV="1">
              <a:off x="4068763" y="5045070"/>
              <a:ext cx="371475" cy="973138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97" name="Straight Connector 511"/>
            <p:cNvCxnSpPr>
              <a:cxnSpLocks noChangeShapeType="1"/>
            </p:cNvCxnSpPr>
            <p:nvPr/>
          </p:nvCxnSpPr>
          <p:spPr bwMode="auto">
            <a:xfrm flipV="1">
              <a:off x="3389313" y="5689595"/>
              <a:ext cx="306387" cy="165099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98" name="Straight Connector 512"/>
            <p:cNvCxnSpPr>
              <a:cxnSpLocks noChangeShapeType="1"/>
            </p:cNvCxnSpPr>
            <p:nvPr/>
          </p:nvCxnSpPr>
          <p:spPr bwMode="auto">
            <a:xfrm flipV="1">
              <a:off x="1790701" y="5160959"/>
              <a:ext cx="401638" cy="209549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799" name="Straight Connector 513"/>
            <p:cNvCxnSpPr>
              <a:cxnSpLocks noChangeShapeType="1"/>
            </p:cNvCxnSpPr>
            <p:nvPr/>
          </p:nvCxnSpPr>
          <p:spPr bwMode="auto">
            <a:xfrm flipV="1">
              <a:off x="1179514" y="4467220"/>
              <a:ext cx="227012" cy="282574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800" name="Straight Connector 514"/>
            <p:cNvCxnSpPr>
              <a:cxnSpLocks noChangeShapeType="1"/>
              <a:endCxn id="214812" idx="5"/>
            </p:cNvCxnSpPr>
            <p:nvPr/>
          </p:nvCxnSpPr>
          <p:spPr bwMode="auto">
            <a:xfrm flipV="1">
              <a:off x="1155701" y="4368796"/>
              <a:ext cx="203199" cy="7937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14801" name="Oval 14"/>
            <p:cNvSpPr>
              <a:spLocks noChangeArrowheads="1"/>
            </p:cNvSpPr>
            <p:nvPr/>
          </p:nvSpPr>
          <p:spPr bwMode="auto">
            <a:xfrm>
              <a:off x="5677594" y="2896840"/>
              <a:ext cx="528046" cy="30477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17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214802" name="Straight Connector 18"/>
            <p:cNvCxnSpPr>
              <a:cxnSpLocks noChangeShapeType="1"/>
            </p:cNvCxnSpPr>
            <p:nvPr/>
          </p:nvCxnSpPr>
          <p:spPr bwMode="auto">
            <a:xfrm>
              <a:off x="4713288" y="3051287"/>
              <a:ext cx="964306" cy="26892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803" name="Straight Connector 516"/>
            <p:cNvCxnSpPr>
              <a:cxnSpLocks noChangeShapeType="1"/>
            </p:cNvCxnSpPr>
            <p:nvPr/>
          </p:nvCxnSpPr>
          <p:spPr bwMode="auto">
            <a:xfrm>
              <a:off x="6139457" y="3169610"/>
              <a:ext cx="691556" cy="784846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804" name="Straight Connector 515"/>
            <p:cNvCxnSpPr>
              <a:cxnSpLocks noChangeShapeType="1"/>
              <a:stCxn id="214841" idx="0"/>
            </p:cNvCxnSpPr>
            <p:nvPr/>
          </p:nvCxnSpPr>
          <p:spPr bwMode="auto">
            <a:xfrm flipV="1">
              <a:off x="3832888" y="4233714"/>
              <a:ext cx="190494" cy="141430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14805" name="Oval 521"/>
            <p:cNvSpPr>
              <a:spLocks noChangeArrowheads="1"/>
            </p:cNvSpPr>
            <p:nvPr/>
          </p:nvSpPr>
          <p:spPr bwMode="auto">
            <a:xfrm>
              <a:off x="3932543" y="3959555"/>
              <a:ext cx="528230" cy="30505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17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   </a:t>
              </a: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214806" name="Straight Connector 519"/>
            <p:cNvCxnSpPr>
              <a:cxnSpLocks noChangeShapeType="1"/>
              <a:stCxn id="214805" idx="6"/>
              <a:endCxn id="215039" idx="1"/>
            </p:cNvCxnSpPr>
            <p:nvPr/>
          </p:nvCxnSpPr>
          <p:spPr bwMode="auto">
            <a:xfrm flipV="1">
              <a:off x="4460774" y="3953935"/>
              <a:ext cx="770040" cy="158145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807" name="Straight Connector 520"/>
            <p:cNvCxnSpPr>
              <a:cxnSpLocks noChangeShapeType="1"/>
            </p:cNvCxnSpPr>
            <p:nvPr/>
          </p:nvCxnSpPr>
          <p:spPr bwMode="auto">
            <a:xfrm>
              <a:off x="3692525" y="3789358"/>
              <a:ext cx="342828" cy="205015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808" name="Straight Connector 7"/>
            <p:cNvCxnSpPr>
              <a:cxnSpLocks noChangeShapeType="1"/>
              <a:stCxn id="214913" idx="5"/>
              <a:endCxn id="215037" idx="1"/>
            </p:cNvCxnSpPr>
            <p:nvPr/>
          </p:nvCxnSpPr>
          <p:spPr bwMode="auto">
            <a:xfrm>
              <a:off x="4876727" y="3633784"/>
              <a:ext cx="431873" cy="222379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809" name="Straight Connector 415"/>
            <p:cNvCxnSpPr>
              <a:cxnSpLocks noChangeShapeType="1"/>
              <a:endCxn id="214873" idx="0"/>
            </p:cNvCxnSpPr>
            <p:nvPr/>
          </p:nvCxnSpPr>
          <p:spPr bwMode="auto">
            <a:xfrm flipH="1">
              <a:off x="2406650" y="3753808"/>
              <a:ext cx="282557" cy="511097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810" name="Straight Connector 523"/>
            <p:cNvCxnSpPr>
              <a:cxnSpLocks noChangeShapeType="1"/>
              <a:stCxn id="214836" idx="0"/>
            </p:cNvCxnSpPr>
            <p:nvPr/>
          </p:nvCxnSpPr>
          <p:spPr bwMode="auto">
            <a:xfrm flipV="1">
              <a:off x="4307762" y="4626477"/>
              <a:ext cx="844015" cy="304291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14811" name="Oval 6"/>
            <p:cNvSpPr>
              <a:spLocks noChangeArrowheads="1"/>
            </p:cNvSpPr>
            <p:nvPr/>
          </p:nvSpPr>
          <p:spPr bwMode="auto">
            <a:xfrm>
              <a:off x="3340101" y="5359394"/>
              <a:ext cx="2044700" cy="380999"/>
            </a:xfrm>
            <a:prstGeom prst="ellipse">
              <a:avLst/>
            </a:prstGeom>
            <a:solidFill>
              <a:srgbClr val="CC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17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214812" name="Oval 517"/>
            <p:cNvSpPr>
              <a:spLocks noChangeArrowheads="1"/>
            </p:cNvSpPr>
            <p:nvPr/>
          </p:nvSpPr>
          <p:spPr bwMode="auto">
            <a:xfrm rot="5400000">
              <a:off x="867570" y="3736176"/>
              <a:ext cx="1252535" cy="381000"/>
            </a:xfrm>
            <a:prstGeom prst="ellipse">
              <a:avLst/>
            </a:prstGeom>
            <a:solidFill>
              <a:srgbClr val="CC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17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cxnSp>
          <p:nvCxnSpPr>
            <p:cNvPr id="214813" name="Straight Connector 39941"/>
            <p:cNvCxnSpPr>
              <a:cxnSpLocks noChangeShapeType="1"/>
              <a:stCxn id="214812" idx="0"/>
              <a:endCxn id="214901" idx="0"/>
            </p:cNvCxnSpPr>
            <p:nvPr/>
          </p:nvCxnSpPr>
          <p:spPr bwMode="auto">
            <a:xfrm flipV="1">
              <a:off x="1684339" y="3654419"/>
              <a:ext cx="758825" cy="273049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814" name="Straight Connector 524"/>
            <p:cNvCxnSpPr>
              <a:cxnSpLocks noChangeShapeType="1"/>
              <a:endCxn id="214875" idx="1"/>
            </p:cNvCxnSpPr>
            <p:nvPr/>
          </p:nvCxnSpPr>
          <p:spPr bwMode="auto">
            <a:xfrm>
              <a:off x="1685925" y="4111625"/>
              <a:ext cx="466725" cy="269874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14019" name="Line 424"/>
          <p:cNvSpPr>
            <a:spLocks noChangeShapeType="1"/>
          </p:cNvSpPr>
          <p:nvPr/>
        </p:nvSpPr>
        <p:spPr bwMode="auto">
          <a:xfrm flipV="1">
            <a:off x="2686051" y="5276851"/>
            <a:ext cx="144463" cy="31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" name="Group 4"/>
          <p:cNvGrpSpPr/>
          <p:nvPr/>
        </p:nvGrpSpPr>
        <p:grpSpPr bwMode="auto">
          <a:xfrm>
            <a:off x="1963739" y="3552826"/>
            <a:ext cx="8258175" cy="2900363"/>
            <a:chOff x="439215" y="3555216"/>
            <a:chExt cx="8258951" cy="2901368"/>
          </a:xfrm>
        </p:grpSpPr>
        <p:grpSp>
          <p:nvGrpSpPr>
            <p:cNvPr id="214392" name="Group 13"/>
            <p:cNvGrpSpPr/>
            <p:nvPr/>
          </p:nvGrpSpPr>
          <p:grpSpPr bwMode="auto">
            <a:xfrm>
              <a:off x="1678362" y="3855145"/>
              <a:ext cx="347753" cy="680208"/>
              <a:chOff x="7923189" y="2486663"/>
              <a:chExt cx="360362" cy="884586"/>
            </a:xfrm>
          </p:grpSpPr>
          <p:pic>
            <p:nvPicPr>
              <p:cNvPr id="214709" name="Picture 3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43984" y="2486663"/>
                <a:ext cx="239567" cy="53652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214710" name="Group 950"/>
              <p:cNvGrpSpPr/>
              <p:nvPr/>
            </p:nvGrpSpPr>
            <p:grpSpPr bwMode="auto">
              <a:xfrm>
                <a:off x="7923189" y="2890236"/>
                <a:ext cx="227012" cy="481013"/>
                <a:chOff x="4140" y="429"/>
                <a:chExt cx="1425" cy="2396"/>
              </a:xfrm>
            </p:grpSpPr>
            <p:sp>
              <p:nvSpPr>
                <p:cNvPr id="214711" name="Freeform 951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712" name="Rectangle 952"/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713" name="Freeform 953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714" name="Freeform 954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715" name="Rectangle 955"/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716" name="Group 956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214741" name="AutoShape 957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742" name="AutoShape 958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717" name="Rectangle 959"/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718" name="Group 960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214739" name="AutoShape 961"/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740" name="AutoShape 962"/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719" name="Rectangle 963"/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720" name="Rectangle 964"/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721" name="Group 965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214737" name="AutoShape 966"/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738" name="AutoShape 967"/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722" name="Freeform 968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14723" name="Group 969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214735" name="AutoShape 970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736" name="AutoShape 971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724" name="Rectangle 972"/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725" name="Freeform 973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726" name="Freeform 974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727" name="Oval 975"/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728" name="Freeform 976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729" name="AutoShape 977"/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730" name="AutoShape 978"/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731" name="Oval 979"/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732" name="Oval 980"/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733" name="Oval 981"/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734" name="Rectangle 982"/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214393" name="Group 792"/>
            <p:cNvGrpSpPr/>
            <p:nvPr/>
          </p:nvGrpSpPr>
          <p:grpSpPr bwMode="auto">
            <a:xfrm>
              <a:off x="3221830" y="5776376"/>
              <a:ext cx="347753" cy="680208"/>
              <a:chOff x="7923189" y="2486663"/>
              <a:chExt cx="360362" cy="884586"/>
            </a:xfrm>
          </p:grpSpPr>
          <p:pic>
            <p:nvPicPr>
              <p:cNvPr id="214675" name="Picture 3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43984" y="2486663"/>
                <a:ext cx="239567" cy="53652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214676" name="Group 950"/>
              <p:cNvGrpSpPr/>
              <p:nvPr/>
            </p:nvGrpSpPr>
            <p:grpSpPr bwMode="auto">
              <a:xfrm>
                <a:off x="7923189" y="2890236"/>
                <a:ext cx="227012" cy="481013"/>
                <a:chOff x="4140" y="429"/>
                <a:chExt cx="1425" cy="2396"/>
              </a:xfrm>
            </p:grpSpPr>
            <p:sp>
              <p:nvSpPr>
                <p:cNvPr id="214677" name="Freeform 951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78" name="Rectangle 952"/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79" name="Freeform 953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80" name="Freeform 954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81" name="Rectangle 955"/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682" name="Group 956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214707" name="AutoShape 957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708" name="AutoShape 958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83" name="Rectangle 959"/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684" name="Group 960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214705" name="AutoShape 961"/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706" name="AutoShape 962"/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85" name="Rectangle 963"/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86" name="Rectangle 964"/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687" name="Group 965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214703" name="AutoShape 966"/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704" name="AutoShape 967"/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88" name="Freeform 968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14689" name="Group 969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214701" name="AutoShape 970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702" name="AutoShape 971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90" name="Rectangle 972"/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91" name="Freeform 973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92" name="Freeform 974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93" name="Oval 975"/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94" name="Freeform 976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95" name="AutoShape 977"/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96" name="AutoShape 978"/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97" name="Oval 979"/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98" name="Oval 980"/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99" name="Oval 981"/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700" name="Rectangle 982"/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214394" name="Group 827"/>
            <p:cNvGrpSpPr/>
            <p:nvPr/>
          </p:nvGrpSpPr>
          <p:grpSpPr bwMode="auto">
            <a:xfrm>
              <a:off x="4387291" y="3555216"/>
              <a:ext cx="347753" cy="680208"/>
              <a:chOff x="7923189" y="2486663"/>
              <a:chExt cx="360362" cy="884586"/>
            </a:xfrm>
          </p:grpSpPr>
          <p:pic>
            <p:nvPicPr>
              <p:cNvPr id="214641" name="Picture 3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43984" y="2486663"/>
                <a:ext cx="239567" cy="53652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214642" name="Group 950"/>
              <p:cNvGrpSpPr/>
              <p:nvPr/>
            </p:nvGrpSpPr>
            <p:grpSpPr bwMode="auto">
              <a:xfrm>
                <a:off x="7923189" y="2890236"/>
                <a:ext cx="227012" cy="481013"/>
                <a:chOff x="4140" y="429"/>
                <a:chExt cx="1425" cy="2396"/>
              </a:xfrm>
            </p:grpSpPr>
            <p:sp>
              <p:nvSpPr>
                <p:cNvPr id="214643" name="Freeform 951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44" name="Rectangle 952"/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45" name="Freeform 953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46" name="Freeform 954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47" name="Rectangle 955"/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648" name="Group 956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214673" name="AutoShape 957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74" name="AutoShape 958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49" name="Rectangle 959"/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650" name="Group 960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214671" name="AutoShape 961"/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72" name="AutoShape 962"/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51" name="Rectangle 963"/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52" name="Rectangle 964"/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653" name="Group 965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214669" name="AutoShape 966"/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70" name="AutoShape 967"/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54" name="Freeform 968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14655" name="Group 969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214667" name="AutoShape 970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68" name="AutoShape 971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56" name="Rectangle 972"/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57" name="Freeform 973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58" name="Freeform 974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59" name="Oval 975"/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60" name="Freeform 976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61" name="AutoShape 977"/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62" name="AutoShape 978"/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63" name="Oval 979"/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64" name="Oval 980"/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65" name="Oval 981"/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66" name="Rectangle 982"/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214395" name="Group 862"/>
            <p:cNvGrpSpPr/>
            <p:nvPr/>
          </p:nvGrpSpPr>
          <p:grpSpPr bwMode="auto">
            <a:xfrm>
              <a:off x="5084012" y="5612511"/>
              <a:ext cx="347767" cy="680207"/>
              <a:chOff x="7923189" y="2486664"/>
              <a:chExt cx="360377" cy="884585"/>
            </a:xfrm>
          </p:grpSpPr>
          <p:pic>
            <p:nvPicPr>
              <p:cNvPr id="214607" name="Picture 3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43998" y="2486664"/>
                <a:ext cx="239568" cy="53652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214608" name="Group 950"/>
              <p:cNvGrpSpPr/>
              <p:nvPr/>
            </p:nvGrpSpPr>
            <p:grpSpPr bwMode="auto">
              <a:xfrm>
                <a:off x="7923189" y="2890236"/>
                <a:ext cx="227012" cy="481013"/>
                <a:chOff x="4140" y="429"/>
                <a:chExt cx="1425" cy="2396"/>
              </a:xfrm>
            </p:grpSpPr>
            <p:sp>
              <p:nvSpPr>
                <p:cNvPr id="214609" name="Freeform 951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10" name="Rectangle 952"/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11" name="Freeform 953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12" name="Freeform 954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13" name="Rectangle 955"/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614" name="Group 956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214639" name="AutoShape 957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40" name="AutoShape 958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15" name="Rectangle 959"/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616" name="Group 960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214637" name="AutoShape 961"/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38" name="AutoShape 962"/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17" name="Rectangle 963"/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18" name="Rectangle 964"/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619" name="Group 965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214635" name="AutoShape 966"/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36" name="AutoShape 967"/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20" name="Freeform 968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14621" name="Group 969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214633" name="AutoShape 970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34" name="AutoShape 971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622" name="Rectangle 972"/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23" name="Freeform 973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24" name="Freeform 974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25" name="Oval 975"/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26" name="Freeform 976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627" name="AutoShape 977"/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28" name="AutoShape 978"/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29" name="Oval 979"/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30" name="Oval 980"/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31" name="Oval 981"/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632" name="Rectangle 982"/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214396" name="Group 897"/>
            <p:cNvGrpSpPr/>
            <p:nvPr/>
          </p:nvGrpSpPr>
          <p:grpSpPr bwMode="auto">
            <a:xfrm>
              <a:off x="6068038" y="3829780"/>
              <a:ext cx="347753" cy="680208"/>
              <a:chOff x="7923189" y="2486663"/>
              <a:chExt cx="360362" cy="884586"/>
            </a:xfrm>
          </p:grpSpPr>
          <p:pic>
            <p:nvPicPr>
              <p:cNvPr id="214573" name="Picture 3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43984" y="2486663"/>
                <a:ext cx="239567" cy="53652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214574" name="Group 950"/>
              <p:cNvGrpSpPr/>
              <p:nvPr/>
            </p:nvGrpSpPr>
            <p:grpSpPr bwMode="auto">
              <a:xfrm>
                <a:off x="7923189" y="2890236"/>
                <a:ext cx="227012" cy="481013"/>
                <a:chOff x="4140" y="429"/>
                <a:chExt cx="1425" cy="2396"/>
              </a:xfrm>
            </p:grpSpPr>
            <p:sp>
              <p:nvSpPr>
                <p:cNvPr id="214575" name="Freeform 951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76" name="Rectangle 952"/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77" name="Freeform 953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78" name="Freeform 954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79" name="Rectangle 955"/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580" name="Group 956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214605" name="AutoShape 957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06" name="AutoShape 958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581" name="Rectangle 959"/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582" name="Group 960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214603" name="AutoShape 961"/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04" name="AutoShape 962"/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583" name="Rectangle 963"/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84" name="Rectangle 964"/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585" name="Group 965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214601" name="AutoShape 966"/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02" name="AutoShape 967"/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586" name="Freeform 968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14587" name="Group 969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214599" name="AutoShape 970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600" name="AutoShape 971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588" name="Rectangle 972"/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89" name="Freeform 973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90" name="Freeform 974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91" name="Oval 975"/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92" name="Freeform 976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93" name="AutoShape 977"/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94" name="AutoShape 978"/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95" name="Oval 979"/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96" name="Oval 980"/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97" name="Oval 981"/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98" name="Rectangle 982"/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214397" name="Group 932"/>
            <p:cNvGrpSpPr/>
            <p:nvPr/>
          </p:nvGrpSpPr>
          <p:grpSpPr bwMode="auto">
            <a:xfrm>
              <a:off x="2122838" y="5630065"/>
              <a:ext cx="347753" cy="680208"/>
              <a:chOff x="7923189" y="2486663"/>
              <a:chExt cx="360362" cy="884586"/>
            </a:xfrm>
          </p:grpSpPr>
          <p:pic>
            <p:nvPicPr>
              <p:cNvPr id="214539" name="Picture 3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43984" y="2486663"/>
                <a:ext cx="239567" cy="53652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214540" name="Group 950"/>
              <p:cNvGrpSpPr/>
              <p:nvPr/>
            </p:nvGrpSpPr>
            <p:grpSpPr bwMode="auto">
              <a:xfrm>
                <a:off x="7923189" y="2890236"/>
                <a:ext cx="227012" cy="481013"/>
                <a:chOff x="4140" y="429"/>
                <a:chExt cx="1425" cy="2396"/>
              </a:xfrm>
            </p:grpSpPr>
            <p:sp>
              <p:nvSpPr>
                <p:cNvPr id="214541" name="Freeform 951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42" name="Rectangle 952"/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43" name="Freeform 953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44" name="Freeform 954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45" name="Rectangle 955"/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546" name="Group 956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214571" name="AutoShape 957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572" name="AutoShape 958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547" name="Rectangle 959"/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548" name="Group 960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214569" name="AutoShape 961"/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570" name="AutoShape 962"/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549" name="Rectangle 963"/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50" name="Rectangle 964"/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551" name="Group 965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214567" name="AutoShape 966"/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568" name="AutoShape 967"/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552" name="Freeform 968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14553" name="Group 969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214565" name="AutoShape 970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566" name="AutoShape 971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554" name="Rectangle 972"/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55" name="Freeform 973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56" name="Freeform 974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57" name="Oval 975"/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58" name="Freeform 976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59" name="AutoShape 977"/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60" name="AutoShape 978"/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61" name="Oval 979"/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62" name="Oval 980"/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63" name="Oval 981"/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64" name="Rectangle 982"/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214398" name="Group 15"/>
            <p:cNvGrpSpPr/>
            <p:nvPr/>
          </p:nvGrpSpPr>
          <p:grpSpPr bwMode="auto">
            <a:xfrm>
              <a:off x="7707615" y="4368892"/>
              <a:ext cx="990551" cy="731635"/>
              <a:chOff x="7707615" y="4368892"/>
              <a:chExt cx="990551" cy="731635"/>
            </a:xfrm>
          </p:grpSpPr>
          <p:pic>
            <p:nvPicPr>
              <p:cNvPr id="214439" name="Picture 14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71833" y="4640202"/>
                <a:ext cx="822008" cy="4603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grpSp>
            <p:nvGrpSpPr>
              <p:cNvPr id="214440" name="Group 249"/>
              <p:cNvGrpSpPr/>
              <p:nvPr/>
            </p:nvGrpSpPr>
            <p:grpSpPr bwMode="auto">
              <a:xfrm flipH="1">
                <a:off x="7707615" y="4368892"/>
                <a:ext cx="225953" cy="395900"/>
                <a:chOff x="4140" y="429"/>
                <a:chExt cx="1425" cy="2396"/>
              </a:xfrm>
            </p:grpSpPr>
            <p:sp>
              <p:nvSpPr>
                <p:cNvPr id="214507" name="Freeform 250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9 w 354"/>
                    <a:gd name="T1" fmla="*/ 0 h 2742"/>
                    <a:gd name="T2" fmla="*/ 47 w 354"/>
                    <a:gd name="T3" fmla="*/ 66 h 2742"/>
                    <a:gd name="T4" fmla="*/ 46 w 354"/>
                    <a:gd name="T5" fmla="*/ 510 h 2742"/>
                    <a:gd name="T6" fmla="*/ 0 w 354"/>
                    <a:gd name="T7" fmla="*/ 534 h 2742"/>
                    <a:gd name="T8" fmla="*/ 9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1" name="Rectangle 251"/>
                <p:cNvSpPr>
                  <a:spLocks noChangeArrowheads="1"/>
                </p:cNvSpPr>
                <p:nvPr/>
              </p:nvSpPr>
              <p:spPr bwMode="auto">
                <a:xfrm>
                  <a:off x="4204" y="425"/>
                  <a:ext cx="1051" cy="2259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09" name="Freeform 252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29 w 211"/>
                    <a:gd name="T3" fmla="*/ 43 h 2537"/>
                    <a:gd name="T4" fmla="*/ 2 w 211"/>
                    <a:gd name="T5" fmla="*/ 48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10" name="Freeform 253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45 w 328"/>
                    <a:gd name="T3" fmla="*/ 25 h 226"/>
                    <a:gd name="T4" fmla="*/ 45 w 328"/>
                    <a:gd name="T5" fmla="*/ 45 h 226"/>
                    <a:gd name="T6" fmla="*/ 0 w 328"/>
                    <a:gd name="T7" fmla="*/ 19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4" name="Rectangle 254"/>
                <p:cNvSpPr>
                  <a:spLocks noChangeArrowheads="1"/>
                </p:cNvSpPr>
                <p:nvPr/>
              </p:nvSpPr>
              <p:spPr bwMode="auto">
                <a:xfrm>
                  <a:off x="4214" y="685"/>
                  <a:ext cx="601" cy="48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512" name="Group 255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1000" name="AutoShape 256"/>
                  <p:cNvSpPr>
                    <a:spLocks noChangeArrowheads="1"/>
                  </p:cNvSpPr>
                  <p:nvPr/>
                </p:nvSpPr>
                <p:spPr bwMode="auto">
                  <a:xfrm>
                    <a:off x="646" y="2566"/>
                    <a:ext cx="725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001" name="AutoShape 257"/>
                  <p:cNvSpPr>
                    <a:spLocks noChangeArrowheads="1"/>
                  </p:cNvSpPr>
                  <p:nvPr/>
                </p:nvSpPr>
                <p:spPr bwMode="auto">
                  <a:xfrm>
                    <a:off x="659" y="2584"/>
                    <a:ext cx="700" cy="101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976" name="Rectangle 258"/>
                <p:cNvSpPr>
                  <a:spLocks noChangeArrowheads="1"/>
                </p:cNvSpPr>
                <p:nvPr/>
              </p:nvSpPr>
              <p:spPr bwMode="auto">
                <a:xfrm>
                  <a:off x="4224" y="1012"/>
                  <a:ext cx="601" cy="48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514" name="Group 259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998" name="AutoShape 260"/>
                  <p:cNvSpPr>
                    <a:spLocks noChangeArrowheads="1"/>
                  </p:cNvSpPr>
                  <p:nvPr/>
                </p:nvSpPr>
                <p:spPr bwMode="auto">
                  <a:xfrm>
                    <a:off x="611" y="2566"/>
                    <a:ext cx="725" cy="14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999" name="AutoShape 261"/>
                  <p:cNvSpPr>
                    <a:spLocks noChangeArrowheads="1"/>
                  </p:cNvSpPr>
                  <p:nvPr/>
                </p:nvSpPr>
                <p:spPr bwMode="auto">
                  <a:xfrm>
                    <a:off x="624" y="2586"/>
                    <a:ext cx="687" cy="100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978" name="Rectangle 262"/>
                <p:cNvSpPr>
                  <a:spLocks noChangeArrowheads="1"/>
                </p:cNvSpPr>
                <p:nvPr/>
              </p:nvSpPr>
              <p:spPr bwMode="auto">
                <a:xfrm>
                  <a:off x="4224" y="1358"/>
                  <a:ext cx="591" cy="29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79" name="Rectangle 263"/>
                <p:cNvSpPr>
                  <a:spLocks noChangeArrowheads="1"/>
                </p:cNvSpPr>
                <p:nvPr/>
              </p:nvSpPr>
              <p:spPr bwMode="auto">
                <a:xfrm>
                  <a:off x="4234" y="1627"/>
                  <a:ext cx="591" cy="48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517" name="Group 264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996" name="AutoShape 265"/>
                  <p:cNvSpPr>
                    <a:spLocks noChangeArrowheads="1"/>
                  </p:cNvSpPr>
                  <p:nvPr/>
                </p:nvSpPr>
                <p:spPr bwMode="auto">
                  <a:xfrm>
                    <a:off x="614" y="2568"/>
                    <a:ext cx="711" cy="115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997" name="AutoShape 266"/>
                  <p:cNvSpPr>
                    <a:spLocks noChangeArrowheads="1"/>
                  </p:cNvSpPr>
                  <p:nvPr/>
                </p:nvSpPr>
                <p:spPr bwMode="auto">
                  <a:xfrm>
                    <a:off x="626" y="2585"/>
                    <a:ext cx="674" cy="80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518" name="Freeform 267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45 w 328"/>
                    <a:gd name="T3" fmla="*/ 24 h 226"/>
                    <a:gd name="T4" fmla="*/ 45 w 328"/>
                    <a:gd name="T5" fmla="*/ 43 h 226"/>
                    <a:gd name="T6" fmla="*/ 0 w 328"/>
                    <a:gd name="T7" fmla="*/ 1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14519" name="Group 268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994" name="AutoShape 269"/>
                  <p:cNvSpPr>
                    <a:spLocks noChangeArrowheads="1"/>
                  </p:cNvSpPr>
                  <p:nvPr/>
                </p:nvSpPr>
                <p:spPr bwMode="auto">
                  <a:xfrm>
                    <a:off x="646" y="2541"/>
                    <a:ext cx="698" cy="163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995" name="AutoShape 270"/>
                  <p:cNvSpPr>
                    <a:spLocks noChangeArrowheads="1"/>
                  </p:cNvSpPr>
                  <p:nvPr/>
                </p:nvSpPr>
                <p:spPr bwMode="auto">
                  <a:xfrm>
                    <a:off x="659" y="2560"/>
                    <a:ext cx="661" cy="135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983" name="Rectangle 271"/>
                <p:cNvSpPr>
                  <a:spLocks noChangeArrowheads="1"/>
                </p:cNvSpPr>
                <p:nvPr/>
              </p:nvSpPr>
              <p:spPr bwMode="auto">
                <a:xfrm>
                  <a:off x="5256" y="425"/>
                  <a:ext cx="60" cy="2268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21" name="Freeform 272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40 w 296"/>
                    <a:gd name="T3" fmla="*/ 27 h 256"/>
                    <a:gd name="T4" fmla="*/ 40 w 296"/>
                    <a:gd name="T5" fmla="*/ 49 h 256"/>
                    <a:gd name="T6" fmla="*/ 0 w 296"/>
                    <a:gd name="T7" fmla="*/ 18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522" name="Freeform 273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42 w 304"/>
                    <a:gd name="T3" fmla="*/ 32 h 288"/>
                    <a:gd name="T4" fmla="*/ 39 w 304"/>
                    <a:gd name="T5" fmla="*/ 57 h 288"/>
                    <a:gd name="T6" fmla="*/ 2 w 304"/>
                    <a:gd name="T7" fmla="*/ 24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86" name="Oval 274"/>
                <p:cNvSpPr>
                  <a:spLocks noChangeArrowheads="1"/>
                </p:cNvSpPr>
                <p:nvPr/>
              </p:nvSpPr>
              <p:spPr bwMode="auto">
                <a:xfrm>
                  <a:off x="5516" y="2588"/>
                  <a:ext cx="50" cy="96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524" name="Freeform 275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21 h 240"/>
                    <a:gd name="T2" fmla="*/ 2 w 306"/>
                    <a:gd name="T3" fmla="*/ 48 h 240"/>
                    <a:gd name="T4" fmla="*/ 42 w 306"/>
                    <a:gd name="T5" fmla="*/ 22 h 240"/>
                    <a:gd name="T6" fmla="*/ 40 w 306"/>
                    <a:gd name="T7" fmla="*/ 0 h 240"/>
                    <a:gd name="T8" fmla="*/ 0 w 306"/>
                    <a:gd name="T9" fmla="*/ 21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88" name="AutoShape 276"/>
                <p:cNvSpPr>
                  <a:spLocks noChangeArrowheads="1"/>
                </p:cNvSpPr>
                <p:nvPr/>
              </p:nvSpPr>
              <p:spPr bwMode="auto">
                <a:xfrm>
                  <a:off x="4144" y="2655"/>
                  <a:ext cx="1202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89" name="AutoShape 277"/>
                <p:cNvSpPr>
                  <a:spLocks noChangeArrowheads="1"/>
                </p:cNvSpPr>
                <p:nvPr/>
              </p:nvSpPr>
              <p:spPr bwMode="auto">
                <a:xfrm>
                  <a:off x="4204" y="2684"/>
                  <a:ext cx="1071" cy="8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90" name="Oval 278"/>
                <p:cNvSpPr>
                  <a:spLocks noChangeArrowheads="1"/>
                </p:cNvSpPr>
                <p:nvPr/>
              </p:nvSpPr>
              <p:spPr bwMode="auto">
                <a:xfrm>
                  <a:off x="4314" y="2357"/>
                  <a:ext cx="160" cy="144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91" name="Oval 279"/>
                <p:cNvSpPr>
                  <a:spLocks noChangeArrowheads="1"/>
                </p:cNvSpPr>
                <p:nvPr/>
              </p:nvSpPr>
              <p:spPr bwMode="auto">
                <a:xfrm>
                  <a:off x="4485" y="2357"/>
                  <a:ext cx="160" cy="14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92" name="Oval 280"/>
                <p:cNvSpPr>
                  <a:spLocks noChangeArrowheads="1"/>
                </p:cNvSpPr>
                <p:nvPr/>
              </p:nvSpPr>
              <p:spPr bwMode="auto">
                <a:xfrm>
                  <a:off x="4665" y="2357"/>
                  <a:ext cx="160" cy="135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93" name="Rectangle 281"/>
                <p:cNvSpPr>
                  <a:spLocks noChangeArrowheads="1"/>
                </p:cNvSpPr>
                <p:nvPr/>
              </p:nvSpPr>
              <p:spPr bwMode="auto">
                <a:xfrm>
                  <a:off x="5065" y="1809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grpSp>
            <p:nvGrpSpPr>
              <p:cNvPr id="214441" name="Group 249"/>
              <p:cNvGrpSpPr/>
              <p:nvPr/>
            </p:nvGrpSpPr>
            <p:grpSpPr bwMode="auto">
              <a:xfrm flipH="1">
                <a:off x="7939866" y="4369199"/>
                <a:ext cx="225953" cy="395900"/>
                <a:chOff x="4140" y="429"/>
                <a:chExt cx="1425" cy="2396"/>
              </a:xfrm>
            </p:grpSpPr>
            <p:sp>
              <p:nvSpPr>
                <p:cNvPr id="214475" name="Freeform 250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9 w 354"/>
                    <a:gd name="T1" fmla="*/ 0 h 2742"/>
                    <a:gd name="T2" fmla="*/ 47 w 354"/>
                    <a:gd name="T3" fmla="*/ 66 h 2742"/>
                    <a:gd name="T4" fmla="*/ 46 w 354"/>
                    <a:gd name="T5" fmla="*/ 510 h 2742"/>
                    <a:gd name="T6" fmla="*/ 0 w 354"/>
                    <a:gd name="T7" fmla="*/ 534 h 2742"/>
                    <a:gd name="T8" fmla="*/ 9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04" name="Rectangle 251"/>
                <p:cNvSpPr>
                  <a:spLocks noChangeArrowheads="1"/>
                </p:cNvSpPr>
                <p:nvPr/>
              </p:nvSpPr>
              <p:spPr bwMode="auto">
                <a:xfrm>
                  <a:off x="4207" y="404"/>
                  <a:ext cx="1051" cy="2307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77" name="Freeform 252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29 w 211"/>
                    <a:gd name="T3" fmla="*/ 43 h 2537"/>
                    <a:gd name="T4" fmla="*/ 2 w 211"/>
                    <a:gd name="T5" fmla="*/ 48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478" name="Freeform 253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45 w 328"/>
                    <a:gd name="T3" fmla="*/ 25 h 226"/>
                    <a:gd name="T4" fmla="*/ 45 w 328"/>
                    <a:gd name="T5" fmla="*/ 45 h 226"/>
                    <a:gd name="T6" fmla="*/ 0 w 328"/>
                    <a:gd name="T7" fmla="*/ 19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07" name="Rectangle 254"/>
                <p:cNvSpPr>
                  <a:spLocks noChangeArrowheads="1"/>
                </p:cNvSpPr>
                <p:nvPr/>
              </p:nvSpPr>
              <p:spPr bwMode="auto">
                <a:xfrm>
                  <a:off x="4207" y="693"/>
                  <a:ext cx="601" cy="38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480" name="Group 255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1033" name="AutoShape 256"/>
                  <p:cNvSpPr>
                    <a:spLocks noChangeArrowheads="1"/>
                  </p:cNvSpPr>
                  <p:nvPr/>
                </p:nvSpPr>
                <p:spPr bwMode="auto">
                  <a:xfrm>
                    <a:off x="612" y="2564"/>
                    <a:ext cx="725" cy="12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034" name="AutoShape 257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2"/>
                    <a:ext cx="700" cy="8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1009" name="Rectangle 258"/>
                <p:cNvSpPr>
                  <a:spLocks noChangeArrowheads="1"/>
                </p:cNvSpPr>
                <p:nvPr/>
              </p:nvSpPr>
              <p:spPr bwMode="auto">
                <a:xfrm>
                  <a:off x="4227" y="1019"/>
                  <a:ext cx="591" cy="38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482" name="Group 259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1031" name="AutoShape 260"/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5" cy="14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032" name="AutoShape 261"/>
                  <p:cNvSpPr>
                    <a:spLocks noChangeArrowheads="1"/>
                  </p:cNvSpPr>
                  <p:nvPr/>
                </p:nvSpPr>
                <p:spPr bwMode="auto">
                  <a:xfrm>
                    <a:off x="627" y="2584"/>
                    <a:ext cx="687" cy="100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1011" name="Rectangle 262"/>
                <p:cNvSpPr>
                  <a:spLocks noChangeArrowheads="1"/>
                </p:cNvSpPr>
                <p:nvPr/>
              </p:nvSpPr>
              <p:spPr bwMode="auto">
                <a:xfrm>
                  <a:off x="4217" y="1356"/>
                  <a:ext cx="591" cy="48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12" name="Rectangle 263"/>
                <p:cNvSpPr>
                  <a:spLocks noChangeArrowheads="1"/>
                </p:cNvSpPr>
                <p:nvPr/>
              </p:nvSpPr>
              <p:spPr bwMode="auto">
                <a:xfrm>
                  <a:off x="4227" y="1654"/>
                  <a:ext cx="601" cy="48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485" name="Group 264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1029" name="AutoShape 265"/>
                  <p:cNvSpPr>
                    <a:spLocks noChangeArrowheads="1"/>
                  </p:cNvSpPr>
                  <p:nvPr/>
                </p:nvSpPr>
                <p:spPr bwMode="auto">
                  <a:xfrm>
                    <a:off x="617" y="2566"/>
                    <a:ext cx="711" cy="142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030" name="AutoShape 266"/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4"/>
                    <a:ext cx="674" cy="10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486" name="Freeform 267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45 w 328"/>
                    <a:gd name="T3" fmla="*/ 24 h 226"/>
                    <a:gd name="T4" fmla="*/ 45 w 328"/>
                    <a:gd name="T5" fmla="*/ 43 h 226"/>
                    <a:gd name="T6" fmla="*/ 0 w 328"/>
                    <a:gd name="T7" fmla="*/ 1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14487" name="Group 268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1027" name="AutoShape 269"/>
                  <p:cNvSpPr>
                    <a:spLocks noChangeArrowheads="1"/>
                  </p:cNvSpPr>
                  <p:nvPr/>
                </p:nvSpPr>
                <p:spPr bwMode="auto">
                  <a:xfrm>
                    <a:off x="612" y="2568"/>
                    <a:ext cx="761" cy="135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028" name="AutoShape 270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3" cy="10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1016" name="Rectangle 271"/>
                <p:cNvSpPr>
                  <a:spLocks noChangeArrowheads="1"/>
                </p:cNvSpPr>
                <p:nvPr/>
              </p:nvSpPr>
              <p:spPr bwMode="auto">
                <a:xfrm>
                  <a:off x="5248" y="404"/>
                  <a:ext cx="70" cy="2316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89" name="Freeform 272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40 w 296"/>
                    <a:gd name="T3" fmla="*/ 27 h 256"/>
                    <a:gd name="T4" fmla="*/ 40 w 296"/>
                    <a:gd name="T5" fmla="*/ 49 h 256"/>
                    <a:gd name="T6" fmla="*/ 0 w 296"/>
                    <a:gd name="T7" fmla="*/ 18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490" name="Freeform 273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42 w 304"/>
                    <a:gd name="T3" fmla="*/ 32 h 288"/>
                    <a:gd name="T4" fmla="*/ 39 w 304"/>
                    <a:gd name="T5" fmla="*/ 57 h 288"/>
                    <a:gd name="T6" fmla="*/ 2 w 304"/>
                    <a:gd name="T7" fmla="*/ 24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19" name="Oval 274"/>
                <p:cNvSpPr>
                  <a:spLocks noChangeArrowheads="1"/>
                </p:cNvSpPr>
                <p:nvPr/>
              </p:nvSpPr>
              <p:spPr bwMode="auto">
                <a:xfrm>
                  <a:off x="5519" y="2615"/>
                  <a:ext cx="50" cy="96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92" name="Freeform 275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21 h 240"/>
                    <a:gd name="T2" fmla="*/ 2 w 306"/>
                    <a:gd name="T3" fmla="*/ 48 h 240"/>
                    <a:gd name="T4" fmla="*/ 42 w 306"/>
                    <a:gd name="T5" fmla="*/ 22 h 240"/>
                    <a:gd name="T6" fmla="*/ 40 w 306"/>
                    <a:gd name="T7" fmla="*/ 0 h 240"/>
                    <a:gd name="T8" fmla="*/ 0 w 306"/>
                    <a:gd name="T9" fmla="*/ 21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21" name="AutoShape 276"/>
                <p:cNvSpPr>
                  <a:spLocks noChangeArrowheads="1"/>
                </p:cNvSpPr>
                <p:nvPr/>
              </p:nvSpPr>
              <p:spPr bwMode="auto">
                <a:xfrm>
                  <a:off x="4137" y="2682"/>
                  <a:ext cx="1202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22" name="AutoShape 277"/>
                <p:cNvSpPr>
                  <a:spLocks noChangeArrowheads="1"/>
                </p:cNvSpPr>
                <p:nvPr/>
              </p:nvSpPr>
              <p:spPr bwMode="auto">
                <a:xfrm>
                  <a:off x="4207" y="2711"/>
                  <a:ext cx="1071" cy="8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23" name="Oval 278"/>
                <p:cNvSpPr>
                  <a:spLocks noChangeArrowheads="1"/>
                </p:cNvSpPr>
                <p:nvPr/>
              </p:nvSpPr>
              <p:spPr bwMode="auto">
                <a:xfrm>
                  <a:off x="4307" y="2384"/>
                  <a:ext cx="160" cy="144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24" name="Oval 279"/>
                <p:cNvSpPr>
                  <a:spLocks noChangeArrowheads="1"/>
                </p:cNvSpPr>
                <p:nvPr/>
              </p:nvSpPr>
              <p:spPr bwMode="auto">
                <a:xfrm>
                  <a:off x="4487" y="2384"/>
                  <a:ext cx="160" cy="14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25" name="Oval 280"/>
                <p:cNvSpPr>
                  <a:spLocks noChangeArrowheads="1"/>
                </p:cNvSpPr>
                <p:nvPr/>
              </p:nvSpPr>
              <p:spPr bwMode="auto">
                <a:xfrm>
                  <a:off x="4658" y="2384"/>
                  <a:ext cx="160" cy="135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26" name="Rectangle 281"/>
                <p:cNvSpPr>
                  <a:spLocks noChangeArrowheads="1"/>
                </p:cNvSpPr>
                <p:nvPr/>
              </p:nvSpPr>
              <p:spPr bwMode="auto">
                <a:xfrm>
                  <a:off x="5068" y="1836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  <p:grpSp>
            <p:nvGrpSpPr>
              <p:cNvPr id="214442" name="Group 249"/>
              <p:cNvGrpSpPr/>
              <p:nvPr/>
            </p:nvGrpSpPr>
            <p:grpSpPr bwMode="auto">
              <a:xfrm flipH="1">
                <a:off x="8472213" y="4384408"/>
                <a:ext cx="225953" cy="395900"/>
                <a:chOff x="4140" y="429"/>
                <a:chExt cx="1425" cy="2396"/>
              </a:xfrm>
            </p:grpSpPr>
            <p:sp>
              <p:nvSpPr>
                <p:cNvPr id="214443" name="Freeform 250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9 w 354"/>
                    <a:gd name="T1" fmla="*/ 0 h 2742"/>
                    <a:gd name="T2" fmla="*/ 47 w 354"/>
                    <a:gd name="T3" fmla="*/ 66 h 2742"/>
                    <a:gd name="T4" fmla="*/ 46 w 354"/>
                    <a:gd name="T5" fmla="*/ 510 h 2742"/>
                    <a:gd name="T6" fmla="*/ 0 w 354"/>
                    <a:gd name="T7" fmla="*/ 534 h 2742"/>
                    <a:gd name="T8" fmla="*/ 9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37" name="Rectangle 251"/>
                <p:cNvSpPr>
                  <a:spLocks noChangeArrowheads="1"/>
                </p:cNvSpPr>
                <p:nvPr/>
              </p:nvSpPr>
              <p:spPr bwMode="auto">
                <a:xfrm>
                  <a:off x="4200" y="428"/>
                  <a:ext cx="1051" cy="2278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45" name="Freeform 252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29 w 211"/>
                    <a:gd name="T3" fmla="*/ 43 h 2537"/>
                    <a:gd name="T4" fmla="*/ 2 w 211"/>
                    <a:gd name="T5" fmla="*/ 48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446" name="Freeform 253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45 w 328"/>
                    <a:gd name="T3" fmla="*/ 25 h 226"/>
                    <a:gd name="T4" fmla="*/ 45 w 328"/>
                    <a:gd name="T5" fmla="*/ 45 h 226"/>
                    <a:gd name="T6" fmla="*/ 0 w 328"/>
                    <a:gd name="T7" fmla="*/ 19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40" name="Rectangle 254"/>
                <p:cNvSpPr>
                  <a:spLocks noChangeArrowheads="1"/>
                </p:cNvSpPr>
                <p:nvPr/>
              </p:nvSpPr>
              <p:spPr bwMode="auto">
                <a:xfrm>
                  <a:off x="4210" y="687"/>
                  <a:ext cx="601" cy="48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448" name="Group 255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1066" name="AutoShape 256"/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68"/>
                    <a:ext cx="725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067" name="AutoShape 257"/>
                  <p:cNvSpPr>
                    <a:spLocks noChangeArrowheads="1"/>
                  </p:cNvSpPr>
                  <p:nvPr/>
                </p:nvSpPr>
                <p:spPr bwMode="auto">
                  <a:xfrm>
                    <a:off x="629" y="2586"/>
                    <a:ext cx="700" cy="101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1042" name="Rectangle 258"/>
                <p:cNvSpPr>
                  <a:spLocks noChangeArrowheads="1"/>
                </p:cNvSpPr>
                <p:nvPr/>
              </p:nvSpPr>
              <p:spPr bwMode="auto">
                <a:xfrm>
                  <a:off x="4220" y="1014"/>
                  <a:ext cx="601" cy="48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450" name="Group 259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1064" name="AutoShape 260"/>
                  <p:cNvSpPr>
                    <a:spLocks noChangeArrowheads="1"/>
                  </p:cNvSpPr>
                  <p:nvPr/>
                </p:nvSpPr>
                <p:spPr bwMode="auto">
                  <a:xfrm>
                    <a:off x="581" y="2569"/>
                    <a:ext cx="725" cy="14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065" name="AutoShape 261"/>
                  <p:cNvSpPr>
                    <a:spLocks noChangeArrowheads="1"/>
                  </p:cNvSpPr>
                  <p:nvPr/>
                </p:nvSpPr>
                <p:spPr bwMode="auto">
                  <a:xfrm>
                    <a:off x="594" y="2589"/>
                    <a:ext cx="687" cy="100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1044" name="Rectangle 262"/>
                <p:cNvSpPr>
                  <a:spLocks noChangeArrowheads="1"/>
                </p:cNvSpPr>
                <p:nvPr/>
              </p:nvSpPr>
              <p:spPr bwMode="auto">
                <a:xfrm>
                  <a:off x="4220" y="1360"/>
                  <a:ext cx="591" cy="38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45" name="Rectangle 263"/>
                <p:cNvSpPr>
                  <a:spLocks noChangeArrowheads="1"/>
                </p:cNvSpPr>
                <p:nvPr/>
              </p:nvSpPr>
              <p:spPr bwMode="auto">
                <a:xfrm>
                  <a:off x="4230" y="1648"/>
                  <a:ext cx="591" cy="48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453" name="Group 264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1062" name="AutoShape 265"/>
                  <p:cNvSpPr>
                    <a:spLocks noChangeArrowheads="1"/>
                  </p:cNvSpPr>
                  <p:nvPr/>
                </p:nvSpPr>
                <p:spPr bwMode="auto">
                  <a:xfrm>
                    <a:off x="609" y="2570"/>
                    <a:ext cx="686" cy="133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063" name="AutoShape 266"/>
                  <p:cNvSpPr>
                    <a:spLocks noChangeArrowheads="1"/>
                  </p:cNvSpPr>
                  <p:nvPr/>
                </p:nvSpPr>
                <p:spPr bwMode="auto">
                  <a:xfrm>
                    <a:off x="621" y="2588"/>
                    <a:ext cx="649" cy="9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454" name="Freeform 267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45 w 328"/>
                    <a:gd name="T3" fmla="*/ 24 h 226"/>
                    <a:gd name="T4" fmla="*/ 45 w 328"/>
                    <a:gd name="T5" fmla="*/ 43 h 226"/>
                    <a:gd name="T6" fmla="*/ 0 w 328"/>
                    <a:gd name="T7" fmla="*/ 1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14455" name="Group 268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1060" name="AutoShape 269"/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43"/>
                    <a:ext cx="723" cy="163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061" name="AutoShape 270"/>
                  <p:cNvSpPr>
                    <a:spLocks noChangeArrowheads="1"/>
                  </p:cNvSpPr>
                  <p:nvPr/>
                </p:nvSpPr>
                <p:spPr bwMode="auto">
                  <a:xfrm>
                    <a:off x="629" y="2582"/>
                    <a:ext cx="686" cy="115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1049" name="Rectangle 271"/>
                <p:cNvSpPr>
                  <a:spLocks noChangeArrowheads="1"/>
                </p:cNvSpPr>
                <p:nvPr/>
              </p:nvSpPr>
              <p:spPr bwMode="auto">
                <a:xfrm>
                  <a:off x="5251" y="428"/>
                  <a:ext cx="60" cy="2287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57" name="Freeform 272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40 w 296"/>
                    <a:gd name="T3" fmla="*/ 27 h 256"/>
                    <a:gd name="T4" fmla="*/ 40 w 296"/>
                    <a:gd name="T5" fmla="*/ 49 h 256"/>
                    <a:gd name="T6" fmla="*/ 0 w 296"/>
                    <a:gd name="T7" fmla="*/ 18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458" name="Freeform 273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42 w 304"/>
                    <a:gd name="T3" fmla="*/ 32 h 288"/>
                    <a:gd name="T4" fmla="*/ 39 w 304"/>
                    <a:gd name="T5" fmla="*/ 57 h 288"/>
                    <a:gd name="T6" fmla="*/ 2 w 304"/>
                    <a:gd name="T7" fmla="*/ 24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52" name="Oval 274"/>
                <p:cNvSpPr>
                  <a:spLocks noChangeArrowheads="1"/>
                </p:cNvSpPr>
                <p:nvPr/>
              </p:nvSpPr>
              <p:spPr bwMode="auto">
                <a:xfrm>
                  <a:off x="5512" y="2609"/>
                  <a:ext cx="50" cy="96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60" name="Freeform 275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21 h 240"/>
                    <a:gd name="T2" fmla="*/ 2 w 306"/>
                    <a:gd name="T3" fmla="*/ 48 h 240"/>
                    <a:gd name="T4" fmla="*/ 42 w 306"/>
                    <a:gd name="T5" fmla="*/ 22 h 240"/>
                    <a:gd name="T6" fmla="*/ 40 w 306"/>
                    <a:gd name="T7" fmla="*/ 0 h 240"/>
                    <a:gd name="T8" fmla="*/ 0 w 306"/>
                    <a:gd name="T9" fmla="*/ 21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54" name="AutoShape 276"/>
                <p:cNvSpPr>
                  <a:spLocks noChangeArrowheads="1"/>
                </p:cNvSpPr>
                <p:nvPr/>
              </p:nvSpPr>
              <p:spPr bwMode="auto">
                <a:xfrm>
                  <a:off x="4140" y="2677"/>
                  <a:ext cx="1202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55" name="AutoShape 277"/>
                <p:cNvSpPr>
                  <a:spLocks noChangeArrowheads="1"/>
                </p:cNvSpPr>
                <p:nvPr/>
              </p:nvSpPr>
              <p:spPr bwMode="auto">
                <a:xfrm>
                  <a:off x="4200" y="2705"/>
                  <a:ext cx="1071" cy="7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56" name="Oval 278"/>
                <p:cNvSpPr>
                  <a:spLocks noChangeArrowheads="1"/>
                </p:cNvSpPr>
                <p:nvPr/>
              </p:nvSpPr>
              <p:spPr bwMode="auto">
                <a:xfrm>
                  <a:off x="4310" y="2379"/>
                  <a:ext cx="160" cy="144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57" name="Oval 279"/>
                <p:cNvSpPr>
                  <a:spLocks noChangeArrowheads="1"/>
                </p:cNvSpPr>
                <p:nvPr/>
              </p:nvSpPr>
              <p:spPr bwMode="auto">
                <a:xfrm>
                  <a:off x="4480" y="2379"/>
                  <a:ext cx="160" cy="14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58" name="Oval 280"/>
                <p:cNvSpPr>
                  <a:spLocks noChangeArrowheads="1"/>
                </p:cNvSpPr>
                <p:nvPr/>
              </p:nvSpPr>
              <p:spPr bwMode="auto">
                <a:xfrm>
                  <a:off x="4661" y="2379"/>
                  <a:ext cx="160" cy="135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59" name="Rectangle 281"/>
                <p:cNvSpPr>
                  <a:spLocks noChangeArrowheads="1"/>
                </p:cNvSpPr>
                <p:nvPr/>
              </p:nvSpPr>
              <p:spPr bwMode="auto">
                <a:xfrm>
                  <a:off x="5061" y="1831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wrap="none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214399" name="Group 1068"/>
            <p:cNvGrpSpPr/>
            <p:nvPr/>
          </p:nvGrpSpPr>
          <p:grpSpPr bwMode="auto">
            <a:xfrm>
              <a:off x="7186941" y="5734675"/>
              <a:ext cx="347753" cy="680208"/>
              <a:chOff x="7923189" y="2486663"/>
              <a:chExt cx="360362" cy="884586"/>
            </a:xfrm>
          </p:grpSpPr>
          <p:pic>
            <p:nvPicPr>
              <p:cNvPr id="214405" name="Picture 3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43984" y="2486663"/>
                <a:ext cx="239567" cy="53652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214406" name="Group 950"/>
              <p:cNvGrpSpPr/>
              <p:nvPr/>
            </p:nvGrpSpPr>
            <p:grpSpPr bwMode="auto">
              <a:xfrm>
                <a:off x="7923189" y="2890236"/>
                <a:ext cx="227012" cy="481013"/>
                <a:chOff x="4140" y="429"/>
                <a:chExt cx="1425" cy="2396"/>
              </a:xfrm>
            </p:grpSpPr>
            <p:sp>
              <p:nvSpPr>
                <p:cNvPr id="214407" name="Freeform 951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408" name="Rectangle 952"/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09" name="Freeform 953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410" name="Freeform 954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411" name="Rectangle 955"/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412" name="Group 956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214437" name="AutoShape 957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438" name="AutoShape 958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413" name="Rectangle 959"/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414" name="Group 960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214435" name="AutoShape 961"/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436" name="AutoShape 962"/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415" name="Rectangle 963"/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16" name="Rectangle 964"/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214417" name="Group 965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214433" name="AutoShape 966"/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434" name="AutoShape 967"/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418" name="Freeform 968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14419" name="Group 969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214431" name="AutoShape 970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432" name="AutoShape 971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214420" name="Rectangle 972"/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21" name="Freeform 973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422" name="Freeform 974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423" name="Oval 975"/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24" name="Freeform 976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4425" name="AutoShape 977"/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26" name="AutoShape 978"/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27" name="Oval 979"/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28" name="Oval 980"/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29" name="Oval 981"/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214430" name="Rectangle 982"/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214400" name="Group 3"/>
            <p:cNvGrpSpPr/>
            <p:nvPr/>
          </p:nvGrpSpPr>
          <p:grpSpPr bwMode="auto">
            <a:xfrm>
              <a:off x="439215" y="4827099"/>
              <a:ext cx="875523" cy="506826"/>
              <a:chOff x="439215" y="4827099"/>
              <a:chExt cx="875523" cy="506826"/>
            </a:xfrm>
          </p:grpSpPr>
          <p:grpSp>
            <p:nvGrpSpPr>
              <p:cNvPr id="214401" name="Group 418"/>
              <p:cNvGrpSpPr/>
              <p:nvPr/>
            </p:nvGrpSpPr>
            <p:grpSpPr bwMode="auto">
              <a:xfrm>
                <a:off x="439215" y="4827099"/>
                <a:ext cx="875523" cy="506826"/>
                <a:chOff x="2889" y="1631"/>
                <a:chExt cx="980" cy="743"/>
              </a:xfrm>
            </p:grpSpPr>
            <p:sp>
              <p:nvSpPr>
                <p:cNvPr id="214403" name="Rectangle 419"/>
                <p:cNvSpPr>
                  <a:spLocks noChangeArrowheads="1"/>
                </p:cNvSpPr>
                <p:nvPr/>
              </p:nvSpPr>
              <p:spPr bwMode="auto">
                <a:xfrm>
                  <a:off x="3046" y="1841"/>
                  <a:ext cx="663" cy="533"/>
                </a:xfrm>
                <a:prstGeom prst="rect">
                  <a:avLst/>
                </a:pr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pitchFamily="82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5249" name="AutoShape 420"/>
                <p:cNvSpPr>
                  <a:spLocks noChangeArrowheads="1"/>
                </p:cNvSpPr>
                <p:nvPr/>
              </p:nvSpPr>
              <p:spPr bwMode="auto">
                <a:xfrm>
                  <a:off x="2889" y="1631"/>
                  <a:ext cx="976" cy="254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CC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MS PGothic" panose="020B0600070205080204" pitchFamily="34" charset="-128"/>
                    <a:cs typeface="MS PGothic" panose="020B0600070205080204" pitchFamily="34" charset="-128"/>
                  </a:endParaRPr>
                </a:p>
              </p:txBody>
            </p:sp>
          </p:grpSp>
          <p:pic>
            <p:nvPicPr>
              <p:cNvPr id="214402" name="Picture 9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83109" y="5014480"/>
                <a:ext cx="405029" cy="2908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9" name="Group 8"/>
          <p:cNvGrpSpPr/>
          <p:nvPr/>
        </p:nvGrpSpPr>
        <p:grpSpPr bwMode="auto">
          <a:xfrm>
            <a:off x="1949451" y="1181101"/>
            <a:ext cx="8258175" cy="5427663"/>
            <a:chOff x="425291" y="1016574"/>
            <a:chExt cx="8258951" cy="5427438"/>
          </a:xfrm>
        </p:grpSpPr>
        <p:grpSp>
          <p:nvGrpSpPr>
            <p:cNvPr id="214030" name="Group 7"/>
            <p:cNvGrpSpPr/>
            <p:nvPr/>
          </p:nvGrpSpPr>
          <p:grpSpPr bwMode="auto">
            <a:xfrm>
              <a:off x="861857" y="1488950"/>
              <a:ext cx="7326607" cy="4955062"/>
              <a:chOff x="861857" y="1488950"/>
              <a:chExt cx="7326607" cy="4955062"/>
            </a:xfrm>
          </p:grpSpPr>
          <p:cxnSp>
            <p:nvCxnSpPr>
              <p:cNvPr id="214383" name="Straight Connector 6"/>
              <p:cNvCxnSpPr>
                <a:cxnSpLocks noChangeShapeType="1"/>
                <a:stCxn id="214402" idx="2"/>
              </p:cNvCxnSpPr>
              <p:nvPr/>
            </p:nvCxnSpPr>
            <p:spPr bwMode="auto">
              <a:xfrm flipH="1" flipV="1">
                <a:off x="861857" y="2766634"/>
                <a:ext cx="24132" cy="237025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14384" name="Straight Connector 786"/>
              <p:cNvCxnSpPr>
                <a:cxnSpLocks noChangeShapeType="1"/>
                <a:stCxn id="214712" idx="2"/>
              </p:cNvCxnSpPr>
              <p:nvPr/>
            </p:nvCxnSpPr>
            <p:spPr bwMode="auto">
              <a:xfrm flipV="1">
                <a:off x="1769891" y="1936350"/>
                <a:ext cx="381" cy="241375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14385" name="Straight Connector 787"/>
              <p:cNvCxnSpPr>
                <a:cxnSpLocks noChangeShapeType="1"/>
              </p:cNvCxnSpPr>
              <p:nvPr/>
            </p:nvCxnSpPr>
            <p:spPr bwMode="auto">
              <a:xfrm flipV="1">
                <a:off x="2209958" y="3252851"/>
                <a:ext cx="0" cy="253986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14386" name="Straight Connector 788"/>
              <p:cNvCxnSpPr>
                <a:cxnSpLocks noChangeShapeType="1"/>
              </p:cNvCxnSpPr>
              <p:nvPr/>
            </p:nvCxnSpPr>
            <p:spPr bwMode="auto">
              <a:xfrm flipV="1">
                <a:off x="3314938" y="3904152"/>
                <a:ext cx="0" cy="253986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14387" name="Straight Connector 789"/>
              <p:cNvCxnSpPr>
                <a:cxnSpLocks noChangeShapeType="1"/>
              </p:cNvCxnSpPr>
              <p:nvPr/>
            </p:nvCxnSpPr>
            <p:spPr bwMode="auto">
              <a:xfrm flipV="1">
                <a:off x="4465279" y="1488950"/>
                <a:ext cx="0" cy="253986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14388" name="Straight Connector 791"/>
              <p:cNvCxnSpPr>
                <a:cxnSpLocks noChangeShapeType="1"/>
              </p:cNvCxnSpPr>
              <p:nvPr/>
            </p:nvCxnSpPr>
            <p:spPr bwMode="auto">
              <a:xfrm flipV="1">
                <a:off x="5162011" y="3561357"/>
                <a:ext cx="0" cy="253986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14389" name="Straight Connector 967"/>
              <p:cNvCxnSpPr>
                <a:cxnSpLocks noChangeShapeType="1"/>
              </p:cNvCxnSpPr>
              <p:nvPr/>
            </p:nvCxnSpPr>
            <p:spPr bwMode="auto">
              <a:xfrm flipV="1">
                <a:off x="6130907" y="1778447"/>
                <a:ext cx="0" cy="253986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14390" name="Straight Connector 1067"/>
              <p:cNvCxnSpPr>
                <a:cxnSpLocks noChangeShapeType="1"/>
              </p:cNvCxnSpPr>
              <p:nvPr/>
            </p:nvCxnSpPr>
            <p:spPr bwMode="auto">
              <a:xfrm flipV="1">
                <a:off x="8188464" y="2384037"/>
                <a:ext cx="0" cy="253986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14391" name="Straight Connector 1103"/>
              <p:cNvCxnSpPr>
                <a:cxnSpLocks noChangeShapeType="1"/>
              </p:cNvCxnSpPr>
              <p:nvPr/>
            </p:nvCxnSpPr>
            <p:spPr bwMode="auto">
              <a:xfrm flipV="1">
                <a:off x="7267323" y="3880001"/>
                <a:ext cx="0" cy="253986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214031" name="Group 1104"/>
            <p:cNvGrpSpPr/>
            <p:nvPr/>
          </p:nvGrpSpPr>
          <p:grpSpPr bwMode="auto">
            <a:xfrm>
              <a:off x="425291" y="1016574"/>
              <a:ext cx="8258951" cy="2901368"/>
              <a:chOff x="439215" y="3555216"/>
              <a:chExt cx="8258951" cy="2901368"/>
            </a:xfrm>
          </p:grpSpPr>
          <p:grpSp>
            <p:nvGrpSpPr>
              <p:cNvPr id="214032" name="Group 1105"/>
              <p:cNvGrpSpPr/>
              <p:nvPr/>
            </p:nvGrpSpPr>
            <p:grpSpPr bwMode="auto">
              <a:xfrm>
                <a:off x="1678362" y="3855145"/>
                <a:ext cx="347753" cy="680208"/>
                <a:chOff x="7923189" y="2486663"/>
                <a:chExt cx="360362" cy="884586"/>
              </a:xfrm>
            </p:grpSpPr>
            <p:pic>
              <p:nvPicPr>
                <p:cNvPr id="214349" name="Picture 3"/>
                <p:cNvPicPr>
                  <a:picLocks noChangeAspect="1" noChangeArrowheads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043984" y="2486663"/>
                  <a:ext cx="239567" cy="53652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  <p:grpSp>
              <p:nvGrpSpPr>
                <p:cNvPr id="214350" name="Group 950"/>
                <p:cNvGrpSpPr/>
                <p:nvPr/>
              </p:nvGrpSpPr>
              <p:grpSpPr bwMode="auto">
                <a:xfrm>
                  <a:off x="7923189" y="2890236"/>
                  <a:ext cx="227012" cy="481013"/>
                  <a:chOff x="4140" y="429"/>
                  <a:chExt cx="1425" cy="2396"/>
                </a:xfrm>
              </p:grpSpPr>
              <p:sp>
                <p:nvSpPr>
                  <p:cNvPr id="214351" name="Freeform 951"/>
                  <p:cNvSpPr/>
                  <p:nvPr/>
                </p:nvSpPr>
                <p:spPr bwMode="auto">
                  <a:xfrm>
                    <a:off x="5268" y="433"/>
                    <a:ext cx="283" cy="2286"/>
                  </a:xfrm>
                  <a:custGeom>
                    <a:avLst/>
                    <a:gdLst>
                      <a:gd name="T0" fmla="*/ 3 w 354"/>
                      <a:gd name="T1" fmla="*/ 0 h 2742"/>
                      <a:gd name="T2" fmla="*/ 15 w 354"/>
                      <a:gd name="T3" fmla="*/ 27 h 2742"/>
                      <a:gd name="T4" fmla="*/ 15 w 354"/>
                      <a:gd name="T5" fmla="*/ 205 h 2742"/>
                      <a:gd name="T6" fmla="*/ 0 w 354"/>
                      <a:gd name="T7" fmla="*/ 215 h 2742"/>
                      <a:gd name="T8" fmla="*/ 3 w 354"/>
                      <a:gd name="T9" fmla="*/ 0 h 27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54"/>
                      <a:gd name="T16" fmla="*/ 0 h 2742"/>
                      <a:gd name="T17" fmla="*/ 354 w 354"/>
                      <a:gd name="T18" fmla="*/ 2742 h 2742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54" h="2742">
                        <a:moveTo>
                          <a:pt x="63" y="0"/>
                        </a:moveTo>
                        <a:lnTo>
                          <a:pt x="354" y="339"/>
                        </a:lnTo>
                        <a:lnTo>
                          <a:pt x="346" y="2624"/>
                        </a:lnTo>
                        <a:lnTo>
                          <a:pt x="0" y="2742"/>
                        </a:lnTo>
                        <a:lnTo>
                          <a:pt x="63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52" name="Rectangle 952"/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429"/>
                    <a:ext cx="1046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53" name="Freeform 953"/>
                  <p:cNvSpPr/>
                  <p:nvPr/>
                </p:nvSpPr>
                <p:spPr bwMode="auto">
                  <a:xfrm>
                    <a:off x="5321" y="570"/>
                    <a:ext cx="169" cy="2115"/>
                  </a:xfrm>
                  <a:custGeom>
                    <a:avLst/>
                    <a:gdLst>
                      <a:gd name="T0" fmla="*/ 2 w 211"/>
                      <a:gd name="T1" fmla="*/ 0 h 2537"/>
                      <a:gd name="T2" fmla="*/ 9 w 211"/>
                      <a:gd name="T3" fmla="*/ 18 h 2537"/>
                      <a:gd name="T4" fmla="*/ 2 w 211"/>
                      <a:gd name="T5" fmla="*/ 196 h 2537"/>
                      <a:gd name="T6" fmla="*/ 2 w 211"/>
                      <a:gd name="T7" fmla="*/ 0 h 253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11"/>
                      <a:gd name="T13" fmla="*/ 0 h 2537"/>
                      <a:gd name="T14" fmla="*/ 211 w 211"/>
                      <a:gd name="T15" fmla="*/ 2537 h 2537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1" h="2537">
                        <a:moveTo>
                          <a:pt x="7" y="0"/>
                        </a:moveTo>
                        <a:cubicBezTo>
                          <a:pt x="7" y="0"/>
                          <a:pt x="57" y="28"/>
                          <a:pt x="211" y="218"/>
                        </a:cubicBezTo>
                        <a:cubicBezTo>
                          <a:pt x="0" y="1229"/>
                          <a:pt x="41" y="2537"/>
                          <a:pt x="7" y="2501"/>
                        </a:cubicBezTo>
                        <a:lnTo>
                          <a:pt x="7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808080"/>
                      </a:gs>
                      <a:gs pos="100000">
                        <a:srgbClr val="F8F8F8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54" name="Freeform 954"/>
                  <p:cNvSpPr/>
                  <p:nvPr/>
                </p:nvSpPr>
                <p:spPr bwMode="auto">
                  <a:xfrm>
                    <a:off x="5284" y="1640"/>
                    <a:ext cx="263" cy="189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1 h 226"/>
                      <a:gd name="T4" fmla="*/ 14 w 328"/>
                      <a:gd name="T5" fmla="*/ 19 h 226"/>
                      <a:gd name="T6" fmla="*/ 0 w 328"/>
                      <a:gd name="T7" fmla="*/ 8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55" name="Rectangle 955"/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690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356" name="Group 956"/>
                  <p:cNvGrpSpPr/>
                  <p:nvPr/>
                </p:nvGrpSpPr>
                <p:grpSpPr bwMode="auto">
                  <a:xfrm>
                    <a:off x="4749" y="668"/>
                    <a:ext cx="581" cy="145"/>
                    <a:chOff x="614" y="2568"/>
                    <a:chExt cx="725" cy="139"/>
                  </a:xfrm>
                </p:grpSpPr>
                <p:sp>
                  <p:nvSpPr>
                    <p:cNvPr id="214381" name="AutoShape 95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66"/>
                      <a:ext cx="721" cy="1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82" name="AutoShape 958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1"/>
                      <a:ext cx="696" cy="114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357" name="Rectangle 959"/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022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358" name="Group 960"/>
                  <p:cNvGrpSpPr/>
                  <p:nvPr/>
                </p:nvGrpSpPr>
                <p:grpSpPr bwMode="auto">
                  <a:xfrm>
                    <a:off x="4747" y="994"/>
                    <a:ext cx="581" cy="134"/>
                    <a:chOff x="614" y="2568"/>
                    <a:chExt cx="725" cy="139"/>
                  </a:xfrm>
                </p:grpSpPr>
                <p:sp>
                  <p:nvSpPr>
                    <p:cNvPr id="214379" name="AutoShape 96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5" y="2564"/>
                      <a:ext cx="721" cy="139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80" name="AutoShape 96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8" y="2581"/>
                      <a:ext cx="696" cy="107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359" name="Rectangle 963"/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354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60" name="Rectangle 964"/>
                  <p:cNvSpPr>
                    <a:spLocks noChangeArrowheads="1"/>
                  </p:cNvSpPr>
                  <p:nvPr/>
                </p:nvSpPr>
                <p:spPr bwMode="auto">
                  <a:xfrm>
                    <a:off x="4230" y="1655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361" name="Group 965"/>
                  <p:cNvGrpSpPr/>
                  <p:nvPr/>
                </p:nvGrpSpPr>
                <p:grpSpPr bwMode="auto">
                  <a:xfrm>
                    <a:off x="4735" y="1627"/>
                    <a:ext cx="582" cy="151"/>
                    <a:chOff x="614" y="2568"/>
                    <a:chExt cx="725" cy="139"/>
                  </a:xfrm>
                </p:grpSpPr>
                <p:sp>
                  <p:nvSpPr>
                    <p:cNvPr id="214377" name="AutoShape 96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8" y="2586"/>
                      <a:ext cx="720" cy="12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78" name="AutoShape 96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30" y="2586"/>
                      <a:ext cx="695" cy="109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362" name="Freeform 968"/>
                  <p:cNvSpPr/>
                  <p:nvPr/>
                </p:nvSpPr>
                <p:spPr bwMode="auto">
                  <a:xfrm>
                    <a:off x="5288" y="1354"/>
                    <a:ext cx="263" cy="188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0 h 226"/>
                      <a:gd name="T4" fmla="*/ 14 w 328"/>
                      <a:gd name="T5" fmla="*/ 17 h 226"/>
                      <a:gd name="T6" fmla="*/ 0 w 328"/>
                      <a:gd name="T7" fmla="*/ 7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14363" name="Group 969"/>
                  <p:cNvGrpSpPr/>
                  <p:nvPr/>
                </p:nvGrpSpPr>
                <p:grpSpPr bwMode="auto">
                  <a:xfrm>
                    <a:off x="4739" y="1327"/>
                    <a:ext cx="582" cy="139"/>
                    <a:chOff x="614" y="2568"/>
                    <a:chExt cx="725" cy="139"/>
                  </a:xfrm>
                </p:grpSpPr>
                <p:sp>
                  <p:nvSpPr>
                    <p:cNvPr id="214375" name="AutoShape 97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71"/>
                      <a:ext cx="732" cy="13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76" name="AutoShape 97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7"/>
                      <a:ext cx="720" cy="103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364" name="Rectangle 972"/>
                  <p:cNvSpPr>
                    <a:spLocks noChangeArrowheads="1"/>
                  </p:cNvSpPr>
                  <p:nvPr/>
                </p:nvSpPr>
                <p:spPr bwMode="auto">
                  <a:xfrm>
                    <a:off x="5246" y="429"/>
                    <a:ext cx="70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33"/>
                      </a:gs>
                      <a:gs pos="5000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65" name="Freeform 973"/>
                  <p:cNvSpPr/>
                  <p:nvPr/>
                </p:nvSpPr>
                <p:spPr bwMode="auto">
                  <a:xfrm>
                    <a:off x="5312" y="1007"/>
                    <a:ext cx="237" cy="213"/>
                  </a:xfrm>
                  <a:custGeom>
                    <a:avLst/>
                    <a:gdLst>
                      <a:gd name="T0" fmla="*/ 2 w 296"/>
                      <a:gd name="T1" fmla="*/ 0 h 256"/>
                      <a:gd name="T2" fmla="*/ 14 w 296"/>
                      <a:gd name="T3" fmla="*/ 10 h 256"/>
                      <a:gd name="T4" fmla="*/ 14 w 296"/>
                      <a:gd name="T5" fmla="*/ 19 h 256"/>
                      <a:gd name="T6" fmla="*/ 0 w 296"/>
                      <a:gd name="T7" fmla="*/ 7 h 256"/>
                      <a:gd name="T8" fmla="*/ 2 w 296"/>
                      <a:gd name="T9" fmla="*/ 0 h 25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96"/>
                      <a:gd name="T16" fmla="*/ 0 h 256"/>
                      <a:gd name="T17" fmla="*/ 296 w 296"/>
                      <a:gd name="T18" fmla="*/ 256 h 25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96" h="256">
                        <a:moveTo>
                          <a:pt x="4" y="0"/>
                        </a:moveTo>
                        <a:cubicBezTo>
                          <a:pt x="55" y="10"/>
                          <a:pt x="144" y="68"/>
                          <a:pt x="292" y="144"/>
                        </a:cubicBezTo>
                        <a:cubicBezTo>
                          <a:pt x="290" y="178"/>
                          <a:pt x="296" y="188"/>
                          <a:pt x="296" y="256"/>
                        </a:cubicBezTo>
                        <a:cubicBezTo>
                          <a:pt x="296" y="256"/>
                          <a:pt x="160" y="176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66" name="Freeform 974"/>
                  <p:cNvSpPr/>
                  <p:nvPr/>
                </p:nvSpPr>
                <p:spPr bwMode="auto">
                  <a:xfrm>
                    <a:off x="5315" y="680"/>
                    <a:ext cx="244" cy="240"/>
                  </a:xfrm>
                  <a:custGeom>
                    <a:avLst/>
                    <a:gdLst>
                      <a:gd name="T0" fmla="*/ 0 w 304"/>
                      <a:gd name="T1" fmla="*/ 0 h 288"/>
                      <a:gd name="T2" fmla="*/ 14 w 304"/>
                      <a:gd name="T3" fmla="*/ 13 h 288"/>
                      <a:gd name="T4" fmla="*/ 13 w 304"/>
                      <a:gd name="T5" fmla="*/ 23 h 288"/>
                      <a:gd name="T6" fmla="*/ 2 w 304"/>
                      <a:gd name="T7" fmla="*/ 10 h 288"/>
                      <a:gd name="T8" fmla="*/ 0 w 304"/>
                      <a:gd name="T9" fmla="*/ 0 h 28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4"/>
                      <a:gd name="T16" fmla="*/ 0 h 288"/>
                      <a:gd name="T17" fmla="*/ 304 w 304"/>
                      <a:gd name="T18" fmla="*/ 288 h 288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4" h="288">
                        <a:moveTo>
                          <a:pt x="0" y="0"/>
                        </a:moveTo>
                        <a:cubicBezTo>
                          <a:pt x="51" y="10"/>
                          <a:pt x="148" y="76"/>
                          <a:pt x="304" y="164"/>
                        </a:cubicBezTo>
                        <a:cubicBezTo>
                          <a:pt x="302" y="198"/>
                          <a:pt x="284" y="220"/>
                          <a:pt x="284" y="288"/>
                        </a:cubicBezTo>
                        <a:cubicBezTo>
                          <a:pt x="284" y="288"/>
                          <a:pt x="163" y="179"/>
                          <a:pt x="8" y="124"/>
                        </a:cubicBezTo>
                        <a:cubicBezTo>
                          <a:pt x="8" y="72"/>
                          <a:pt x="0" y="17"/>
                          <a:pt x="0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67" name="Oval 975"/>
                  <p:cNvSpPr>
                    <a:spLocks noChangeArrowheads="1"/>
                  </p:cNvSpPr>
                  <p:nvPr/>
                </p:nvSpPr>
                <p:spPr bwMode="auto">
                  <a:xfrm>
                    <a:off x="5515" y="2611"/>
                    <a:ext cx="50" cy="95"/>
                  </a:xfrm>
                  <a:prstGeom prst="ellipse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68" name="Freeform 976"/>
                  <p:cNvSpPr/>
                  <p:nvPr/>
                </p:nvSpPr>
                <p:spPr bwMode="auto">
                  <a:xfrm>
                    <a:off x="5302" y="2614"/>
                    <a:ext cx="245" cy="200"/>
                  </a:xfrm>
                  <a:custGeom>
                    <a:avLst/>
                    <a:gdLst>
                      <a:gd name="T0" fmla="*/ 0 w 306"/>
                      <a:gd name="T1" fmla="*/ 9 h 240"/>
                      <a:gd name="T2" fmla="*/ 2 w 306"/>
                      <a:gd name="T3" fmla="*/ 19 h 240"/>
                      <a:gd name="T4" fmla="*/ 14 w 306"/>
                      <a:gd name="T5" fmla="*/ 9 h 240"/>
                      <a:gd name="T6" fmla="*/ 14 w 306"/>
                      <a:gd name="T7" fmla="*/ 0 h 240"/>
                      <a:gd name="T8" fmla="*/ 0 w 306"/>
                      <a:gd name="T9" fmla="*/ 9 h 24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6"/>
                      <a:gd name="T16" fmla="*/ 0 h 240"/>
                      <a:gd name="T17" fmla="*/ 306 w 306"/>
                      <a:gd name="T18" fmla="*/ 240 h 240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6" h="240">
                        <a:moveTo>
                          <a:pt x="0" y="106"/>
                        </a:moveTo>
                        <a:lnTo>
                          <a:pt x="2" y="240"/>
                        </a:lnTo>
                        <a:lnTo>
                          <a:pt x="306" y="110"/>
                        </a:lnTo>
                        <a:lnTo>
                          <a:pt x="300" y="0"/>
                        </a:lnTo>
                        <a:lnTo>
                          <a:pt x="0" y="106"/>
                        </a:lnTo>
                        <a:close/>
                      </a:path>
                    </a:pathLst>
                  </a:cu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69" name="AutoShape 977"/>
                  <p:cNvSpPr>
                    <a:spLocks noChangeArrowheads="1"/>
                  </p:cNvSpPr>
                  <p:nvPr/>
                </p:nvSpPr>
                <p:spPr bwMode="auto">
                  <a:xfrm>
                    <a:off x="4140" y="2675"/>
                    <a:ext cx="1196" cy="1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DDDDDD"/>
                  </a:solidFill>
                  <a:ln w="9525">
                    <a:solidFill>
                      <a:schemeClr val="tx1"/>
                    </a:solidFill>
                    <a:rou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70" name="AutoShape 978"/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2714"/>
                    <a:ext cx="1066" cy="7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chemeClr val="tx2"/>
                      </a:gs>
                      <a:gs pos="100000">
                        <a:schemeClr val="bg2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rou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71" name="Oval 979"/>
                  <p:cNvSpPr>
                    <a:spLocks noChangeArrowheads="1"/>
                  </p:cNvSpPr>
                  <p:nvPr/>
                </p:nvSpPr>
                <p:spPr bwMode="auto">
                  <a:xfrm>
                    <a:off x="4309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72" name="Oval 980"/>
                  <p:cNvSpPr>
                    <a:spLocks noChangeArrowheads="1"/>
                  </p:cNvSpPr>
                  <p:nvPr/>
                </p:nvSpPr>
                <p:spPr bwMode="auto">
                  <a:xfrm>
                    <a:off x="4489" y="2382"/>
                    <a:ext cx="159" cy="142"/>
                  </a:xfrm>
                  <a:prstGeom prst="ellipse">
                    <a:avLst/>
                  </a:prstGeom>
                  <a:solidFill>
                    <a:srgbClr val="FF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73" name="Oval 981"/>
                  <p:cNvSpPr>
                    <a:spLocks noChangeArrowheads="1"/>
                  </p:cNvSpPr>
                  <p:nvPr/>
                </p:nvSpPr>
                <p:spPr bwMode="auto">
                  <a:xfrm>
                    <a:off x="4658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74" name="Rectangle 982"/>
                  <p:cNvSpPr>
                    <a:spLocks noChangeArrowheads="1"/>
                  </p:cNvSpPr>
                  <p:nvPr/>
                </p:nvSpPr>
                <p:spPr bwMode="auto">
                  <a:xfrm>
                    <a:off x="5067" y="1837"/>
                    <a:ext cx="80" cy="759"/>
                  </a:xfrm>
                  <a:prstGeom prst="rect">
                    <a:avLst/>
                  </a:prstGeom>
                  <a:solidFill>
                    <a:srgbClr val="292929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14033" name="Group 1106"/>
              <p:cNvGrpSpPr/>
              <p:nvPr/>
            </p:nvGrpSpPr>
            <p:grpSpPr bwMode="auto">
              <a:xfrm>
                <a:off x="3221830" y="5776376"/>
                <a:ext cx="347753" cy="680208"/>
                <a:chOff x="7923189" y="2486663"/>
                <a:chExt cx="360362" cy="884586"/>
              </a:xfrm>
            </p:grpSpPr>
            <p:pic>
              <p:nvPicPr>
                <p:cNvPr id="214315" name="Picture 3"/>
                <p:cNvPicPr>
                  <a:picLocks noChangeAspect="1" noChangeArrowheads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043984" y="2486663"/>
                  <a:ext cx="239567" cy="53652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  <p:grpSp>
              <p:nvGrpSpPr>
                <p:cNvPr id="214316" name="Group 950"/>
                <p:cNvGrpSpPr/>
                <p:nvPr/>
              </p:nvGrpSpPr>
              <p:grpSpPr bwMode="auto">
                <a:xfrm>
                  <a:off x="7923189" y="2890236"/>
                  <a:ext cx="227012" cy="481013"/>
                  <a:chOff x="4140" y="429"/>
                  <a:chExt cx="1425" cy="2396"/>
                </a:xfrm>
              </p:grpSpPr>
              <p:sp>
                <p:nvSpPr>
                  <p:cNvPr id="214317" name="Freeform 951"/>
                  <p:cNvSpPr/>
                  <p:nvPr/>
                </p:nvSpPr>
                <p:spPr bwMode="auto">
                  <a:xfrm>
                    <a:off x="5268" y="433"/>
                    <a:ext cx="283" cy="2286"/>
                  </a:xfrm>
                  <a:custGeom>
                    <a:avLst/>
                    <a:gdLst>
                      <a:gd name="T0" fmla="*/ 3 w 354"/>
                      <a:gd name="T1" fmla="*/ 0 h 2742"/>
                      <a:gd name="T2" fmla="*/ 15 w 354"/>
                      <a:gd name="T3" fmla="*/ 27 h 2742"/>
                      <a:gd name="T4" fmla="*/ 15 w 354"/>
                      <a:gd name="T5" fmla="*/ 205 h 2742"/>
                      <a:gd name="T6" fmla="*/ 0 w 354"/>
                      <a:gd name="T7" fmla="*/ 215 h 2742"/>
                      <a:gd name="T8" fmla="*/ 3 w 354"/>
                      <a:gd name="T9" fmla="*/ 0 h 27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54"/>
                      <a:gd name="T16" fmla="*/ 0 h 2742"/>
                      <a:gd name="T17" fmla="*/ 354 w 354"/>
                      <a:gd name="T18" fmla="*/ 2742 h 2742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54" h="2742">
                        <a:moveTo>
                          <a:pt x="63" y="0"/>
                        </a:moveTo>
                        <a:lnTo>
                          <a:pt x="354" y="339"/>
                        </a:lnTo>
                        <a:lnTo>
                          <a:pt x="346" y="2624"/>
                        </a:lnTo>
                        <a:lnTo>
                          <a:pt x="0" y="2742"/>
                        </a:lnTo>
                        <a:lnTo>
                          <a:pt x="63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18" name="Rectangle 952"/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429"/>
                    <a:ext cx="1046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19" name="Freeform 953"/>
                  <p:cNvSpPr/>
                  <p:nvPr/>
                </p:nvSpPr>
                <p:spPr bwMode="auto">
                  <a:xfrm>
                    <a:off x="5321" y="570"/>
                    <a:ext cx="169" cy="2115"/>
                  </a:xfrm>
                  <a:custGeom>
                    <a:avLst/>
                    <a:gdLst>
                      <a:gd name="T0" fmla="*/ 2 w 211"/>
                      <a:gd name="T1" fmla="*/ 0 h 2537"/>
                      <a:gd name="T2" fmla="*/ 9 w 211"/>
                      <a:gd name="T3" fmla="*/ 18 h 2537"/>
                      <a:gd name="T4" fmla="*/ 2 w 211"/>
                      <a:gd name="T5" fmla="*/ 196 h 2537"/>
                      <a:gd name="T6" fmla="*/ 2 w 211"/>
                      <a:gd name="T7" fmla="*/ 0 h 253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11"/>
                      <a:gd name="T13" fmla="*/ 0 h 2537"/>
                      <a:gd name="T14" fmla="*/ 211 w 211"/>
                      <a:gd name="T15" fmla="*/ 2537 h 2537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1" h="2537">
                        <a:moveTo>
                          <a:pt x="7" y="0"/>
                        </a:moveTo>
                        <a:cubicBezTo>
                          <a:pt x="7" y="0"/>
                          <a:pt x="57" y="28"/>
                          <a:pt x="211" y="218"/>
                        </a:cubicBezTo>
                        <a:cubicBezTo>
                          <a:pt x="0" y="1229"/>
                          <a:pt x="41" y="2537"/>
                          <a:pt x="7" y="2501"/>
                        </a:cubicBezTo>
                        <a:lnTo>
                          <a:pt x="7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808080"/>
                      </a:gs>
                      <a:gs pos="100000">
                        <a:srgbClr val="F8F8F8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20" name="Freeform 954"/>
                  <p:cNvSpPr/>
                  <p:nvPr/>
                </p:nvSpPr>
                <p:spPr bwMode="auto">
                  <a:xfrm>
                    <a:off x="5284" y="1640"/>
                    <a:ext cx="263" cy="189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1 h 226"/>
                      <a:gd name="T4" fmla="*/ 14 w 328"/>
                      <a:gd name="T5" fmla="*/ 19 h 226"/>
                      <a:gd name="T6" fmla="*/ 0 w 328"/>
                      <a:gd name="T7" fmla="*/ 8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21" name="Rectangle 955"/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690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322" name="Group 956"/>
                  <p:cNvGrpSpPr/>
                  <p:nvPr/>
                </p:nvGrpSpPr>
                <p:grpSpPr bwMode="auto">
                  <a:xfrm>
                    <a:off x="4749" y="668"/>
                    <a:ext cx="581" cy="145"/>
                    <a:chOff x="614" y="2568"/>
                    <a:chExt cx="725" cy="139"/>
                  </a:xfrm>
                </p:grpSpPr>
                <p:sp>
                  <p:nvSpPr>
                    <p:cNvPr id="214347" name="AutoShape 95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66"/>
                      <a:ext cx="721" cy="1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48" name="AutoShape 958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1"/>
                      <a:ext cx="696" cy="114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323" name="Rectangle 959"/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022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324" name="Group 960"/>
                  <p:cNvGrpSpPr/>
                  <p:nvPr/>
                </p:nvGrpSpPr>
                <p:grpSpPr bwMode="auto">
                  <a:xfrm>
                    <a:off x="4747" y="994"/>
                    <a:ext cx="581" cy="134"/>
                    <a:chOff x="614" y="2568"/>
                    <a:chExt cx="725" cy="139"/>
                  </a:xfrm>
                </p:grpSpPr>
                <p:sp>
                  <p:nvSpPr>
                    <p:cNvPr id="214345" name="AutoShape 96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5" y="2564"/>
                      <a:ext cx="721" cy="139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46" name="AutoShape 96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8" y="2581"/>
                      <a:ext cx="696" cy="107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325" name="Rectangle 963"/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354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26" name="Rectangle 964"/>
                  <p:cNvSpPr>
                    <a:spLocks noChangeArrowheads="1"/>
                  </p:cNvSpPr>
                  <p:nvPr/>
                </p:nvSpPr>
                <p:spPr bwMode="auto">
                  <a:xfrm>
                    <a:off x="4230" y="1655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327" name="Group 965"/>
                  <p:cNvGrpSpPr/>
                  <p:nvPr/>
                </p:nvGrpSpPr>
                <p:grpSpPr bwMode="auto">
                  <a:xfrm>
                    <a:off x="4735" y="1627"/>
                    <a:ext cx="582" cy="151"/>
                    <a:chOff x="614" y="2568"/>
                    <a:chExt cx="725" cy="139"/>
                  </a:xfrm>
                </p:grpSpPr>
                <p:sp>
                  <p:nvSpPr>
                    <p:cNvPr id="214343" name="AutoShape 96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8" y="2586"/>
                      <a:ext cx="720" cy="12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44" name="AutoShape 96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30" y="2586"/>
                      <a:ext cx="695" cy="109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328" name="Freeform 968"/>
                  <p:cNvSpPr/>
                  <p:nvPr/>
                </p:nvSpPr>
                <p:spPr bwMode="auto">
                  <a:xfrm>
                    <a:off x="5288" y="1354"/>
                    <a:ext cx="263" cy="188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0 h 226"/>
                      <a:gd name="T4" fmla="*/ 14 w 328"/>
                      <a:gd name="T5" fmla="*/ 17 h 226"/>
                      <a:gd name="T6" fmla="*/ 0 w 328"/>
                      <a:gd name="T7" fmla="*/ 7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14329" name="Group 969"/>
                  <p:cNvGrpSpPr/>
                  <p:nvPr/>
                </p:nvGrpSpPr>
                <p:grpSpPr bwMode="auto">
                  <a:xfrm>
                    <a:off x="4739" y="1327"/>
                    <a:ext cx="582" cy="139"/>
                    <a:chOff x="614" y="2568"/>
                    <a:chExt cx="725" cy="139"/>
                  </a:xfrm>
                </p:grpSpPr>
                <p:sp>
                  <p:nvSpPr>
                    <p:cNvPr id="214341" name="AutoShape 97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71"/>
                      <a:ext cx="732" cy="13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42" name="AutoShape 97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7"/>
                      <a:ext cx="720" cy="103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330" name="Rectangle 972"/>
                  <p:cNvSpPr>
                    <a:spLocks noChangeArrowheads="1"/>
                  </p:cNvSpPr>
                  <p:nvPr/>
                </p:nvSpPr>
                <p:spPr bwMode="auto">
                  <a:xfrm>
                    <a:off x="5246" y="429"/>
                    <a:ext cx="70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33"/>
                      </a:gs>
                      <a:gs pos="5000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31" name="Freeform 973"/>
                  <p:cNvSpPr/>
                  <p:nvPr/>
                </p:nvSpPr>
                <p:spPr bwMode="auto">
                  <a:xfrm>
                    <a:off x="5312" y="1007"/>
                    <a:ext cx="237" cy="213"/>
                  </a:xfrm>
                  <a:custGeom>
                    <a:avLst/>
                    <a:gdLst>
                      <a:gd name="T0" fmla="*/ 2 w 296"/>
                      <a:gd name="T1" fmla="*/ 0 h 256"/>
                      <a:gd name="T2" fmla="*/ 14 w 296"/>
                      <a:gd name="T3" fmla="*/ 10 h 256"/>
                      <a:gd name="T4" fmla="*/ 14 w 296"/>
                      <a:gd name="T5" fmla="*/ 19 h 256"/>
                      <a:gd name="T6" fmla="*/ 0 w 296"/>
                      <a:gd name="T7" fmla="*/ 7 h 256"/>
                      <a:gd name="T8" fmla="*/ 2 w 296"/>
                      <a:gd name="T9" fmla="*/ 0 h 25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96"/>
                      <a:gd name="T16" fmla="*/ 0 h 256"/>
                      <a:gd name="T17" fmla="*/ 296 w 296"/>
                      <a:gd name="T18" fmla="*/ 256 h 25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96" h="256">
                        <a:moveTo>
                          <a:pt x="4" y="0"/>
                        </a:moveTo>
                        <a:cubicBezTo>
                          <a:pt x="55" y="10"/>
                          <a:pt x="144" y="68"/>
                          <a:pt x="292" y="144"/>
                        </a:cubicBezTo>
                        <a:cubicBezTo>
                          <a:pt x="290" y="178"/>
                          <a:pt x="296" y="188"/>
                          <a:pt x="296" y="256"/>
                        </a:cubicBezTo>
                        <a:cubicBezTo>
                          <a:pt x="296" y="256"/>
                          <a:pt x="160" y="176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32" name="Freeform 974"/>
                  <p:cNvSpPr/>
                  <p:nvPr/>
                </p:nvSpPr>
                <p:spPr bwMode="auto">
                  <a:xfrm>
                    <a:off x="5315" y="680"/>
                    <a:ext cx="244" cy="240"/>
                  </a:xfrm>
                  <a:custGeom>
                    <a:avLst/>
                    <a:gdLst>
                      <a:gd name="T0" fmla="*/ 0 w 304"/>
                      <a:gd name="T1" fmla="*/ 0 h 288"/>
                      <a:gd name="T2" fmla="*/ 14 w 304"/>
                      <a:gd name="T3" fmla="*/ 13 h 288"/>
                      <a:gd name="T4" fmla="*/ 13 w 304"/>
                      <a:gd name="T5" fmla="*/ 23 h 288"/>
                      <a:gd name="T6" fmla="*/ 2 w 304"/>
                      <a:gd name="T7" fmla="*/ 10 h 288"/>
                      <a:gd name="T8" fmla="*/ 0 w 304"/>
                      <a:gd name="T9" fmla="*/ 0 h 28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4"/>
                      <a:gd name="T16" fmla="*/ 0 h 288"/>
                      <a:gd name="T17" fmla="*/ 304 w 304"/>
                      <a:gd name="T18" fmla="*/ 288 h 288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4" h="288">
                        <a:moveTo>
                          <a:pt x="0" y="0"/>
                        </a:moveTo>
                        <a:cubicBezTo>
                          <a:pt x="51" y="10"/>
                          <a:pt x="148" y="76"/>
                          <a:pt x="304" y="164"/>
                        </a:cubicBezTo>
                        <a:cubicBezTo>
                          <a:pt x="302" y="198"/>
                          <a:pt x="284" y="220"/>
                          <a:pt x="284" y="288"/>
                        </a:cubicBezTo>
                        <a:cubicBezTo>
                          <a:pt x="284" y="288"/>
                          <a:pt x="163" y="179"/>
                          <a:pt x="8" y="124"/>
                        </a:cubicBezTo>
                        <a:cubicBezTo>
                          <a:pt x="8" y="72"/>
                          <a:pt x="0" y="17"/>
                          <a:pt x="0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33" name="Oval 975"/>
                  <p:cNvSpPr>
                    <a:spLocks noChangeArrowheads="1"/>
                  </p:cNvSpPr>
                  <p:nvPr/>
                </p:nvSpPr>
                <p:spPr bwMode="auto">
                  <a:xfrm>
                    <a:off x="5515" y="2611"/>
                    <a:ext cx="50" cy="95"/>
                  </a:xfrm>
                  <a:prstGeom prst="ellipse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34" name="Freeform 976"/>
                  <p:cNvSpPr/>
                  <p:nvPr/>
                </p:nvSpPr>
                <p:spPr bwMode="auto">
                  <a:xfrm>
                    <a:off x="5302" y="2614"/>
                    <a:ext cx="245" cy="200"/>
                  </a:xfrm>
                  <a:custGeom>
                    <a:avLst/>
                    <a:gdLst>
                      <a:gd name="T0" fmla="*/ 0 w 306"/>
                      <a:gd name="T1" fmla="*/ 9 h 240"/>
                      <a:gd name="T2" fmla="*/ 2 w 306"/>
                      <a:gd name="T3" fmla="*/ 19 h 240"/>
                      <a:gd name="T4" fmla="*/ 14 w 306"/>
                      <a:gd name="T5" fmla="*/ 9 h 240"/>
                      <a:gd name="T6" fmla="*/ 14 w 306"/>
                      <a:gd name="T7" fmla="*/ 0 h 240"/>
                      <a:gd name="T8" fmla="*/ 0 w 306"/>
                      <a:gd name="T9" fmla="*/ 9 h 24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6"/>
                      <a:gd name="T16" fmla="*/ 0 h 240"/>
                      <a:gd name="T17" fmla="*/ 306 w 306"/>
                      <a:gd name="T18" fmla="*/ 240 h 240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6" h="240">
                        <a:moveTo>
                          <a:pt x="0" y="106"/>
                        </a:moveTo>
                        <a:lnTo>
                          <a:pt x="2" y="240"/>
                        </a:lnTo>
                        <a:lnTo>
                          <a:pt x="306" y="110"/>
                        </a:lnTo>
                        <a:lnTo>
                          <a:pt x="300" y="0"/>
                        </a:lnTo>
                        <a:lnTo>
                          <a:pt x="0" y="106"/>
                        </a:lnTo>
                        <a:close/>
                      </a:path>
                    </a:pathLst>
                  </a:cu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35" name="AutoShape 977"/>
                  <p:cNvSpPr>
                    <a:spLocks noChangeArrowheads="1"/>
                  </p:cNvSpPr>
                  <p:nvPr/>
                </p:nvSpPr>
                <p:spPr bwMode="auto">
                  <a:xfrm>
                    <a:off x="4140" y="2675"/>
                    <a:ext cx="1196" cy="1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DDDDDD"/>
                  </a:solidFill>
                  <a:ln w="9525">
                    <a:solidFill>
                      <a:schemeClr val="tx1"/>
                    </a:solidFill>
                    <a:rou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36" name="AutoShape 978"/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2714"/>
                    <a:ext cx="1066" cy="7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chemeClr val="tx2"/>
                      </a:gs>
                      <a:gs pos="100000">
                        <a:schemeClr val="bg2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rou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37" name="Oval 979"/>
                  <p:cNvSpPr>
                    <a:spLocks noChangeArrowheads="1"/>
                  </p:cNvSpPr>
                  <p:nvPr/>
                </p:nvSpPr>
                <p:spPr bwMode="auto">
                  <a:xfrm>
                    <a:off x="4309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38" name="Oval 980"/>
                  <p:cNvSpPr>
                    <a:spLocks noChangeArrowheads="1"/>
                  </p:cNvSpPr>
                  <p:nvPr/>
                </p:nvSpPr>
                <p:spPr bwMode="auto">
                  <a:xfrm>
                    <a:off x="4489" y="2382"/>
                    <a:ext cx="159" cy="142"/>
                  </a:xfrm>
                  <a:prstGeom prst="ellipse">
                    <a:avLst/>
                  </a:prstGeom>
                  <a:solidFill>
                    <a:srgbClr val="FF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39" name="Oval 981"/>
                  <p:cNvSpPr>
                    <a:spLocks noChangeArrowheads="1"/>
                  </p:cNvSpPr>
                  <p:nvPr/>
                </p:nvSpPr>
                <p:spPr bwMode="auto">
                  <a:xfrm>
                    <a:off x="4658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40" name="Rectangle 982"/>
                  <p:cNvSpPr>
                    <a:spLocks noChangeArrowheads="1"/>
                  </p:cNvSpPr>
                  <p:nvPr/>
                </p:nvSpPr>
                <p:spPr bwMode="auto">
                  <a:xfrm>
                    <a:off x="5067" y="1837"/>
                    <a:ext cx="80" cy="759"/>
                  </a:xfrm>
                  <a:prstGeom prst="rect">
                    <a:avLst/>
                  </a:prstGeom>
                  <a:solidFill>
                    <a:srgbClr val="292929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14034" name="Group 1108"/>
              <p:cNvGrpSpPr/>
              <p:nvPr/>
            </p:nvGrpSpPr>
            <p:grpSpPr bwMode="auto">
              <a:xfrm>
                <a:off x="4387291" y="3555216"/>
                <a:ext cx="347753" cy="680208"/>
                <a:chOff x="7923189" y="2486663"/>
                <a:chExt cx="360362" cy="884586"/>
              </a:xfrm>
            </p:grpSpPr>
            <p:pic>
              <p:nvPicPr>
                <p:cNvPr id="214281" name="Picture 3"/>
                <p:cNvPicPr>
                  <a:picLocks noChangeAspect="1" noChangeArrowheads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043984" y="2486663"/>
                  <a:ext cx="239567" cy="53652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  <p:grpSp>
              <p:nvGrpSpPr>
                <p:cNvPr id="214282" name="Group 950"/>
                <p:cNvGrpSpPr/>
                <p:nvPr/>
              </p:nvGrpSpPr>
              <p:grpSpPr bwMode="auto">
                <a:xfrm>
                  <a:off x="7923189" y="2890236"/>
                  <a:ext cx="227012" cy="481013"/>
                  <a:chOff x="4140" y="429"/>
                  <a:chExt cx="1425" cy="2396"/>
                </a:xfrm>
              </p:grpSpPr>
              <p:sp>
                <p:nvSpPr>
                  <p:cNvPr id="214283" name="Freeform 951"/>
                  <p:cNvSpPr/>
                  <p:nvPr/>
                </p:nvSpPr>
                <p:spPr bwMode="auto">
                  <a:xfrm>
                    <a:off x="5268" y="433"/>
                    <a:ext cx="283" cy="2286"/>
                  </a:xfrm>
                  <a:custGeom>
                    <a:avLst/>
                    <a:gdLst>
                      <a:gd name="T0" fmla="*/ 3 w 354"/>
                      <a:gd name="T1" fmla="*/ 0 h 2742"/>
                      <a:gd name="T2" fmla="*/ 15 w 354"/>
                      <a:gd name="T3" fmla="*/ 27 h 2742"/>
                      <a:gd name="T4" fmla="*/ 15 w 354"/>
                      <a:gd name="T5" fmla="*/ 205 h 2742"/>
                      <a:gd name="T6" fmla="*/ 0 w 354"/>
                      <a:gd name="T7" fmla="*/ 215 h 2742"/>
                      <a:gd name="T8" fmla="*/ 3 w 354"/>
                      <a:gd name="T9" fmla="*/ 0 h 27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54"/>
                      <a:gd name="T16" fmla="*/ 0 h 2742"/>
                      <a:gd name="T17" fmla="*/ 354 w 354"/>
                      <a:gd name="T18" fmla="*/ 2742 h 2742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54" h="2742">
                        <a:moveTo>
                          <a:pt x="63" y="0"/>
                        </a:moveTo>
                        <a:lnTo>
                          <a:pt x="354" y="339"/>
                        </a:lnTo>
                        <a:lnTo>
                          <a:pt x="346" y="2624"/>
                        </a:lnTo>
                        <a:lnTo>
                          <a:pt x="0" y="2742"/>
                        </a:lnTo>
                        <a:lnTo>
                          <a:pt x="63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84" name="Rectangle 952"/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429"/>
                    <a:ext cx="1046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85" name="Freeform 953"/>
                  <p:cNvSpPr/>
                  <p:nvPr/>
                </p:nvSpPr>
                <p:spPr bwMode="auto">
                  <a:xfrm>
                    <a:off x="5321" y="570"/>
                    <a:ext cx="169" cy="2115"/>
                  </a:xfrm>
                  <a:custGeom>
                    <a:avLst/>
                    <a:gdLst>
                      <a:gd name="T0" fmla="*/ 2 w 211"/>
                      <a:gd name="T1" fmla="*/ 0 h 2537"/>
                      <a:gd name="T2" fmla="*/ 9 w 211"/>
                      <a:gd name="T3" fmla="*/ 18 h 2537"/>
                      <a:gd name="T4" fmla="*/ 2 w 211"/>
                      <a:gd name="T5" fmla="*/ 196 h 2537"/>
                      <a:gd name="T6" fmla="*/ 2 w 211"/>
                      <a:gd name="T7" fmla="*/ 0 h 253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11"/>
                      <a:gd name="T13" fmla="*/ 0 h 2537"/>
                      <a:gd name="T14" fmla="*/ 211 w 211"/>
                      <a:gd name="T15" fmla="*/ 2537 h 2537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1" h="2537">
                        <a:moveTo>
                          <a:pt x="7" y="0"/>
                        </a:moveTo>
                        <a:cubicBezTo>
                          <a:pt x="7" y="0"/>
                          <a:pt x="57" y="28"/>
                          <a:pt x="211" y="218"/>
                        </a:cubicBezTo>
                        <a:cubicBezTo>
                          <a:pt x="0" y="1229"/>
                          <a:pt x="41" y="2537"/>
                          <a:pt x="7" y="2501"/>
                        </a:cubicBezTo>
                        <a:lnTo>
                          <a:pt x="7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808080"/>
                      </a:gs>
                      <a:gs pos="100000">
                        <a:srgbClr val="F8F8F8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86" name="Freeform 954"/>
                  <p:cNvSpPr/>
                  <p:nvPr/>
                </p:nvSpPr>
                <p:spPr bwMode="auto">
                  <a:xfrm>
                    <a:off x="5284" y="1640"/>
                    <a:ext cx="263" cy="189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1 h 226"/>
                      <a:gd name="T4" fmla="*/ 14 w 328"/>
                      <a:gd name="T5" fmla="*/ 19 h 226"/>
                      <a:gd name="T6" fmla="*/ 0 w 328"/>
                      <a:gd name="T7" fmla="*/ 8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87" name="Rectangle 955"/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690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288" name="Group 956"/>
                  <p:cNvGrpSpPr/>
                  <p:nvPr/>
                </p:nvGrpSpPr>
                <p:grpSpPr bwMode="auto">
                  <a:xfrm>
                    <a:off x="4749" y="668"/>
                    <a:ext cx="581" cy="145"/>
                    <a:chOff x="614" y="2568"/>
                    <a:chExt cx="725" cy="139"/>
                  </a:xfrm>
                </p:grpSpPr>
                <p:sp>
                  <p:nvSpPr>
                    <p:cNvPr id="214313" name="AutoShape 95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66"/>
                      <a:ext cx="721" cy="1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14" name="AutoShape 958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1"/>
                      <a:ext cx="696" cy="114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89" name="Rectangle 959"/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022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290" name="Group 960"/>
                  <p:cNvGrpSpPr/>
                  <p:nvPr/>
                </p:nvGrpSpPr>
                <p:grpSpPr bwMode="auto">
                  <a:xfrm>
                    <a:off x="4747" y="994"/>
                    <a:ext cx="581" cy="134"/>
                    <a:chOff x="614" y="2568"/>
                    <a:chExt cx="725" cy="139"/>
                  </a:xfrm>
                </p:grpSpPr>
                <p:sp>
                  <p:nvSpPr>
                    <p:cNvPr id="214311" name="AutoShape 96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5" y="2564"/>
                      <a:ext cx="721" cy="139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12" name="AutoShape 96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8" y="2581"/>
                      <a:ext cx="696" cy="107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91" name="Rectangle 963"/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354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92" name="Rectangle 964"/>
                  <p:cNvSpPr>
                    <a:spLocks noChangeArrowheads="1"/>
                  </p:cNvSpPr>
                  <p:nvPr/>
                </p:nvSpPr>
                <p:spPr bwMode="auto">
                  <a:xfrm>
                    <a:off x="4230" y="1655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293" name="Group 965"/>
                  <p:cNvGrpSpPr/>
                  <p:nvPr/>
                </p:nvGrpSpPr>
                <p:grpSpPr bwMode="auto">
                  <a:xfrm>
                    <a:off x="4735" y="1627"/>
                    <a:ext cx="582" cy="151"/>
                    <a:chOff x="614" y="2568"/>
                    <a:chExt cx="725" cy="139"/>
                  </a:xfrm>
                </p:grpSpPr>
                <p:sp>
                  <p:nvSpPr>
                    <p:cNvPr id="214309" name="AutoShape 96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8" y="2586"/>
                      <a:ext cx="720" cy="12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10" name="AutoShape 96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30" y="2586"/>
                      <a:ext cx="695" cy="109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94" name="Freeform 968"/>
                  <p:cNvSpPr/>
                  <p:nvPr/>
                </p:nvSpPr>
                <p:spPr bwMode="auto">
                  <a:xfrm>
                    <a:off x="5288" y="1354"/>
                    <a:ext cx="263" cy="188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0 h 226"/>
                      <a:gd name="T4" fmla="*/ 14 w 328"/>
                      <a:gd name="T5" fmla="*/ 17 h 226"/>
                      <a:gd name="T6" fmla="*/ 0 w 328"/>
                      <a:gd name="T7" fmla="*/ 7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14295" name="Group 969"/>
                  <p:cNvGrpSpPr/>
                  <p:nvPr/>
                </p:nvGrpSpPr>
                <p:grpSpPr bwMode="auto">
                  <a:xfrm>
                    <a:off x="4739" y="1327"/>
                    <a:ext cx="582" cy="139"/>
                    <a:chOff x="614" y="2568"/>
                    <a:chExt cx="725" cy="139"/>
                  </a:xfrm>
                </p:grpSpPr>
                <p:sp>
                  <p:nvSpPr>
                    <p:cNvPr id="214307" name="AutoShape 97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71"/>
                      <a:ext cx="732" cy="13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308" name="AutoShape 97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7"/>
                      <a:ext cx="720" cy="103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96" name="Rectangle 972"/>
                  <p:cNvSpPr>
                    <a:spLocks noChangeArrowheads="1"/>
                  </p:cNvSpPr>
                  <p:nvPr/>
                </p:nvSpPr>
                <p:spPr bwMode="auto">
                  <a:xfrm>
                    <a:off x="5246" y="429"/>
                    <a:ext cx="70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33"/>
                      </a:gs>
                      <a:gs pos="5000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97" name="Freeform 973"/>
                  <p:cNvSpPr/>
                  <p:nvPr/>
                </p:nvSpPr>
                <p:spPr bwMode="auto">
                  <a:xfrm>
                    <a:off x="5312" y="1007"/>
                    <a:ext cx="237" cy="213"/>
                  </a:xfrm>
                  <a:custGeom>
                    <a:avLst/>
                    <a:gdLst>
                      <a:gd name="T0" fmla="*/ 2 w 296"/>
                      <a:gd name="T1" fmla="*/ 0 h 256"/>
                      <a:gd name="T2" fmla="*/ 14 w 296"/>
                      <a:gd name="T3" fmla="*/ 10 h 256"/>
                      <a:gd name="T4" fmla="*/ 14 w 296"/>
                      <a:gd name="T5" fmla="*/ 19 h 256"/>
                      <a:gd name="T6" fmla="*/ 0 w 296"/>
                      <a:gd name="T7" fmla="*/ 7 h 256"/>
                      <a:gd name="T8" fmla="*/ 2 w 296"/>
                      <a:gd name="T9" fmla="*/ 0 h 25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96"/>
                      <a:gd name="T16" fmla="*/ 0 h 256"/>
                      <a:gd name="T17" fmla="*/ 296 w 296"/>
                      <a:gd name="T18" fmla="*/ 256 h 25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96" h="256">
                        <a:moveTo>
                          <a:pt x="4" y="0"/>
                        </a:moveTo>
                        <a:cubicBezTo>
                          <a:pt x="55" y="10"/>
                          <a:pt x="144" y="68"/>
                          <a:pt x="292" y="144"/>
                        </a:cubicBezTo>
                        <a:cubicBezTo>
                          <a:pt x="290" y="178"/>
                          <a:pt x="296" y="188"/>
                          <a:pt x="296" y="256"/>
                        </a:cubicBezTo>
                        <a:cubicBezTo>
                          <a:pt x="296" y="256"/>
                          <a:pt x="160" y="176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98" name="Freeform 974"/>
                  <p:cNvSpPr/>
                  <p:nvPr/>
                </p:nvSpPr>
                <p:spPr bwMode="auto">
                  <a:xfrm>
                    <a:off x="5315" y="680"/>
                    <a:ext cx="244" cy="240"/>
                  </a:xfrm>
                  <a:custGeom>
                    <a:avLst/>
                    <a:gdLst>
                      <a:gd name="T0" fmla="*/ 0 w 304"/>
                      <a:gd name="T1" fmla="*/ 0 h 288"/>
                      <a:gd name="T2" fmla="*/ 14 w 304"/>
                      <a:gd name="T3" fmla="*/ 13 h 288"/>
                      <a:gd name="T4" fmla="*/ 13 w 304"/>
                      <a:gd name="T5" fmla="*/ 23 h 288"/>
                      <a:gd name="T6" fmla="*/ 2 w 304"/>
                      <a:gd name="T7" fmla="*/ 10 h 288"/>
                      <a:gd name="T8" fmla="*/ 0 w 304"/>
                      <a:gd name="T9" fmla="*/ 0 h 28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4"/>
                      <a:gd name="T16" fmla="*/ 0 h 288"/>
                      <a:gd name="T17" fmla="*/ 304 w 304"/>
                      <a:gd name="T18" fmla="*/ 288 h 288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4" h="288">
                        <a:moveTo>
                          <a:pt x="0" y="0"/>
                        </a:moveTo>
                        <a:cubicBezTo>
                          <a:pt x="51" y="10"/>
                          <a:pt x="148" y="76"/>
                          <a:pt x="304" y="164"/>
                        </a:cubicBezTo>
                        <a:cubicBezTo>
                          <a:pt x="302" y="198"/>
                          <a:pt x="284" y="220"/>
                          <a:pt x="284" y="288"/>
                        </a:cubicBezTo>
                        <a:cubicBezTo>
                          <a:pt x="284" y="288"/>
                          <a:pt x="163" y="179"/>
                          <a:pt x="8" y="124"/>
                        </a:cubicBezTo>
                        <a:cubicBezTo>
                          <a:pt x="8" y="72"/>
                          <a:pt x="0" y="17"/>
                          <a:pt x="0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99" name="Oval 975"/>
                  <p:cNvSpPr>
                    <a:spLocks noChangeArrowheads="1"/>
                  </p:cNvSpPr>
                  <p:nvPr/>
                </p:nvSpPr>
                <p:spPr bwMode="auto">
                  <a:xfrm>
                    <a:off x="5515" y="2611"/>
                    <a:ext cx="50" cy="95"/>
                  </a:xfrm>
                  <a:prstGeom prst="ellipse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00" name="Freeform 976"/>
                  <p:cNvSpPr/>
                  <p:nvPr/>
                </p:nvSpPr>
                <p:spPr bwMode="auto">
                  <a:xfrm>
                    <a:off x="5302" y="2614"/>
                    <a:ext cx="245" cy="200"/>
                  </a:xfrm>
                  <a:custGeom>
                    <a:avLst/>
                    <a:gdLst>
                      <a:gd name="T0" fmla="*/ 0 w 306"/>
                      <a:gd name="T1" fmla="*/ 9 h 240"/>
                      <a:gd name="T2" fmla="*/ 2 w 306"/>
                      <a:gd name="T3" fmla="*/ 19 h 240"/>
                      <a:gd name="T4" fmla="*/ 14 w 306"/>
                      <a:gd name="T5" fmla="*/ 9 h 240"/>
                      <a:gd name="T6" fmla="*/ 14 w 306"/>
                      <a:gd name="T7" fmla="*/ 0 h 240"/>
                      <a:gd name="T8" fmla="*/ 0 w 306"/>
                      <a:gd name="T9" fmla="*/ 9 h 24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6"/>
                      <a:gd name="T16" fmla="*/ 0 h 240"/>
                      <a:gd name="T17" fmla="*/ 306 w 306"/>
                      <a:gd name="T18" fmla="*/ 240 h 240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6" h="240">
                        <a:moveTo>
                          <a:pt x="0" y="106"/>
                        </a:moveTo>
                        <a:lnTo>
                          <a:pt x="2" y="240"/>
                        </a:lnTo>
                        <a:lnTo>
                          <a:pt x="306" y="110"/>
                        </a:lnTo>
                        <a:lnTo>
                          <a:pt x="300" y="0"/>
                        </a:lnTo>
                        <a:lnTo>
                          <a:pt x="0" y="106"/>
                        </a:lnTo>
                        <a:close/>
                      </a:path>
                    </a:pathLst>
                  </a:cu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301" name="AutoShape 977"/>
                  <p:cNvSpPr>
                    <a:spLocks noChangeArrowheads="1"/>
                  </p:cNvSpPr>
                  <p:nvPr/>
                </p:nvSpPr>
                <p:spPr bwMode="auto">
                  <a:xfrm>
                    <a:off x="4140" y="2675"/>
                    <a:ext cx="1196" cy="1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DDDDDD"/>
                  </a:solidFill>
                  <a:ln w="9525">
                    <a:solidFill>
                      <a:schemeClr val="tx1"/>
                    </a:solidFill>
                    <a:rou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02" name="AutoShape 978"/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2714"/>
                    <a:ext cx="1066" cy="7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chemeClr val="tx2"/>
                      </a:gs>
                      <a:gs pos="100000">
                        <a:schemeClr val="bg2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rou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03" name="Oval 979"/>
                  <p:cNvSpPr>
                    <a:spLocks noChangeArrowheads="1"/>
                  </p:cNvSpPr>
                  <p:nvPr/>
                </p:nvSpPr>
                <p:spPr bwMode="auto">
                  <a:xfrm>
                    <a:off x="4309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04" name="Oval 980"/>
                  <p:cNvSpPr>
                    <a:spLocks noChangeArrowheads="1"/>
                  </p:cNvSpPr>
                  <p:nvPr/>
                </p:nvSpPr>
                <p:spPr bwMode="auto">
                  <a:xfrm>
                    <a:off x="4489" y="2382"/>
                    <a:ext cx="159" cy="142"/>
                  </a:xfrm>
                  <a:prstGeom prst="ellipse">
                    <a:avLst/>
                  </a:prstGeom>
                  <a:solidFill>
                    <a:srgbClr val="FF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05" name="Oval 981"/>
                  <p:cNvSpPr>
                    <a:spLocks noChangeArrowheads="1"/>
                  </p:cNvSpPr>
                  <p:nvPr/>
                </p:nvSpPr>
                <p:spPr bwMode="auto">
                  <a:xfrm>
                    <a:off x="4658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306" name="Rectangle 982"/>
                  <p:cNvSpPr>
                    <a:spLocks noChangeArrowheads="1"/>
                  </p:cNvSpPr>
                  <p:nvPr/>
                </p:nvSpPr>
                <p:spPr bwMode="auto">
                  <a:xfrm>
                    <a:off x="5067" y="1837"/>
                    <a:ext cx="80" cy="759"/>
                  </a:xfrm>
                  <a:prstGeom prst="rect">
                    <a:avLst/>
                  </a:prstGeom>
                  <a:solidFill>
                    <a:srgbClr val="292929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14035" name="Group 1109"/>
              <p:cNvGrpSpPr/>
              <p:nvPr/>
            </p:nvGrpSpPr>
            <p:grpSpPr bwMode="auto">
              <a:xfrm>
                <a:off x="5084012" y="5612511"/>
                <a:ext cx="347767" cy="680207"/>
                <a:chOff x="7923189" y="2486664"/>
                <a:chExt cx="360377" cy="884585"/>
              </a:xfrm>
            </p:grpSpPr>
            <p:pic>
              <p:nvPicPr>
                <p:cNvPr id="214247" name="Picture 3"/>
                <p:cNvPicPr>
                  <a:picLocks noChangeAspect="1" noChangeArrowheads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043998" y="2486664"/>
                  <a:ext cx="239568" cy="53652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  <p:grpSp>
              <p:nvGrpSpPr>
                <p:cNvPr id="214248" name="Group 950"/>
                <p:cNvGrpSpPr/>
                <p:nvPr/>
              </p:nvGrpSpPr>
              <p:grpSpPr bwMode="auto">
                <a:xfrm>
                  <a:off x="7923189" y="2890236"/>
                  <a:ext cx="227012" cy="481013"/>
                  <a:chOff x="4140" y="429"/>
                  <a:chExt cx="1425" cy="2396"/>
                </a:xfrm>
              </p:grpSpPr>
              <p:sp>
                <p:nvSpPr>
                  <p:cNvPr id="214249" name="Freeform 951"/>
                  <p:cNvSpPr/>
                  <p:nvPr/>
                </p:nvSpPr>
                <p:spPr bwMode="auto">
                  <a:xfrm>
                    <a:off x="5268" y="433"/>
                    <a:ext cx="283" cy="2286"/>
                  </a:xfrm>
                  <a:custGeom>
                    <a:avLst/>
                    <a:gdLst>
                      <a:gd name="T0" fmla="*/ 3 w 354"/>
                      <a:gd name="T1" fmla="*/ 0 h 2742"/>
                      <a:gd name="T2" fmla="*/ 15 w 354"/>
                      <a:gd name="T3" fmla="*/ 27 h 2742"/>
                      <a:gd name="T4" fmla="*/ 15 w 354"/>
                      <a:gd name="T5" fmla="*/ 205 h 2742"/>
                      <a:gd name="T6" fmla="*/ 0 w 354"/>
                      <a:gd name="T7" fmla="*/ 215 h 2742"/>
                      <a:gd name="T8" fmla="*/ 3 w 354"/>
                      <a:gd name="T9" fmla="*/ 0 h 27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54"/>
                      <a:gd name="T16" fmla="*/ 0 h 2742"/>
                      <a:gd name="T17" fmla="*/ 354 w 354"/>
                      <a:gd name="T18" fmla="*/ 2742 h 2742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54" h="2742">
                        <a:moveTo>
                          <a:pt x="63" y="0"/>
                        </a:moveTo>
                        <a:lnTo>
                          <a:pt x="354" y="339"/>
                        </a:lnTo>
                        <a:lnTo>
                          <a:pt x="346" y="2624"/>
                        </a:lnTo>
                        <a:lnTo>
                          <a:pt x="0" y="2742"/>
                        </a:lnTo>
                        <a:lnTo>
                          <a:pt x="63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50" name="Rectangle 952"/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429"/>
                    <a:ext cx="1046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51" name="Freeform 953"/>
                  <p:cNvSpPr/>
                  <p:nvPr/>
                </p:nvSpPr>
                <p:spPr bwMode="auto">
                  <a:xfrm>
                    <a:off x="5321" y="570"/>
                    <a:ext cx="169" cy="2115"/>
                  </a:xfrm>
                  <a:custGeom>
                    <a:avLst/>
                    <a:gdLst>
                      <a:gd name="T0" fmla="*/ 2 w 211"/>
                      <a:gd name="T1" fmla="*/ 0 h 2537"/>
                      <a:gd name="T2" fmla="*/ 9 w 211"/>
                      <a:gd name="T3" fmla="*/ 18 h 2537"/>
                      <a:gd name="T4" fmla="*/ 2 w 211"/>
                      <a:gd name="T5" fmla="*/ 196 h 2537"/>
                      <a:gd name="T6" fmla="*/ 2 w 211"/>
                      <a:gd name="T7" fmla="*/ 0 h 253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11"/>
                      <a:gd name="T13" fmla="*/ 0 h 2537"/>
                      <a:gd name="T14" fmla="*/ 211 w 211"/>
                      <a:gd name="T15" fmla="*/ 2537 h 2537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1" h="2537">
                        <a:moveTo>
                          <a:pt x="7" y="0"/>
                        </a:moveTo>
                        <a:cubicBezTo>
                          <a:pt x="7" y="0"/>
                          <a:pt x="57" y="28"/>
                          <a:pt x="211" y="218"/>
                        </a:cubicBezTo>
                        <a:cubicBezTo>
                          <a:pt x="0" y="1229"/>
                          <a:pt x="41" y="2537"/>
                          <a:pt x="7" y="2501"/>
                        </a:cubicBezTo>
                        <a:lnTo>
                          <a:pt x="7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808080"/>
                      </a:gs>
                      <a:gs pos="100000">
                        <a:srgbClr val="F8F8F8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52" name="Freeform 954"/>
                  <p:cNvSpPr/>
                  <p:nvPr/>
                </p:nvSpPr>
                <p:spPr bwMode="auto">
                  <a:xfrm>
                    <a:off x="5284" y="1640"/>
                    <a:ext cx="263" cy="189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1 h 226"/>
                      <a:gd name="T4" fmla="*/ 14 w 328"/>
                      <a:gd name="T5" fmla="*/ 19 h 226"/>
                      <a:gd name="T6" fmla="*/ 0 w 328"/>
                      <a:gd name="T7" fmla="*/ 8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53" name="Rectangle 955"/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690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254" name="Group 956"/>
                  <p:cNvGrpSpPr/>
                  <p:nvPr/>
                </p:nvGrpSpPr>
                <p:grpSpPr bwMode="auto">
                  <a:xfrm>
                    <a:off x="4749" y="668"/>
                    <a:ext cx="581" cy="145"/>
                    <a:chOff x="614" y="2568"/>
                    <a:chExt cx="725" cy="139"/>
                  </a:xfrm>
                </p:grpSpPr>
                <p:sp>
                  <p:nvSpPr>
                    <p:cNvPr id="214279" name="AutoShape 95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66"/>
                      <a:ext cx="721" cy="1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80" name="AutoShape 958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1"/>
                      <a:ext cx="696" cy="114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55" name="Rectangle 959"/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022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256" name="Group 960"/>
                  <p:cNvGrpSpPr/>
                  <p:nvPr/>
                </p:nvGrpSpPr>
                <p:grpSpPr bwMode="auto">
                  <a:xfrm>
                    <a:off x="4747" y="994"/>
                    <a:ext cx="581" cy="134"/>
                    <a:chOff x="614" y="2568"/>
                    <a:chExt cx="725" cy="139"/>
                  </a:xfrm>
                </p:grpSpPr>
                <p:sp>
                  <p:nvSpPr>
                    <p:cNvPr id="214277" name="AutoShape 96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5" y="2564"/>
                      <a:ext cx="721" cy="139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78" name="AutoShape 96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8" y="2581"/>
                      <a:ext cx="696" cy="107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57" name="Rectangle 963"/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354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58" name="Rectangle 964"/>
                  <p:cNvSpPr>
                    <a:spLocks noChangeArrowheads="1"/>
                  </p:cNvSpPr>
                  <p:nvPr/>
                </p:nvSpPr>
                <p:spPr bwMode="auto">
                  <a:xfrm>
                    <a:off x="4230" y="1655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259" name="Group 965"/>
                  <p:cNvGrpSpPr/>
                  <p:nvPr/>
                </p:nvGrpSpPr>
                <p:grpSpPr bwMode="auto">
                  <a:xfrm>
                    <a:off x="4735" y="1627"/>
                    <a:ext cx="582" cy="151"/>
                    <a:chOff x="614" y="2568"/>
                    <a:chExt cx="725" cy="139"/>
                  </a:xfrm>
                </p:grpSpPr>
                <p:sp>
                  <p:nvSpPr>
                    <p:cNvPr id="214275" name="AutoShape 96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8" y="2586"/>
                      <a:ext cx="720" cy="12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76" name="AutoShape 96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30" y="2586"/>
                      <a:ext cx="695" cy="109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60" name="Freeform 968"/>
                  <p:cNvSpPr/>
                  <p:nvPr/>
                </p:nvSpPr>
                <p:spPr bwMode="auto">
                  <a:xfrm>
                    <a:off x="5288" y="1354"/>
                    <a:ext cx="263" cy="188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0 h 226"/>
                      <a:gd name="T4" fmla="*/ 14 w 328"/>
                      <a:gd name="T5" fmla="*/ 17 h 226"/>
                      <a:gd name="T6" fmla="*/ 0 w 328"/>
                      <a:gd name="T7" fmla="*/ 7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14261" name="Group 969"/>
                  <p:cNvGrpSpPr/>
                  <p:nvPr/>
                </p:nvGrpSpPr>
                <p:grpSpPr bwMode="auto">
                  <a:xfrm>
                    <a:off x="4739" y="1327"/>
                    <a:ext cx="582" cy="139"/>
                    <a:chOff x="614" y="2568"/>
                    <a:chExt cx="725" cy="139"/>
                  </a:xfrm>
                </p:grpSpPr>
                <p:sp>
                  <p:nvSpPr>
                    <p:cNvPr id="214273" name="AutoShape 97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71"/>
                      <a:ext cx="732" cy="13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74" name="AutoShape 97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7"/>
                      <a:ext cx="720" cy="103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62" name="Rectangle 972"/>
                  <p:cNvSpPr>
                    <a:spLocks noChangeArrowheads="1"/>
                  </p:cNvSpPr>
                  <p:nvPr/>
                </p:nvSpPr>
                <p:spPr bwMode="auto">
                  <a:xfrm>
                    <a:off x="5246" y="429"/>
                    <a:ext cx="70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33"/>
                      </a:gs>
                      <a:gs pos="5000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63" name="Freeform 973"/>
                  <p:cNvSpPr/>
                  <p:nvPr/>
                </p:nvSpPr>
                <p:spPr bwMode="auto">
                  <a:xfrm>
                    <a:off x="5312" y="1007"/>
                    <a:ext cx="237" cy="213"/>
                  </a:xfrm>
                  <a:custGeom>
                    <a:avLst/>
                    <a:gdLst>
                      <a:gd name="T0" fmla="*/ 2 w 296"/>
                      <a:gd name="T1" fmla="*/ 0 h 256"/>
                      <a:gd name="T2" fmla="*/ 14 w 296"/>
                      <a:gd name="T3" fmla="*/ 10 h 256"/>
                      <a:gd name="T4" fmla="*/ 14 w 296"/>
                      <a:gd name="T5" fmla="*/ 19 h 256"/>
                      <a:gd name="T6" fmla="*/ 0 w 296"/>
                      <a:gd name="T7" fmla="*/ 7 h 256"/>
                      <a:gd name="T8" fmla="*/ 2 w 296"/>
                      <a:gd name="T9" fmla="*/ 0 h 25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96"/>
                      <a:gd name="T16" fmla="*/ 0 h 256"/>
                      <a:gd name="T17" fmla="*/ 296 w 296"/>
                      <a:gd name="T18" fmla="*/ 256 h 25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96" h="256">
                        <a:moveTo>
                          <a:pt x="4" y="0"/>
                        </a:moveTo>
                        <a:cubicBezTo>
                          <a:pt x="55" y="10"/>
                          <a:pt x="144" y="68"/>
                          <a:pt x="292" y="144"/>
                        </a:cubicBezTo>
                        <a:cubicBezTo>
                          <a:pt x="290" y="178"/>
                          <a:pt x="296" y="188"/>
                          <a:pt x="296" y="256"/>
                        </a:cubicBezTo>
                        <a:cubicBezTo>
                          <a:pt x="296" y="256"/>
                          <a:pt x="160" y="176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64" name="Freeform 974"/>
                  <p:cNvSpPr/>
                  <p:nvPr/>
                </p:nvSpPr>
                <p:spPr bwMode="auto">
                  <a:xfrm>
                    <a:off x="5315" y="680"/>
                    <a:ext cx="244" cy="240"/>
                  </a:xfrm>
                  <a:custGeom>
                    <a:avLst/>
                    <a:gdLst>
                      <a:gd name="T0" fmla="*/ 0 w 304"/>
                      <a:gd name="T1" fmla="*/ 0 h 288"/>
                      <a:gd name="T2" fmla="*/ 14 w 304"/>
                      <a:gd name="T3" fmla="*/ 13 h 288"/>
                      <a:gd name="T4" fmla="*/ 13 w 304"/>
                      <a:gd name="T5" fmla="*/ 23 h 288"/>
                      <a:gd name="T6" fmla="*/ 2 w 304"/>
                      <a:gd name="T7" fmla="*/ 10 h 288"/>
                      <a:gd name="T8" fmla="*/ 0 w 304"/>
                      <a:gd name="T9" fmla="*/ 0 h 28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4"/>
                      <a:gd name="T16" fmla="*/ 0 h 288"/>
                      <a:gd name="T17" fmla="*/ 304 w 304"/>
                      <a:gd name="T18" fmla="*/ 288 h 288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4" h="288">
                        <a:moveTo>
                          <a:pt x="0" y="0"/>
                        </a:moveTo>
                        <a:cubicBezTo>
                          <a:pt x="51" y="10"/>
                          <a:pt x="148" y="76"/>
                          <a:pt x="304" y="164"/>
                        </a:cubicBezTo>
                        <a:cubicBezTo>
                          <a:pt x="302" y="198"/>
                          <a:pt x="284" y="220"/>
                          <a:pt x="284" y="288"/>
                        </a:cubicBezTo>
                        <a:cubicBezTo>
                          <a:pt x="284" y="288"/>
                          <a:pt x="163" y="179"/>
                          <a:pt x="8" y="124"/>
                        </a:cubicBezTo>
                        <a:cubicBezTo>
                          <a:pt x="8" y="72"/>
                          <a:pt x="0" y="17"/>
                          <a:pt x="0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65" name="Oval 975"/>
                  <p:cNvSpPr>
                    <a:spLocks noChangeArrowheads="1"/>
                  </p:cNvSpPr>
                  <p:nvPr/>
                </p:nvSpPr>
                <p:spPr bwMode="auto">
                  <a:xfrm>
                    <a:off x="5515" y="2611"/>
                    <a:ext cx="50" cy="95"/>
                  </a:xfrm>
                  <a:prstGeom prst="ellipse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66" name="Freeform 976"/>
                  <p:cNvSpPr/>
                  <p:nvPr/>
                </p:nvSpPr>
                <p:spPr bwMode="auto">
                  <a:xfrm>
                    <a:off x="5302" y="2614"/>
                    <a:ext cx="245" cy="200"/>
                  </a:xfrm>
                  <a:custGeom>
                    <a:avLst/>
                    <a:gdLst>
                      <a:gd name="T0" fmla="*/ 0 w 306"/>
                      <a:gd name="T1" fmla="*/ 9 h 240"/>
                      <a:gd name="T2" fmla="*/ 2 w 306"/>
                      <a:gd name="T3" fmla="*/ 19 h 240"/>
                      <a:gd name="T4" fmla="*/ 14 w 306"/>
                      <a:gd name="T5" fmla="*/ 9 h 240"/>
                      <a:gd name="T6" fmla="*/ 14 w 306"/>
                      <a:gd name="T7" fmla="*/ 0 h 240"/>
                      <a:gd name="T8" fmla="*/ 0 w 306"/>
                      <a:gd name="T9" fmla="*/ 9 h 24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6"/>
                      <a:gd name="T16" fmla="*/ 0 h 240"/>
                      <a:gd name="T17" fmla="*/ 306 w 306"/>
                      <a:gd name="T18" fmla="*/ 240 h 240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6" h="240">
                        <a:moveTo>
                          <a:pt x="0" y="106"/>
                        </a:moveTo>
                        <a:lnTo>
                          <a:pt x="2" y="240"/>
                        </a:lnTo>
                        <a:lnTo>
                          <a:pt x="306" y="110"/>
                        </a:lnTo>
                        <a:lnTo>
                          <a:pt x="300" y="0"/>
                        </a:lnTo>
                        <a:lnTo>
                          <a:pt x="0" y="106"/>
                        </a:lnTo>
                        <a:close/>
                      </a:path>
                    </a:pathLst>
                  </a:cu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67" name="AutoShape 977"/>
                  <p:cNvSpPr>
                    <a:spLocks noChangeArrowheads="1"/>
                  </p:cNvSpPr>
                  <p:nvPr/>
                </p:nvSpPr>
                <p:spPr bwMode="auto">
                  <a:xfrm>
                    <a:off x="4140" y="2675"/>
                    <a:ext cx="1196" cy="1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DDDDDD"/>
                  </a:solidFill>
                  <a:ln w="9525">
                    <a:solidFill>
                      <a:schemeClr val="tx1"/>
                    </a:solidFill>
                    <a:rou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68" name="AutoShape 978"/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2714"/>
                    <a:ext cx="1066" cy="7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chemeClr val="tx2"/>
                      </a:gs>
                      <a:gs pos="100000">
                        <a:schemeClr val="bg2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rou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69" name="Oval 979"/>
                  <p:cNvSpPr>
                    <a:spLocks noChangeArrowheads="1"/>
                  </p:cNvSpPr>
                  <p:nvPr/>
                </p:nvSpPr>
                <p:spPr bwMode="auto">
                  <a:xfrm>
                    <a:off x="4309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70" name="Oval 980"/>
                  <p:cNvSpPr>
                    <a:spLocks noChangeArrowheads="1"/>
                  </p:cNvSpPr>
                  <p:nvPr/>
                </p:nvSpPr>
                <p:spPr bwMode="auto">
                  <a:xfrm>
                    <a:off x="4489" y="2382"/>
                    <a:ext cx="159" cy="142"/>
                  </a:xfrm>
                  <a:prstGeom prst="ellipse">
                    <a:avLst/>
                  </a:prstGeom>
                  <a:solidFill>
                    <a:srgbClr val="FF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71" name="Oval 981"/>
                  <p:cNvSpPr>
                    <a:spLocks noChangeArrowheads="1"/>
                  </p:cNvSpPr>
                  <p:nvPr/>
                </p:nvSpPr>
                <p:spPr bwMode="auto">
                  <a:xfrm>
                    <a:off x="4658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72" name="Rectangle 982"/>
                  <p:cNvSpPr>
                    <a:spLocks noChangeArrowheads="1"/>
                  </p:cNvSpPr>
                  <p:nvPr/>
                </p:nvSpPr>
                <p:spPr bwMode="auto">
                  <a:xfrm>
                    <a:off x="5067" y="1837"/>
                    <a:ext cx="80" cy="759"/>
                  </a:xfrm>
                  <a:prstGeom prst="rect">
                    <a:avLst/>
                  </a:prstGeom>
                  <a:solidFill>
                    <a:srgbClr val="292929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14036" name="Group 1110"/>
              <p:cNvGrpSpPr/>
              <p:nvPr/>
            </p:nvGrpSpPr>
            <p:grpSpPr bwMode="auto">
              <a:xfrm>
                <a:off x="6068038" y="3829780"/>
                <a:ext cx="347753" cy="680208"/>
                <a:chOff x="7923189" y="2486663"/>
                <a:chExt cx="360362" cy="884586"/>
              </a:xfrm>
            </p:grpSpPr>
            <p:pic>
              <p:nvPicPr>
                <p:cNvPr id="214213" name="Picture 3"/>
                <p:cNvPicPr>
                  <a:picLocks noChangeAspect="1" noChangeArrowheads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043984" y="2486663"/>
                  <a:ext cx="239567" cy="53652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  <p:grpSp>
              <p:nvGrpSpPr>
                <p:cNvPr id="214214" name="Group 950"/>
                <p:cNvGrpSpPr/>
                <p:nvPr/>
              </p:nvGrpSpPr>
              <p:grpSpPr bwMode="auto">
                <a:xfrm>
                  <a:off x="7923189" y="2890236"/>
                  <a:ext cx="227012" cy="481013"/>
                  <a:chOff x="4140" y="429"/>
                  <a:chExt cx="1425" cy="2396"/>
                </a:xfrm>
              </p:grpSpPr>
              <p:sp>
                <p:nvSpPr>
                  <p:cNvPr id="214215" name="Freeform 951"/>
                  <p:cNvSpPr/>
                  <p:nvPr/>
                </p:nvSpPr>
                <p:spPr bwMode="auto">
                  <a:xfrm>
                    <a:off x="5268" y="433"/>
                    <a:ext cx="283" cy="2286"/>
                  </a:xfrm>
                  <a:custGeom>
                    <a:avLst/>
                    <a:gdLst>
                      <a:gd name="T0" fmla="*/ 3 w 354"/>
                      <a:gd name="T1" fmla="*/ 0 h 2742"/>
                      <a:gd name="T2" fmla="*/ 15 w 354"/>
                      <a:gd name="T3" fmla="*/ 27 h 2742"/>
                      <a:gd name="T4" fmla="*/ 15 w 354"/>
                      <a:gd name="T5" fmla="*/ 205 h 2742"/>
                      <a:gd name="T6" fmla="*/ 0 w 354"/>
                      <a:gd name="T7" fmla="*/ 215 h 2742"/>
                      <a:gd name="T8" fmla="*/ 3 w 354"/>
                      <a:gd name="T9" fmla="*/ 0 h 27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54"/>
                      <a:gd name="T16" fmla="*/ 0 h 2742"/>
                      <a:gd name="T17" fmla="*/ 354 w 354"/>
                      <a:gd name="T18" fmla="*/ 2742 h 2742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54" h="2742">
                        <a:moveTo>
                          <a:pt x="63" y="0"/>
                        </a:moveTo>
                        <a:lnTo>
                          <a:pt x="354" y="339"/>
                        </a:lnTo>
                        <a:lnTo>
                          <a:pt x="346" y="2624"/>
                        </a:lnTo>
                        <a:lnTo>
                          <a:pt x="0" y="2742"/>
                        </a:lnTo>
                        <a:lnTo>
                          <a:pt x="63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16" name="Rectangle 952"/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429"/>
                    <a:ext cx="1046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17" name="Freeform 953"/>
                  <p:cNvSpPr/>
                  <p:nvPr/>
                </p:nvSpPr>
                <p:spPr bwMode="auto">
                  <a:xfrm>
                    <a:off x="5321" y="570"/>
                    <a:ext cx="169" cy="2115"/>
                  </a:xfrm>
                  <a:custGeom>
                    <a:avLst/>
                    <a:gdLst>
                      <a:gd name="T0" fmla="*/ 2 w 211"/>
                      <a:gd name="T1" fmla="*/ 0 h 2537"/>
                      <a:gd name="T2" fmla="*/ 9 w 211"/>
                      <a:gd name="T3" fmla="*/ 18 h 2537"/>
                      <a:gd name="T4" fmla="*/ 2 w 211"/>
                      <a:gd name="T5" fmla="*/ 196 h 2537"/>
                      <a:gd name="T6" fmla="*/ 2 w 211"/>
                      <a:gd name="T7" fmla="*/ 0 h 253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11"/>
                      <a:gd name="T13" fmla="*/ 0 h 2537"/>
                      <a:gd name="T14" fmla="*/ 211 w 211"/>
                      <a:gd name="T15" fmla="*/ 2537 h 2537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1" h="2537">
                        <a:moveTo>
                          <a:pt x="7" y="0"/>
                        </a:moveTo>
                        <a:cubicBezTo>
                          <a:pt x="7" y="0"/>
                          <a:pt x="57" y="28"/>
                          <a:pt x="211" y="218"/>
                        </a:cubicBezTo>
                        <a:cubicBezTo>
                          <a:pt x="0" y="1229"/>
                          <a:pt x="41" y="2537"/>
                          <a:pt x="7" y="2501"/>
                        </a:cubicBezTo>
                        <a:lnTo>
                          <a:pt x="7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808080"/>
                      </a:gs>
                      <a:gs pos="100000">
                        <a:srgbClr val="F8F8F8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18" name="Freeform 954"/>
                  <p:cNvSpPr/>
                  <p:nvPr/>
                </p:nvSpPr>
                <p:spPr bwMode="auto">
                  <a:xfrm>
                    <a:off x="5284" y="1640"/>
                    <a:ext cx="263" cy="189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1 h 226"/>
                      <a:gd name="T4" fmla="*/ 14 w 328"/>
                      <a:gd name="T5" fmla="*/ 19 h 226"/>
                      <a:gd name="T6" fmla="*/ 0 w 328"/>
                      <a:gd name="T7" fmla="*/ 8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19" name="Rectangle 955"/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690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220" name="Group 956"/>
                  <p:cNvGrpSpPr/>
                  <p:nvPr/>
                </p:nvGrpSpPr>
                <p:grpSpPr bwMode="auto">
                  <a:xfrm>
                    <a:off x="4749" y="668"/>
                    <a:ext cx="581" cy="145"/>
                    <a:chOff x="614" y="2568"/>
                    <a:chExt cx="725" cy="139"/>
                  </a:xfrm>
                </p:grpSpPr>
                <p:sp>
                  <p:nvSpPr>
                    <p:cNvPr id="214245" name="AutoShape 95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66"/>
                      <a:ext cx="721" cy="1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46" name="AutoShape 958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1"/>
                      <a:ext cx="696" cy="114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21" name="Rectangle 959"/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022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222" name="Group 960"/>
                  <p:cNvGrpSpPr/>
                  <p:nvPr/>
                </p:nvGrpSpPr>
                <p:grpSpPr bwMode="auto">
                  <a:xfrm>
                    <a:off x="4747" y="994"/>
                    <a:ext cx="581" cy="134"/>
                    <a:chOff x="614" y="2568"/>
                    <a:chExt cx="725" cy="139"/>
                  </a:xfrm>
                </p:grpSpPr>
                <p:sp>
                  <p:nvSpPr>
                    <p:cNvPr id="214243" name="AutoShape 96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5" y="2564"/>
                      <a:ext cx="721" cy="139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44" name="AutoShape 96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8" y="2581"/>
                      <a:ext cx="696" cy="107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23" name="Rectangle 963"/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354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24" name="Rectangle 964"/>
                  <p:cNvSpPr>
                    <a:spLocks noChangeArrowheads="1"/>
                  </p:cNvSpPr>
                  <p:nvPr/>
                </p:nvSpPr>
                <p:spPr bwMode="auto">
                  <a:xfrm>
                    <a:off x="4230" y="1655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225" name="Group 965"/>
                  <p:cNvGrpSpPr/>
                  <p:nvPr/>
                </p:nvGrpSpPr>
                <p:grpSpPr bwMode="auto">
                  <a:xfrm>
                    <a:off x="4735" y="1627"/>
                    <a:ext cx="582" cy="151"/>
                    <a:chOff x="614" y="2568"/>
                    <a:chExt cx="725" cy="139"/>
                  </a:xfrm>
                </p:grpSpPr>
                <p:sp>
                  <p:nvSpPr>
                    <p:cNvPr id="214241" name="AutoShape 96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8" y="2586"/>
                      <a:ext cx="720" cy="12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42" name="AutoShape 96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30" y="2586"/>
                      <a:ext cx="695" cy="109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26" name="Freeform 968"/>
                  <p:cNvSpPr/>
                  <p:nvPr/>
                </p:nvSpPr>
                <p:spPr bwMode="auto">
                  <a:xfrm>
                    <a:off x="5288" y="1354"/>
                    <a:ext cx="263" cy="188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0 h 226"/>
                      <a:gd name="T4" fmla="*/ 14 w 328"/>
                      <a:gd name="T5" fmla="*/ 17 h 226"/>
                      <a:gd name="T6" fmla="*/ 0 w 328"/>
                      <a:gd name="T7" fmla="*/ 7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14227" name="Group 969"/>
                  <p:cNvGrpSpPr/>
                  <p:nvPr/>
                </p:nvGrpSpPr>
                <p:grpSpPr bwMode="auto">
                  <a:xfrm>
                    <a:off x="4739" y="1327"/>
                    <a:ext cx="582" cy="139"/>
                    <a:chOff x="614" y="2568"/>
                    <a:chExt cx="725" cy="139"/>
                  </a:xfrm>
                </p:grpSpPr>
                <p:sp>
                  <p:nvSpPr>
                    <p:cNvPr id="214239" name="AutoShape 97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71"/>
                      <a:ext cx="732" cy="13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40" name="AutoShape 97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7"/>
                      <a:ext cx="720" cy="103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228" name="Rectangle 972"/>
                  <p:cNvSpPr>
                    <a:spLocks noChangeArrowheads="1"/>
                  </p:cNvSpPr>
                  <p:nvPr/>
                </p:nvSpPr>
                <p:spPr bwMode="auto">
                  <a:xfrm>
                    <a:off x="5246" y="429"/>
                    <a:ext cx="70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33"/>
                      </a:gs>
                      <a:gs pos="5000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29" name="Freeform 973"/>
                  <p:cNvSpPr/>
                  <p:nvPr/>
                </p:nvSpPr>
                <p:spPr bwMode="auto">
                  <a:xfrm>
                    <a:off x="5312" y="1007"/>
                    <a:ext cx="237" cy="213"/>
                  </a:xfrm>
                  <a:custGeom>
                    <a:avLst/>
                    <a:gdLst>
                      <a:gd name="T0" fmla="*/ 2 w 296"/>
                      <a:gd name="T1" fmla="*/ 0 h 256"/>
                      <a:gd name="T2" fmla="*/ 14 w 296"/>
                      <a:gd name="T3" fmla="*/ 10 h 256"/>
                      <a:gd name="T4" fmla="*/ 14 w 296"/>
                      <a:gd name="T5" fmla="*/ 19 h 256"/>
                      <a:gd name="T6" fmla="*/ 0 w 296"/>
                      <a:gd name="T7" fmla="*/ 7 h 256"/>
                      <a:gd name="T8" fmla="*/ 2 w 296"/>
                      <a:gd name="T9" fmla="*/ 0 h 25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96"/>
                      <a:gd name="T16" fmla="*/ 0 h 256"/>
                      <a:gd name="T17" fmla="*/ 296 w 296"/>
                      <a:gd name="T18" fmla="*/ 256 h 25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96" h="256">
                        <a:moveTo>
                          <a:pt x="4" y="0"/>
                        </a:moveTo>
                        <a:cubicBezTo>
                          <a:pt x="55" y="10"/>
                          <a:pt x="144" y="68"/>
                          <a:pt x="292" y="144"/>
                        </a:cubicBezTo>
                        <a:cubicBezTo>
                          <a:pt x="290" y="178"/>
                          <a:pt x="296" y="188"/>
                          <a:pt x="296" y="256"/>
                        </a:cubicBezTo>
                        <a:cubicBezTo>
                          <a:pt x="296" y="256"/>
                          <a:pt x="160" y="176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30" name="Freeform 974"/>
                  <p:cNvSpPr/>
                  <p:nvPr/>
                </p:nvSpPr>
                <p:spPr bwMode="auto">
                  <a:xfrm>
                    <a:off x="5315" y="680"/>
                    <a:ext cx="244" cy="240"/>
                  </a:xfrm>
                  <a:custGeom>
                    <a:avLst/>
                    <a:gdLst>
                      <a:gd name="T0" fmla="*/ 0 w 304"/>
                      <a:gd name="T1" fmla="*/ 0 h 288"/>
                      <a:gd name="T2" fmla="*/ 14 w 304"/>
                      <a:gd name="T3" fmla="*/ 13 h 288"/>
                      <a:gd name="T4" fmla="*/ 13 w 304"/>
                      <a:gd name="T5" fmla="*/ 23 h 288"/>
                      <a:gd name="T6" fmla="*/ 2 w 304"/>
                      <a:gd name="T7" fmla="*/ 10 h 288"/>
                      <a:gd name="T8" fmla="*/ 0 w 304"/>
                      <a:gd name="T9" fmla="*/ 0 h 28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4"/>
                      <a:gd name="T16" fmla="*/ 0 h 288"/>
                      <a:gd name="T17" fmla="*/ 304 w 304"/>
                      <a:gd name="T18" fmla="*/ 288 h 288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4" h="288">
                        <a:moveTo>
                          <a:pt x="0" y="0"/>
                        </a:moveTo>
                        <a:cubicBezTo>
                          <a:pt x="51" y="10"/>
                          <a:pt x="148" y="76"/>
                          <a:pt x="304" y="164"/>
                        </a:cubicBezTo>
                        <a:cubicBezTo>
                          <a:pt x="302" y="198"/>
                          <a:pt x="284" y="220"/>
                          <a:pt x="284" y="288"/>
                        </a:cubicBezTo>
                        <a:cubicBezTo>
                          <a:pt x="284" y="288"/>
                          <a:pt x="163" y="179"/>
                          <a:pt x="8" y="124"/>
                        </a:cubicBezTo>
                        <a:cubicBezTo>
                          <a:pt x="8" y="72"/>
                          <a:pt x="0" y="17"/>
                          <a:pt x="0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31" name="Oval 975"/>
                  <p:cNvSpPr>
                    <a:spLocks noChangeArrowheads="1"/>
                  </p:cNvSpPr>
                  <p:nvPr/>
                </p:nvSpPr>
                <p:spPr bwMode="auto">
                  <a:xfrm>
                    <a:off x="5515" y="2611"/>
                    <a:ext cx="50" cy="95"/>
                  </a:xfrm>
                  <a:prstGeom prst="ellipse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32" name="Freeform 976"/>
                  <p:cNvSpPr/>
                  <p:nvPr/>
                </p:nvSpPr>
                <p:spPr bwMode="auto">
                  <a:xfrm>
                    <a:off x="5302" y="2614"/>
                    <a:ext cx="245" cy="200"/>
                  </a:xfrm>
                  <a:custGeom>
                    <a:avLst/>
                    <a:gdLst>
                      <a:gd name="T0" fmla="*/ 0 w 306"/>
                      <a:gd name="T1" fmla="*/ 9 h 240"/>
                      <a:gd name="T2" fmla="*/ 2 w 306"/>
                      <a:gd name="T3" fmla="*/ 19 h 240"/>
                      <a:gd name="T4" fmla="*/ 14 w 306"/>
                      <a:gd name="T5" fmla="*/ 9 h 240"/>
                      <a:gd name="T6" fmla="*/ 14 w 306"/>
                      <a:gd name="T7" fmla="*/ 0 h 240"/>
                      <a:gd name="T8" fmla="*/ 0 w 306"/>
                      <a:gd name="T9" fmla="*/ 9 h 24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6"/>
                      <a:gd name="T16" fmla="*/ 0 h 240"/>
                      <a:gd name="T17" fmla="*/ 306 w 306"/>
                      <a:gd name="T18" fmla="*/ 240 h 240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6" h="240">
                        <a:moveTo>
                          <a:pt x="0" y="106"/>
                        </a:moveTo>
                        <a:lnTo>
                          <a:pt x="2" y="240"/>
                        </a:lnTo>
                        <a:lnTo>
                          <a:pt x="306" y="110"/>
                        </a:lnTo>
                        <a:lnTo>
                          <a:pt x="300" y="0"/>
                        </a:lnTo>
                        <a:lnTo>
                          <a:pt x="0" y="106"/>
                        </a:lnTo>
                        <a:close/>
                      </a:path>
                    </a:pathLst>
                  </a:cu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233" name="AutoShape 977"/>
                  <p:cNvSpPr>
                    <a:spLocks noChangeArrowheads="1"/>
                  </p:cNvSpPr>
                  <p:nvPr/>
                </p:nvSpPr>
                <p:spPr bwMode="auto">
                  <a:xfrm>
                    <a:off x="4140" y="2675"/>
                    <a:ext cx="1196" cy="1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DDDDDD"/>
                  </a:solidFill>
                  <a:ln w="9525">
                    <a:solidFill>
                      <a:schemeClr val="tx1"/>
                    </a:solidFill>
                    <a:rou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34" name="AutoShape 978"/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2714"/>
                    <a:ext cx="1066" cy="7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chemeClr val="tx2"/>
                      </a:gs>
                      <a:gs pos="100000">
                        <a:schemeClr val="bg2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rou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35" name="Oval 979"/>
                  <p:cNvSpPr>
                    <a:spLocks noChangeArrowheads="1"/>
                  </p:cNvSpPr>
                  <p:nvPr/>
                </p:nvSpPr>
                <p:spPr bwMode="auto">
                  <a:xfrm>
                    <a:off x="4309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36" name="Oval 980"/>
                  <p:cNvSpPr>
                    <a:spLocks noChangeArrowheads="1"/>
                  </p:cNvSpPr>
                  <p:nvPr/>
                </p:nvSpPr>
                <p:spPr bwMode="auto">
                  <a:xfrm>
                    <a:off x="4489" y="2382"/>
                    <a:ext cx="159" cy="142"/>
                  </a:xfrm>
                  <a:prstGeom prst="ellipse">
                    <a:avLst/>
                  </a:prstGeom>
                  <a:solidFill>
                    <a:srgbClr val="FF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37" name="Oval 981"/>
                  <p:cNvSpPr>
                    <a:spLocks noChangeArrowheads="1"/>
                  </p:cNvSpPr>
                  <p:nvPr/>
                </p:nvSpPr>
                <p:spPr bwMode="auto">
                  <a:xfrm>
                    <a:off x="4658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38" name="Rectangle 982"/>
                  <p:cNvSpPr>
                    <a:spLocks noChangeArrowheads="1"/>
                  </p:cNvSpPr>
                  <p:nvPr/>
                </p:nvSpPr>
                <p:spPr bwMode="auto">
                  <a:xfrm>
                    <a:off x="5067" y="1837"/>
                    <a:ext cx="80" cy="759"/>
                  </a:xfrm>
                  <a:prstGeom prst="rect">
                    <a:avLst/>
                  </a:prstGeom>
                  <a:solidFill>
                    <a:srgbClr val="292929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14037" name="Group 1111"/>
              <p:cNvGrpSpPr/>
              <p:nvPr/>
            </p:nvGrpSpPr>
            <p:grpSpPr bwMode="auto">
              <a:xfrm>
                <a:off x="2122838" y="5630065"/>
                <a:ext cx="347753" cy="680208"/>
                <a:chOff x="7923189" y="2486663"/>
                <a:chExt cx="360362" cy="884586"/>
              </a:xfrm>
            </p:grpSpPr>
            <p:pic>
              <p:nvPicPr>
                <p:cNvPr id="214179" name="Picture 3"/>
                <p:cNvPicPr>
                  <a:picLocks noChangeAspect="1" noChangeArrowheads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043984" y="2486663"/>
                  <a:ext cx="239567" cy="53652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  <p:grpSp>
              <p:nvGrpSpPr>
                <p:cNvPr id="214180" name="Group 950"/>
                <p:cNvGrpSpPr/>
                <p:nvPr/>
              </p:nvGrpSpPr>
              <p:grpSpPr bwMode="auto">
                <a:xfrm>
                  <a:off x="7923189" y="2890236"/>
                  <a:ext cx="227012" cy="481013"/>
                  <a:chOff x="4140" y="429"/>
                  <a:chExt cx="1425" cy="2396"/>
                </a:xfrm>
              </p:grpSpPr>
              <p:sp>
                <p:nvSpPr>
                  <p:cNvPr id="214181" name="Freeform 951"/>
                  <p:cNvSpPr/>
                  <p:nvPr/>
                </p:nvSpPr>
                <p:spPr bwMode="auto">
                  <a:xfrm>
                    <a:off x="5268" y="433"/>
                    <a:ext cx="283" cy="2286"/>
                  </a:xfrm>
                  <a:custGeom>
                    <a:avLst/>
                    <a:gdLst>
                      <a:gd name="T0" fmla="*/ 3 w 354"/>
                      <a:gd name="T1" fmla="*/ 0 h 2742"/>
                      <a:gd name="T2" fmla="*/ 15 w 354"/>
                      <a:gd name="T3" fmla="*/ 27 h 2742"/>
                      <a:gd name="T4" fmla="*/ 15 w 354"/>
                      <a:gd name="T5" fmla="*/ 205 h 2742"/>
                      <a:gd name="T6" fmla="*/ 0 w 354"/>
                      <a:gd name="T7" fmla="*/ 215 h 2742"/>
                      <a:gd name="T8" fmla="*/ 3 w 354"/>
                      <a:gd name="T9" fmla="*/ 0 h 27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54"/>
                      <a:gd name="T16" fmla="*/ 0 h 2742"/>
                      <a:gd name="T17" fmla="*/ 354 w 354"/>
                      <a:gd name="T18" fmla="*/ 2742 h 2742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54" h="2742">
                        <a:moveTo>
                          <a:pt x="63" y="0"/>
                        </a:moveTo>
                        <a:lnTo>
                          <a:pt x="354" y="339"/>
                        </a:lnTo>
                        <a:lnTo>
                          <a:pt x="346" y="2624"/>
                        </a:lnTo>
                        <a:lnTo>
                          <a:pt x="0" y="2742"/>
                        </a:lnTo>
                        <a:lnTo>
                          <a:pt x="63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182" name="Rectangle 952"/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429"/>
                    <a:ext cx="1046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183" name="Freeform 953"/>
                  <p:cNvSpPr/>
                  <p:nvPr/>
                </p:nvSpPr>
                <p:spPr bwMode="auto">
                  <a:xfrm>
                    <a:off x="5321" y="570"/>
                    <a:ext cx="169" cy="2115"/>
                  </a:xfrm>
                  <a:custGeom>
                    <a:avLst/>
                    <a:gdLst>
                      <a:gd name="T0" fmla="*/ 2 w 211"/>
                      <a:gd name="T1" fmla="*/ 0 h 2537"/>
                      <a:gd name="T2" fmla="*/ 9 w 211"/>
                      <a:gd name="T3" fmla="*/ 18 h 2537"/>
                      <a:gd name="T4" fmla="*/ 2 w 211"/>
                      <a:gd name="T5" fmla="*/ 196 h 2537"/>
                      <a:gd name="T6" fmla="*/ 2 w 211"/>
                      <a:gd name="T7" fmla="*/ 0 h 253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11"/>
                      <a:gd name="T13" fmla="*/ 0 h 2537"/>
                      <a:gd name="T14" fmla="*/ 211 w 211"/>
                      <a:gd name="T15" fmla="*/ 2537 h 2537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1" h="2537">
                        <a:moveTo>
                          <a:pt x="7" y="0"/>
                        </a:moveTo>
                        <a:cubicBezTo>
                          <a:pt x="7" y="0"/>
                          <a:pt x="57" y="28"/>
                          <a:pt x="211" y="218"/>
                        </a:cubicBezTo>
                        <a:cubicBezTo>
                          <a:pt x="0" y="1229"/>
                          <a:pt x="41" y="2537"/>
                          <a:pt x="7" y="2501"/>
                        </a:cubicBezTo>
                        <a:lnTo>
                          <a:pt x="7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808080"/>
                      </a:gs>
                      <a:gs pos="100000">
                        <a:srgbClr val="F8F8F8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184" name="Freeform 954"/>
                  <p:cNvSpPr/>
                  <p:nvPr/>
                </p:nvSpPr>
                <p:spPr bwMode="auto">
                  <a:xfrm>
                    <a:off x="5284" y="1640"/>
                    <a:ext cx="263" cy="189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1 h 226"/>
                      <a:gd name="T4" fmla="*/ 14 w 328"/>
                      <a:gd name="T5" fmla="*/ 19 h 226"/>
                      <a:gd name="T6" fmla="*/ 0 w 328"/>
                      <a:gd name="T7" fmla="*/ 8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185" name="Rectangle 955"/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690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186" name="Group 956"/>
                  <p:cNvGrpSpPr/>
                  <p:nvPr/>
                </p:nvGrpSpPr>
                <p:grpSpPr bwMode="auto">
                  <a:xfrm>
                    <a:off x="4749" y="668"/>
                    <a:ext cx="581" cy="145"/>
                    <a:chOff x="614" y="2568"/>
                    <a:chExt cx="725" cy="139"/>
                  </a:xfrm>
                </p:grpSpPr>
                <p:sp>
                  <p:nvSpPr>
                    <p:cNvPr id="214211" name="AutoShape 95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66"/>
                      <a:ext cx="721" cy="1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12" name="AutoShape 958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1"/>
                      <a:ext cx="696" cy="114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187" name="Rectangle 959"/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022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188" name="Group 960"/>
                  <p:cNvGrpSpPr/>
                  <p:nvPr/>
                </p:nvGrpSpPr>
                <p:grpSpPr bwMode="auto">
                  <a:xfrm>
                    <a:off x="4747" y="994"/>
                    <a:ext cx="581" cy="134"/>
                    <a:chOff x="614" y="2568"/>
                    <a:chExt cx="725" cy="139"/>
                  </a:xfrm>
                </p:grpSpPr>
                <p:sp>
                  <p:nvSpPr>
                    <p:cNvPr id="214209" name="AutoShape 96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5" y="2564"/>
                      <a:ext cx="721" cy="139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10" name="AutoShape 96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8" y="2581"/>
                      <a:ext cx="696" cy="107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189" name="Rectangle 963"/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354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190" name="Rectangle 964"/>
                  <p:cNvSpPr>
                    <a:spLocks noChangeArrowheads="1"/>
                  </p:cNvSpPr>
                  <p:nvPr/>
                </p:nvSpPr>
                <p:spPr bwMode="auto">
                  <a:xfrm>
                    <a:off x="4230" y="1655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191" name="Group 965"/>
                  <p:cNvGrpSpPr/>
                  <p:nvPr/>
                </p:nvGrpSpPr>
                <p:grpSpPr bwMode="auto">
                  <a:xfrm>
                    <a:off x="4735" y="1627"/>
                    <a:ext cx="582" cy="151"/>
                    <a:chOff x="614" y="2568"/>
                    <a:chExt cx="725" cy="139"/>
                  </a:xfrm>
                </p:grpSpPr>
                <p:sp>
                  <p:nvSpPr>
                    <p:cNvPr id="214207" name="AutoShape 96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8" y="2586"/>
                      <a:ext cx="720" cy="12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08" name="AutoShape 96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30" y="2586"/>
                      <a:ext cx="695" cy="109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192" name="Freeform 968"/>
                  <p:cNvSpPr/>
                  <p:nvPr/>
                </p:nvSpPr>
                <p:spPr bwMode="auto">
                  <a:xfrm>
                    <a:off x="5288" y="1354"/>
                    <a:ext cx="263" cy="188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0 h 226"/>
                      <a:gd name="T4" fmla="*/ 14 w 328"/>
                      <a:gd name="T5" fmla="*/ 17 h 226"/>
                      <a:gd name="T6" fmla="*/ 0 w 328"/>
                      <a:gd name="T7" fmla="*/ 7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14193" name="Group 969"/>
                  <p:cNvGrpSpPr/>
                  <p:nvPr/>
                </p:nvGrpSpPr>
                <p:grpSpPr bwMode="auto">
                  <a:xfrm>
                    <a:off x="4739" y="1327"/>
                    <a:ext cx="582" cy="139"/>
                    <a:chOff x="614" y="2568"/>
                    <a:chExt cx="725" cy="139"/>
                  </a:xfrm>
                </p:grpSpPr>
                <p:sp>
                  <p:nvSpPr>
                    <p:cNvPr id="214205" name="AutoShape 97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71"/>
                      <a:ext cx="732" cy="13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206" name="AutoShape 97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7"/>
                      <a:ext cx="720" cy="103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194" name="Rectangle 972"/>
                  <p:cNvSpPr>
                    <a:spLocks noChangeArrowheads="1"/>
                  </p:cNvSpPr>
                  <p:nvPr/>
                </p:nvSpPr>
                <p:spPr bwMode="auto">
                  <a:xfrm>
                    <a:off x="5246" y="429"/>
                    <a:ext cx="70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33"/>
                      </a:gs>
                      <a:gs pos="5000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195" name="Freeform 973"/>
                  <p:cNvSpPr/>
                  <p:nvPr/>
                </p:nvSpPr>
                <p:spPr bwMode="auto">
                  <a:xfrm>
                    <a:off x="5312" y="1007"/>
                    <a:ext cx="237" cy="213"/>
                  </a:xfrm>
                  <a:custGeom>
                    <a:avLst/>
                    <a:gdLst>
                      <a:gd name="T0" fmla="*/ 2 w 296"/>
                      <a:gd name="T1" fmla="*/ 0 h 256"/>
                      <a:gd name="T2" fmla="*/ 14 w 296"/>
                      <a:gd name="T3" fmla="*/ 10 h 256"/>
                      <a:gd name="T4" fmla="*/ 14 w 296"/>
                      <a:gd name="T5" fmla="*/ 19 h 256"/>
                      <a:gd name="T6" fmla="*/ 0 w 296"/>
                      <a:gd name="T7" fmla="*/ 7 h 256"/>
                      <a:gd name="T8" fmla="*/ 2 w 296"/>
                      <a:gd name="T9" fmla="*/ 0 h 25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96"/>
                      <a:gd name="T16" fmla="*/ 0 h 256"/>
                      <a:gd name="T17" fmla="*/ 296 w 296"/>
                      <a:gd name="T18" fmla="*/ 256 h 25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96" h="256">
                        <a:moveTo>
                          <a:pt x="4" y="0"/>
                        </a:moveTo>
                        <a:cubicBezTo>
                          <a:pt x="55" y="10"/>
                          <a:pt x="144" y="68"/>
                          <a:pt x="292" y="144"/>
                        </a:cubicBezTo>
                        <a:cubicBezTo>
                          <a:pt x="290" y="178"/>
                          <a:pt x="296" y="188"/>
                          <a:pt x="296" y="256"/>
                        </a:cubicBezTo>
                        <a:cubicBezTo>
                          <a:pt x="296" y="256"/>
                          <a:pt x="160" y="176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196" name="Freeform 974"/>
                  <p:cNvSpPr/>
                  <p:nvPr/>
                </p:nvSpPr>
                <p:spPr bwMode="auto">
                  <a:xfrm>
                    <a:off x="5315" y="680"/>
                    <a:ext cx="244" cy="240"/>
                  </a:xfrm>
                  <a:custGeom>
                    <a:avLst/>
                    <a:gdLst>
                      <a:gd name="T0" fmla="*/ 0 w 304"/>
                      <a:gd name="T1" fmla="*/ 0 h 288"/>
                      <a:gd name="T2" fmla="*/ 14 w 304"/>
                      <a:gd name="T3" fmla="*/ 13 h 288"/>
                      <a:gd name="T4" fmla="*/ 13 w 304"/>
                      <a:gd name="T5" fmla="*/ 23 h 288"/>
                      <a:gd name="T6" fmla="*/ 2 w 304"/>
                      <a:gd name="T7" fmla="*/ 10 h 288"/>
                      <a:gd name="T8" fmla="*/ 0 w 304"/>
                      <a:gd name="T9" fmla="*/ 0 h 28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4"/>
                      <a:gd name="T16" fmla="*/ 0 h 288"/>
                      <a:gd name="T17" fmla="*/ 304 w 304"/>
                      <a:gd name="T18" fmla="*/ 288 h 288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4" h="288">
                        <a:moveTo>
                          <a:pt x="0" y="0"/>
                        </a:moveTo>
                        <a:cubicBezTo>
                          <a:pt x="51" y="10"/>
                          <a:pt x="148" y="76"/>
                          <a:pt x="304" y="164"/>
                        </a:cubicBezTo>
                        <a:cubicBezTo>
                          <a:pt x="302" y="198"/>
                          <a:pt x="284" y="220"/>
                          <a:pt x="284" y="288"/>
                        </a:cubicBezTo>
                        <a:cubicBezTo>
                          <a:pt x="284" y="288"/>
                          <a:pt x="163" y="179"/>
                          <a:pt x="8" y="124"/>
                        </a:cubicBezTo>
                        <a:cubicBezTo>
                          <a:pt x="8" y="72"/>
                          <a:pt x="0" y="17"/>
                          <a:pt x="0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197" name="Oval 975"/>
                  <p:cNvSpPr>
                    <a:spLocks noChangeArrowheads="1"/>
                  </p:cNvSpPr>
                  <p:nvPr/>
                </p:nvSpPr>
                <p:spPr bwMode="auto">
                  <a:xfrm>
                    <a:off x="5515" y="2611"/>
                    <a:ext cx="50" cy="95"/>
                  </a:xfrm>
                  <a:prstGeom prst="ellipse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198" name="Freeform 976"/>
                  <p:cNvSpPr/>
                  <p:nvPr/>
                </p:nvSpPr>
                <p:spPr bwMode="auto">
                  <a:xfrm>
                    <a:off x="5302" y="2614"/>
                    <a:ext cx="245" cy="200"/>
                  </a:xfrm>
                  <a:custGeom>
                    <a:avLst/>
                    <a:gdLst>
                      <a:gd name="T0" fmla="*/ 0 w 306"/>
                      <a:gd name="T1" fmla="*/ 9 h 240"/>
                      <a:gd name="T2" fmla="*/ 2 w 306"/>
                      <a:gd name="T3" fmla="*/ 19 h 240"/>
                      <a:gd name="T4" fmla="*/ 14 w 306"/>
                      <a:gd name="T5" fmla="*/ 9 h 240"/>
                      <a:gd name="T6" fmla="*/ 14 w 306"/>
                      <a:gd name="T7" fmla="*/ 0 h 240"/>
                      <a:gd name="T8" fmla="*/ 0 w 306"/>
                      <a:gd name="T9" fmla="*/ 9 h 24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6"/>
                      <a:gd name="T16" fmla="*/ 0 h 240"/>
                      <a:gd name="T17" fmla="*/ 306 w 306"/>
                      <a:gd name="T18" fmla="*/ 240 h 240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6" h="240">
                        <a:moveTo>
                          <a:pt x="0" y="106"/>
                        </a:moveTo>
                        <a:lnTo>
                          <a:pt x="2" y="240"/>
                        </a:lnTo>
                        <a:lnTo>
                          <a:pt x="306" y="110"/>
                        </a:lnTo>
                        <a:lnTo>
                          <a:pt x="300" y="0"/>
                        </a:lnTo>
                        <a:lnTo>
                          <a:pt x="0" y="106"/>
                        </a:lnTo>
                        <a:close/>
                      </a:path>
                    </a:pathLst>
                  </a:cu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199" name="AutoShape 977"/>
                  <p:cNvSpPr>
                    <a:spLocks noChangeArrowheads="1"/>
                  </p:cNvSpPr>
                  <p:nvPr/>
                </p:nvSpPr>
                <p:spPr bwMode="auto">
                  <a:xfrm>
                    <a:off x="4140" y="2675"/>
                    <a:ext cx="1196" cy="1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DDDDDD"/>
                  </a:solidFill>
                  <a:ln w="9525">
                    <a:solidFill>
                      <a:schemeClr val="tx1"/>
                    </a:solidFill>
                    <a:rou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00" name="AutoShape 978"/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2714"/>
                    <a:ext cx="1066" cy="7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chemeClr val="tx2"/>
                      </a:gs>
                      <a:gs pos="100000">
                        <a:schemeClr val="bg2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rou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01" name="Oval 979"/>
                  <p:cNvSpPr>
                    <a:spLocks noChangeArrowheads="1"/>
                  </p:cNvSpPr>
                  <p:nvPr/>
                </p:nvSpPr>
                <p:spPr bwMode="auto">
                  <a:xfrm>
                    <a:off x="4309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02" name="Oval 980"/>
                  <p:cNvSpPr>
                    <a:spLocks noChangeArrowheads="1"/>
                  </p:cNvSpPr>
                  <p:nvPr/>
                </p:nvSpPr>
                <p:spPr bwMode="auto">
                  <a:xfrm>
                    <a:off x="4489" y="2382"/>
                    <a:ext cx="159" cy="142"/>
                  </a:xfrm>
                  <a:prstGeom prst="ellipse">
                    <a:avLst/>
                  </a:prstGeom>
                  <a:solidFill>
                    <a:srgbClr val="FF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03" name="Oval 981"/>
                  <p:cNvSpPr>
                    <a:spLocks noChangeArrowheads="1"/>
                  </p:cNvSpPr>
                  <p:nvPr/>
                </p:nvSpPr>
                <p:spPr bwMode="auto">
                  <a:xfrm>
                    <a:off x="4658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204" name="Rectangle 982"/>
                  <p:cNvSpPr>
                    <a:spLocks noChangeArrowheads="1"/>
                  </p:cNvSpPr>
                  <p:nvPr/>
                </p:nvSpPr>
                <p:spPr bwMode="auto">
                  <a:xfrm>
                    <a:off x="5067" y="1837"/>
                    <a:ext cx="80" cy="759"/>
                  </a:xfrm>
                  <a:prstGeom prst="rect">
                    <a:avLst/>
                  </a:prstGeom>
                  <a:solidFill>
                    <a:srgbClr val="292929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14038" name="Group 1115"/>
              <p:cNvGrpSpPr/>
              <p:nvPr/>
            </p:nvGrpSpPr>
            <p:grpSpPr bwMode="auto">
              <a:xfrm>
                <a:off x="7707615" y="4368892"/>
                <a:ext cx="990551" cy="731635"/>
                <a:chOff x="7707615" y="4368892"/>
                <a:chExt cx="990551" cy="731635"/>
              </a:xfrm>
            </p:grpSpPr>
            <p:pic>
              <p:nvPicPr>
                <p:cNvPr id="214079" name="Picture 1159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771833" y="4640202"/>
                  <a:ext cx="822008" cy="46032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grpSp>
              <p:nvGrpSpPr>
                <p:cNvPr id="214080" name="Group 249"/>
                <p:cNvGrpSpPr/>
                <p:nvPr/>
              </p:nvGrpSpPr>
              <p:grpSpPr bwMode="auto">
                <a:xfrm flipH="1">
                  <a:off x="7707615" y="4368892"/>
                  <a:ext cx="225953" cy="395900"/>
                  <a:chOff x="4140" y="429"/>
                  <a:chExt cx="1425" cy="2396"/>
                </a:xfrm>
              </p:grpSpPr>
              <p:sp>
                <p:nvSpPr>
                  <p:cNvPr id="214147" name="Freeform 250"/>
                  <p:cNvSpPr/>
                  <p:nvPr/>
                </p:nvSpPr>
                <p:spPr bwMode="auto">
                  <a:xfrm>
                    <a:off x="5268" y="433"/>
                    <a:ext cx="283" cy="2286"/>
                  </a:xfrm>
                  <a:custGeom>
                    <a:avLst/>
                    <a:gdLst>
                      <a:gd name="T0" fmla="*/ 9 w 354"/>
                      <a:gd name="T1" fmla="*/ 0 h 2742"/>
                      <a:gd name="T2" fmla="*/ 47 w 354"/>
                      <a:gd name="T3" fmla="*/ 66 h 2742"/>
                      <a:gd name="T4" fmla="*/ 46 w 354"/>
                      <a:gd name="T5" fmla="*/ 510 h 2742"/>
                      <a:gd name="T6" fmla="*/ 0 w 354"/>
                      <a:gd name="T7" fmla="*/ 534 h 2742"/>
                      <a:gd name="T8" fmla="*/ 9 w 354"/>
                      <a:gd name="T9" fmla="*/ 0 h 27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4" h="2742">
                        <a:moveTo>
                          <a:pt x="63" y="0"/>
                        </a:moveTo>
                        <a:lnTo>
                          <a:pt x="354" y="339"/>
                        </a:lnTo>
                        <a:lnTo>
                          <a:pt x="346" y="2624"/>
                        </a:lnTo>
                        <a:lnTo>
                          <a:pt x="0" y="2742"/>
                        </a:lnTo>
                        <a:lnTo>
                          <a:pt x="63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29" name="Rectangle 251"/>
                  <p:cNvSpPr>
                    <a:spLocks noChangeArrowheads="1"/>
                  </p:cNvSpPr>
                  <p:nvPr/>
                </p:nvSpPr>
                <p:spPr bwMode="auto">
                  <a:xfrm>
                    <a:off x="4204" y="433"/>
                    <a:ext cx="1051" cy="2277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149" name="Freeform 252"/>
                  <p:cNvSpPr/>
                  <p:nvPr/>
                </p:nvSpPr>
                <p:spPr bwMode="auto">
                  <a:xfrm>
                    <a:off x="5321" y="570"/>
                    <a:ext cx="169" cy="2115"/>
                  </a:xfrm>
                  <a:custGeom>
                    <a:avLst/>
                    <a:gdLst>
                      <a:gd name="T0" fmla="*/ 2 w 211"/>
                      <a:gd name="T1" fmla="*/ 0 h 2537"/>
                      <a:gd name="T2" fmla="*/ 29 w 211"/>
                      <a:gd name="T3" fmla="*/ 43 h 2537"/>
                      <a:gd name="T4" fmla="*/ 2 w 211"/>
                      <a:gd name="T5" fmla="*/ 486 h 2537"/>
                      <a:gd name="T6" fmla="*/ 2 w 211"/>
                      <a:gd name="T7" fmla="*/ 0 h 253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211" h="2537">
                        <a:moveTo>
                          <a:pt x="7" y="0"/>
                        </a:moveTo>
                        <a:cubicBezTo>
                          <a:pt x="7" y="0"/>
                          <a:pt x="57" y="28"/>
                          <a:pt x="211" y="218"/>
                        </a:cubicBezTo>
                        <a:cubicBezTo>
                          <a:pt x="0" y="1229"/>
                          <a:pt x="41" y="2537"/>
                          <a:pt x="7" y="2501"/>
                        </a:cubicBezTo>
                        <a:lnTo>
                          <a:pt x="7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808080"/>
                      </a:gs>
                      <a:gs pos="100000">
                        <a:srgbClr val="F8F8F8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150" name="Freeform 253"/>
                  <p:cNvSpPr/>
                  <p:nvPr/>
                </p:nvSpPr>
                <p:spPr bwMode="auto">
                  <a:xfrm>
                    <a:off x="5284" y="1640"/>
                    <a:ext cx="263" cy="189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45 w 328"/>
                      <a:gd name="T3" fmla="*/ 25 h 226"/>
                      <a:gd name="T4" fmla="*/ 45 w 328"/>
                      <a:gd name="T5" fmla="*/ 45 h 226"/>
                      <a:gd name="T6" fmla="*/ 0 w 328"/>
                      <a:gd name="T7" fmla="*/ 19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32" name="Rectangle 254"/>
                  <p:cNvSpPr>
                    <a:spLocks noChangeArrowheads="1"/>
                  </p:cNvSpPr>
                  <p:nvPr/>
                </p:nvSpPr>
                <p:spPr bwMode="auto">
                  <a:xfrm>
                    <a:off x="4214" y="692"/>
                    <a:ext cx="601" cy="4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152" name="Group 255"/>
                  <p:cNvGrpSpPr/>
                  <p:nvPr/>
                </p:nvGrpSpPr>
                <p:grpSpPr bwMode="auto">
                  <a:xfrm>
                    <a:off x="4749" y="668"/>
                    <a:ext cx="581" cy="145"/>
                    <a:chOff x="614" y="2568"/>
                    <a:chExt cx="725" cy="139"/>
                  </a:xfrm>
                </p:grpSpPr>
                <p:sp>
                  <p:nvSpPr>
                    <p:cNvPr id="1258" name="AutoShape 25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46" y="2591"/>
                      <a:ext cx="725" cy="12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1259" name="AutoShape 25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59" y="2591"/>
                      <a:ext cx="700" cy="101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1234" name="Rectangle 258"/>
                  <p:cNvSpPr>
                    <a:spLocks noChangeArrowheads="1"/>
                  </p:cNvSpPr>
                  <p:nvPr/>
                </p:nvSpPr>
                <p:spPr bwMode="auto">
                  <a:xfrm>
                    <a:off x="4224" y="1019"/>
                    <a:ext cx="601" cy="4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154" name="Group 259"/>
                  <p:cNvGrpSpPr/>
                  <p:nvPr/>
                </p:nvGrpSpPr>
                <p:grpSpPr bwMode="auto">
                  <a:xfrm>
                    <a:off x="4747" y="994"/>
                    <a:ext cx="581" cy="134"/>
                    <a:chOff x="614" y="2568"/>
                    <a:chExt cx="725" cy="139"/>
                  </a:xfrm>
                </p:grpSpPr>
                <p:sp>
                  <p:nvSpPr>
                    <p:cNvPr id="1256" name="AutoShape 26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1" y="2594"/>
                      <a:ext cx="725" cy="14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1257" name="AutoShape 26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4" y="2614"/>
                      <a:ext cx="687" cy="100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1236" name="Rectangle 262"/>
                  <p:cNvSpPr>
                    <a:spLocks noChangeArrowheads="1"/>
                  </p:cNvSpPr>
                  <p:nvPr/>
                </p:nvSpPr>
                <p:spPr bwMode="auto">
                  <a:xfrm>
                    <a:off x="4224" y="1365"/>
                    <a:ext cx="591" cy="3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237" name="Rectangle 263"/>
                  <p:cNvSpPr>
                    <a:spLocks noChangeArrowheads="1"/>
                  </p:cNvSpPr>
                  <p:nvPr/>
                </p:nvSpPr>
                <p:spPr bwMode="auto">
                  <a:xfrm>
                    <a:off x="4234" y="1653"/>
                    <a:ext cx="591" cy="4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157" name="Group 264"/>
                  <p:cNvGrpSpPr/>
                  <p:nvPr/>
                </p:nvGrpSpPr>
                <p:grpSpPr bwMode="auto">
                  <a:xfrm>
                    <a:off x="4735" y="1627"/>
                    <a:ext cx="582" cy="151"/>
                    <a:chOff x="614" y="2568"/>
                    <a:chExt cx="725" cy="139"/>
                  </a:xfrm>
                </p:grpSpPr>
                <p:sp>
                  <p:nvSpPr>
                    <p:cNvPr id="1254" name="AutoShape 265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4" y="2592"/>
                      <a:ext cx="711" cy="115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1255" name="AutoShape 26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6" y="2610"/>
                      <a:ext cx="674" cy="80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158" name="Freeform 267"/>
                  <p:cNvSpPr/>
                  <p:nvPr/>
                </p:nvSpPr>
                <p:spPr bwMode="auto">
                  <a:xfrm>
                    <a:off x="5288" y="1354"/>
                    <a:ext cx="263" cy="188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45 w 328"/>
                      <a:gd name="T3" fmla="*/ 24 h 226"/>
                      <a:gd name="T4" fmla="*/ 45 w 328"/>
                      <a:gd name="T5" fmla="*/ 43 h 226"/>
                      <a:gd name="T6" fmla="*/ 0 w 328"/>
                      <a:gd name="T7" fmla="*/ 18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14159" name="Group 268"/>
                  <p:cNvGrpSpPr/>
                  <p:nvPr/>
                </p:nvGrpSpPr>
                <p:grpSpPr bwMode="auto">
                  <a:xfrm>
                    <a:off x="4739" y="1327"/>
                    <a:ext cx="582" cy="139"/>
                    <a:chOff x="614" y="2568"/>
                    <a:chExt cx="725" cy="139"/>
                  </a:xfrm>
                </p:grpSpPr>
                <p:sp>
                  <p:nvSpPr>
                    <p:cNvPr id="1252" name="AutoShape 269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46" y="2568"/>
                      <a:ext cx="698" cy="163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1253" name="AutoShape 27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59" y="2587"/>
                      <a:ext cx="661" cy="115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1241" name="Rectangle 271"/>
                  <p:cNvSpPr>
                    <a:spLocks noChangeArrowheads="1"/>
                  </p:cNvSpPr>
                  <p:nvPr/>
                </p:nvSpPr>
                <p:spPr bwMode="auto">
                  <a:xfrm>
                    <a:off x="5255" y="433"/>
                    <a:ext cx="60" cy="2287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33"/>
                      </a:gs>
                      <a:gs pos="5000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miter lim="800000"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161" name="Freeform 272"/>
                  <p:cNvSpPr/>
                  <p:nvPr/>
                </p:nvSpPr>
                <p:spPr bwMode="auto">
                  <a:xfrm>
                    <a:off x="5312" y="1007"/>
                    <a:ext cx="237" cy="213"/>
                  </a:xfrm>
                  <a:custGeom>
                    <a:avLst/>
                    <a:gdLst>
                      <a:gd name="T0" fmla="*/ 2 w 296"/>
                      <a:gd name="T1" fmla="*/ 0 h 256"/>
                      <a:gd name="T2" fmla="*/ 40 w 296"/>
                      <a:gd name="T3" fmla="*/ 27 h 256"/>
                      <a:gd name="T4" fmla="*/ 40 w 296"/>
                      <a:gd name="T5" fmla="*/ 49 h 256"/>
                      <a:gd name="T6" fmla="*/ 0 w 296"/>
                      <a:gd name="T7" fmla="*/ 18 h 256"/>
                      <a:gd name="T8" fmla="*/ 2 w 296"/>
                      <a:gd name="T9" fmla="*/ 0 h 25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96" h="256">
                        <a:moveTo>
                          <a:pt x="4" y="0"/>
                        </a:moveTo>
                        <a:cubicBezTo>
                          <a:pt x="55" y="10"/>
                          <a:pt x="144" y="68"/>
                          <a:pt x="292" y="144"/>
                        </a:cubicBezTo>
                        <a:cubicBezTo>
                          <a:pt x="290" y="178"/>
                          <a:pt x="296" y="188"/>
                          <a:pt x="296" y="256"/>
                        </a:cubicBezTo>
                        <a:cubicBezTo>
                          <a:pt x="296" y="256"/>
                          <a:pt x="160" y="176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162" name="Freeform 273"/>
                  <p:cNvSpPr/>
                  <p:nvPr/>
                </p:nvSpPr>
                <p:spPr bwMode="auto">
                  <a:xfrm>
                    <a:off x="5315" y="680"/>
                    <a:ext cx="244" cy="240"/>
                  </a:xfrm>
                  <a:custGeom>
                    <a:avLst/>
                    <a:gdLst>
                      <a:gd name="T0" fmla="*/ 0 w 304"/>
                      <a:gd name="T1" fmla="*/ 0 h 288"/>
                      <a:gd name="T2" fmla="*/ 42 w 304"/>
                      <a:gd name="T3" fmla="*/ 32 h 288"/>
                      <a:gd name="T4" fmla="*/ 39 w 304"/>
                      <a:gd name="T5" fmla="*/ 57 h 288"/>
                      <a:gd name="T6" fmla="*/ 2 w 304"/>
                      <a:gd name="T7" fmla="*/ 24 h 288"/>
                      <a:gd name="T8" fmla="*/ 0 w 304"/>
                      <a:gd name="T9" fmla="*/ 0 h 28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04" h="288">
                        <a:moveTo>
                          <a:pt x="0" y="0"/>
                        </a:moveTo>
                        <a:cubicBezTo>
                          <a:pt x="51" y="10"/>
                          <a:pt x="148" y="76"/>
                          <a:pt x="304" y="164"/>
                        </a:cubicBezTo>
                        <a:cubicBezTo>
                          <a:pt x="302" y="198"/>
                          <a:pt x="284" y="220"/>
                          <a:pt x="284" y="288"/>
                        </a:cubicBezTo>
                        <a:cubicBezTo>
                          <a:pt x="284" y="288"/>
                          <a:pt x="163" y="179"/>
                          <a:pt x="8" y="124"/>
                        </a:cubicBezTo>
                        <a:cubicBezTo>
                          <a:pt x="8" y="72"/>
                          <a:pt x="0" y="17"/>
                          <a:pt x="0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44" name="Oval 274"/>
                  <p:cNvSpPr>
                    <a:spLocks noChangeArrowheads="1"/>
                  </p:cNvSpPr>
                  <p:nvPr/>
                </p:nvSpPr>
                <p:spPr bwMode="auto">
                  <a:xfrm>
                    <a:off x="5516" y="2614"/>
                    <a:ext cx="50" cy="96"/>
                  </a:xfrm>
                  <a:prstGeom prst="ellipse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164" name="Freeform 275"/>
                  <p:cNvSpPr/>
                  <p:nvPr/>
                </p:nvSpPr>
                <p:spPr bwMode="auto">
                  <a:xfrm>
                    <a:off x="5302" y="2614"/>
                    <a:ext cx="245" cy="200"/>
                  </a:xfrm>
                  <a:custGeom>
                    <a:avLst/>
                    <a:gdLst>
                      <a:gd name="T0" fmla="*/ 0 w 306"/>
                      <a:gd name="T1" fmla="*/ 21 h 240"/>
                      <a:gd name="T2" fmla="*/ 2 w 306"/>
                      <a:gd name="T3" fmla="*/ 48 h 240"/>
                      <a:gd name="T4" fmla="*/ 42 w 306"/>
                      <a:gd name="T5" fmla="*/ 22 h 240"/>
                      <a:gd name="T6" fmla="*/ 40 w 306"/>
                      <a:gd name="T7" fmla="*/ 0 h 240"/>
                      <a:gd name="T8" fmla="*/ 0 w 306"/>
                      <a:gd name="T9" fmla="*/ 21 h 24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06" h="240">
                        <a:moveTo>
                          <a:pt x="0" y="106"/>
                        </a:moveTo>
                        <a:lnTo>
                          <a:pt x="2" y="240"/>
                        </a:lnTo>
                        <a:lnTo>
                          <a:pt x="306" y="110"/>
                        </a:lnTo>
                        <a:lnTo>
                          <a:pt x="300" y="0"/>
                        </a:lnTo>
                        <a:lnTo>
                          <a:pt x="0" y="106"/>
                        </a:lnTo>
                        <a:close/>
                      </a:path>
                    </a:pathLst>
                  </a:custGeom>
                  <a:solidFill>
                    <a:srgbClr val="33333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46" name="AutoShape 276"/>
                  <p:cNvSpPr>
                    <a:spLocks noChangeArrowheads="1"/>
                  </p:cNvSpPr>
                  <p:nvPr/>
                </p:nvSpPr>
                <p:spPr bwMode="auto">
                  <a:xfrm>
                    <a:off x="4144" y="2681"/>
                    <a:ext cx="1202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DDDDDD"/>
                  </a:solidFill>
                  <a:ln w="9525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247" name="AutoShape 277"/>
                  <p:cNvSpPr>
                    <a:spLocks noChangeArrowheads="1"/>
                  </p:cNvSpPr>
                  <p:nvPr/>
                </p:nvSpPr>
                <p:spPr bwMode="auto">
                  <a:xfrm>
                    <a:off x="4204" y="2710"/>
                    <a:ext cx="1071" cy="8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chemeClr val="tx2"/>
                      </a:gs>
                      <a:gs pos="100000">
                        <a:schemeClr val="bg2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248" name="Oval 278"/>
                  <p:cNvSpPr>
                    <a:spLocks noChangeArrowheads="1"/>
                  </p:cNvSpPr>
                  <p:nvPr/>
                </p:nvSpPr>
                <p:spPr bwMode="auto">
                  <a:xfrm>
                    <a:off x="4314" y="2383"/>
                    <a:ext cx="160" cy="144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249" name="Oval 279"/>
                  <p:cNvSpPr>
                    <a:spLocks noChangeArrowheads="1"/>
                  </p:cNvSpPr>
                  <p:nvPr/>
                </p:nvSpPr>
                <p:spPr bwMode="auto">
                  <a:xfrm>
                    <a:off x="4485" y="2383"/>
                    <a:ext cx="160" cy="144"/>
                  </a:xfrm>
                  <a:prstGeom prst="ellipse">
                    <a:avLst/>
                  </a:prstGeom>
                  <a:solidFill>
                    <a:srgbClr val="FF0000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250" name="Oval 280"/>
                  <p:cNvSpPr>
                    <a:spLocks noChangeArrowheads="1"/>
                  </p:cNvSpPr>
                  <p:nvPr/>
                </p:nvSpPr>
                <p:spPr bwMode="auto">
                  <a:xfrm>
                    <a:off x="4665" y="2383"/>
                    <a:ext cx="160" cy="135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251" name="Rectangle 281"/>
                  <p:cNvSpPr>
                    <a:spLocks noChangeArrowheads="1"/>
                  </p:cNvSpPr>
                  <p:nvPr/>
                </p:nvSpPr>
                <p:spPr bwMode="auto">
                  <a:xfrm>
                    <a:off x="5065" y="1836"/>
                    <a:ext cx="80" cy="759"/>
                  </a:xfrm>
                  <a:prstGeom prst="rect">
                    <a:avLst/>
                  </a:prstGeom>
                  <a:solidFill>
                    <a:srgbClr val="292929"/>
                  </a:solidFill>
                  <a:ln w="9525">
                    <a:solidFill>
                      <a:schemeClr val="tx1"/>
                    </a:solidFill>
                    <a:miter lim="800000"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grpSp>
              <p:nvGrpSpPr>
                <p:cNvPr id="214081" name="Group 249"/>
                <p:cNvGrpSpPr/>
                <p:nvPr/>
              </p:nvGrpSpPr>
              <p:grpSpPr bwMode="auto">
                <a:xfrm flipH="1">
                  <a:off x="7939866" y="4369199"/>
                  <a:ext cx="225953" cy="395900"/>
                  <a:chOff x="4140" y="429"/>
                  <a:chExt cx="1425" cy="2396"/>
                </a:xfrm>
              </p:grpSpPr>
              <p:sp>
                <p:nvSpPr>
                  <p:cNvPr id="214115" name="Freeform 250"/>
                  <p:cNvSpPr/>
                  <p:nvPr/>
                </p:nvSpPr>
                <p:spPr bwMode="auto">
                  <a:xfrm>
                    <a:off x="5268" y="433"/>
                    <a:ext cx="283" cy="2286"/>
                  </a:xfrm>
                  <a:custGeom>
                    <a:avLst/>
                    <a:gdLst>
                      <a:gd name="T0" fmla="*/ 9 w 354"/>
                      <a:gd name="T1" fmla="*/ 0 h 2742"/>
                      <a:gd name="T2" fmla="*/ 47 w 354"/>
                      <a:gd name="T3" fmla="*/ 66 h 2742"/>
                      <a:gd name="T4" fmla="*/ 46 w 354"/>
                      <a:gd name="T5" fmla="*/ 510 h 2742"/>
                      <a:gd name="T6" fmla="*/ 0 w 354"/>
                      <a:gd name="T7" fmla="*/ 534 h 2742"/>
                      <a:gd name="T8" fmla="*/ 9 w 354"/>
                      <a:gd name="T9" fmla="*/ 0 h 27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4" h="2742">
                        <a:moveTo>
                          <a:pt x="63" y="0"/>
                        </a:moveTo>
                        <a:lnTo>
                          <a:pt x="354" y="339"/>
                        </a:lnTo>
                        <a:lnTo>
                          <a:pt x="346" y="2624"/>
                        </a:lnTo>
                        <a:lnTo>
                          <a:pt x="0" y="2742"/>
                        </a:lnTo>
                        <a:lnTo>
                          <a:pt x="63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97" name="Rectangle 251"/>
                  <p:cNvSpPr>
                    <a:spLocks noChangeArrowheads="1"/>
                  </p:cNvSpPr>
                  <p:nvPr/>
                </p:nvSpPr>
                <p:spPr bwMode="auto">
                  <a:xfrm>
                    <a:off x="4207" y="431"/>
                    <a:ext cx="1051" cy="2306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117" name="Freeform 252"/>
                  <p:cNvSpPr/>
                  <p:nvPr/>
                </p:nvSpPr>
                <p:spPr bwMode="auto">
                  <a:xfrm>
                    <a:off x="5321" y="570"/>
                    <a:ext cx="169" cy="2115"/>
                  </a:xfrm>
                  <a:custGeom>
                    <a:avLst/>
                    <a:gdLst>
                      <a:gd name="T0" fmla="*/ 2 w 211"/>
                      <a:gd name="T1" fmla="*/ 0 h 2537"/>
                      <a:gd name="T2" fmla="*/ 29 w 211"/>
                      <a:gd name="T3" fmla="*/ 43 h 2537"/>
                      <a:gd name="T4" fmla="*/ 2 w 211"/>
                      <a:gd name="T5" fmla="*/ 486 h 2537"/>
                      <a:gd name="T6" fmla="*/ 2 w 211"/>
                      <a:gd name="T7" fmla="*/ 0 h 253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211" h="2537">
                        <a:moveTo>
                          <a:pt x="7" y="0"/>
                        </a:moveTo>
                        <a:cubicBezTo>
                          <a:pt x="7" y="0"/>
                          <a:pt x="57" y="28"/>
                          <a:pt x="211" y="218"/>
                        </a:cubicBezTo>
                        <a:cubicBezTo>
                          <a:pt x="0" y="1229"/>
                          <a:pt x="41" y="2537"/>
                          <a:pt x="7" y="2501"/>
                        </a:cubicBezTo>
                        <a:lnTo>
                          <a:pt x="7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808080"/>
                      </a:gs>
                      <a:gs pos="100000">
                        <a:srgbClr val="F8F8F8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118" name="Freeform 253"/>
                  <p:cNvSpPr/>
                  <p:nvPr/>
                </p:nvSpPr>
                <p:spPr bwMode="auto">
                  <a:xfrm>
                    <a:off x="5284" y="1640"/>
                    <a:ext cx="263" cy="189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45 w 328"/>
                      <a:gd name="T3" fmla="*/ 25 h 226"/>
                      <a:gd name="T4" fmla="*/ 45 w 328"/>
                      <a:gd name="T5" fmla="*/ 45 h 226"/>
                      <a:gd name="T6" fmla="*/ 0 w 328"/>
                      <a:gd name="T7" fmla="*/ 19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00" name="Rectangle 254"/>
                  <p:cNvSpPr>
                    <a:spLocks noChangeArrowheads="1"/>
                  </p:cNvSpPr>
                  <p:nvPr/>
                </p:nvSpPr>
                <p:spPr bwMode="auto">
                  <a:xfrm>
                    <a:off x="4207" y="700"/>
                    <a:ext cx="601" cy="3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120" name="Group 255"/>
                  <p:cNvGrpSpPr/>
                  <p:nvPr/>
                </p:nvGrpSpPr>
                <p:grpSpPr bwMode="auto">
                  <a:xfrm>
                    <a:off x="4749" y="668"/>
                    <a:ext cx="581" cy="145"/>
                    <a:chOff x="614" y="2568"/>
                    <a:chExt cx="725" cy="139"/>
                  </a:xfrm>
                </p:grpSpPr>
                <p:sp>
                  <p:nvSpPr>
                    <p:cNvPr id="1226" name="AutoShape 25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2" y="2571"/>
                      <a:ext cx="725" cy="138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1227" name="AutoShape 25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90"/>
                      <a:ext cx="700" cy="101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1202" name="Rectangle 258"/>
                  <p:cNvSpPr>
                    <a:spLocks noChangeArrowheads="1"/>
                  </p:cNvSpPr>
                  <p:nvPr/>
                </p:nvSpPr>
                <p:spPr bwMode="auto">
                  <a:xfrm>
                    <a:off x="4227" y="1027"/>
                    <a:ext cx="591" cy="3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122" name="Group 259"/>
                  <p:cNvGrpSpPr/>
                  <p:nvPr/>
                </p:nvGrpSpPr>
                <p:grpSpPr bwMode="auto">
                  <a:xfrm>
                    <a:off x="4747" y="994"/>
                    <a:ext cx="581" cy="134"/>
                    <a:chOff x="614" y="2568"/>
                    <a:chExt cx="725" cy="139"/>
                  </a:xfrm>
                </p:grpSpPr>
                <p:sp>
                  <p:nvSpPr>
                    <p:cNvPr id="1224" name="AutoShape 26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5" y="2572"/>
                      <a:ext cx="725" cy="149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1225" name="AutoShape 26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7" y="2592"/>
                      <a:ext cx="687" cy="100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1204" name="Rectangle 262"/>
                  <p:cNvSpPr>
                    <a:spLocks noChangeArrowheads="1"/>
                  </p:cNvSpPr>
                  <p:nvPr/>
                </p:nvSpPr>
                <p:spPr bwMode="auto">
                  <a:xfrm>
                    <a:off x="4217" y="1363"/>
                    <a:ext cx="591" cy="4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205" name="Rectangle 263"/>
                  <p:cNvSpPr>
                    <a:spLocks noChangeArrowheads="1"/>
                  </p:cNvSpPr>
                  <p:nvPr/>
                </p:nvSpPr>
                <p:spPr bwMode="auto">
                  <a:xfrm>
                    <a:off x="4227" y="1680"/>
                    <a:ext cx="601" cy="4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125" name="Group 264"/>
                  <p:cNvGrpSpPr/>
                  <p:nvPr/>
                </p:nvGrpSpPr>
                <p:grpSpPr bwMode="auto">
                  <a:xfrm>
                    <a:off x="4735" y="1627"/>
                    <a:ext cx="582" cy="151"/>
                    <a:chOff x="614" y="2568"/>
                    <a:chExt cx="725" cy="139"/>
                  </a:xfrm>
                </p:grpSpPr>
                <p:sp>
                  <p:nvSpPr>
                    <p:cNvPr id="1222" name="AutoShape 265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7" y="2590"/>
                      <a:ext cx="711" cy="142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1223" name="AutoShape 26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30" y="2608"/>
                      <a:ext cx="674" cy="106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126" name="Freeform 267"/>
                  <p:cNvSpPr/>
                  <p:nvPr/>
                </p:nvSpPr>
                <p:spPr bwMode="auto">
                  <a:xfrm>
                    <a:off x="5288" y="1354"/>
                    <a:ext cx="263" cy="188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45 w 328"/>
                      <a:gd name="T3" fmla="*/ 24 h 226"/>
                      <a:gd name="T4" fmla="*/ 45 w 328"/>
                      <a:gd name="T5" fmla="*/ 43 h 226"/>
                      <a:gd name="T6" fmla="*/ 0 w 328"/>
                      <a:gd name="T7" fmla="*/ 18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14127" name="Group 268"/>
                  <p:cNvGrpSpPr/>
                  <p:nvPr/>
                </p:nvGrpSpPr>
                <p:grpSpPr bwMode="auto">
                  <a:xfrm>
                    <a:off x="4739" y="1327"/>
                    <a:ext cx="582" cy="139"/>
                    <a:chOff x="614" y="2568"/>
                    <a:chExt cx="725" cy="139"/>
                  </a:xfrm>
                </p:grpSpPr>
                <p:sp>
                  <p:nvSpPr>
                    <p:cNvPr id="1220" name="AutoShape 269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2" y="2595"/>
                      <a:ext cx="761" cy="115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1221" name="AutoShape 27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614"/>
                      <a:ext cx="723" cy="86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1209" name="Rectangle 271"/>
                  <p:cNvSpPr>
                    <a:spLocks noChangeArrowheads="1"/>
                  </p:cNvSpPr>
                  <p:nvPr/>
                </p:nvSpPr>
                <p:spPr bwMode="auto">
                  <a:xfrm>
                    <a:off x="5248" y="431"/>
                    <a:ext cx="70" cy="231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33"/>
                      </a:gs>
                      <a:gs pos="5000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miter lim="800000"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129" name="Freeform 272"/>
                  <p:cNvSpPr/>
                  <p:nvPr/>
                </p:nvSpPr>
                <p:spPr bwMode="auto">
                  <a:xfrm>
                    <a:off x="5312" y="1007"/>
                    <a:ext cx="237" cy="213"/>
                  </a:xfrm>
                  <a:custGeom>
                    <a:avLst/>
                    <a:gdLst>
                      <a:gd name="T0" fmla="*/ 2 w 296"/>
                      <a:gd name="T1" fmla="*/ 0 h 256"/>
                      <a:gd name="T2" fmla="*/ 40 w 296"/>
                      <a:gd name="T3" fmla="*/ 27 h 256"/>
                      <a:gd name="T4" fmla="*/ 40 w 296"/>
                      <a:gd name="T5" fmla="*/ 49 h 256"/>
                      <a:gd name="T6" fmla="*/ 0 w 296"/>
                      <a:gd name="T7" fmla="*/ 18 h 256"/>
                      <a:gd name="T8" fmla="*/ 2 w 296"/>
                      <a:gd name="T9" fmla="*/ 0 h 25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96" h="256">
                        <a:moveTo>
                          <a:pt x="4" y="0"/>
                        </a:moveTo>
                        <a:cubicBezTo>
                          <a:pt x="55" y="10"/>
                          <a:pt x="144" y="68"/>
                          <a:pt x="292" y="144"/>
                        </a:cubicBezTo>
                        <a:cubicBezTo>
                          <a:pt x="290" y="178"/>
                          <a:pt x="296" y="188"/>
                          <a:pt x="296" y="256"/>
                        </a:cubicBezTo>
                        <a:cubicBezTo>
                          <a:pt x="296" y="256"/>
                          <a:pt x="160" y="176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130" name="Freeform 273"/>
                  <p:cNvSpPr/>
                  <p:nvPr/>
                </p:nvSpPr>
                <p:spPr bwMode="auto">
                  <a:xfrm>
                    <a:off x="5315" y="680"/>
                    <a:ext cx="244" cy="240"/>
                  </a:xfrm>
                  <a:custGeom>
                    <a:avLst/>
                    <a:gdLst>
                      <a:gd name="T0" fmla="*/ 0 w 304"/>
                      <a:gd name="T1" fmla="*/ 0 h 288"/>
                      <a:gd name="T2" fmla="*/ 42 w 304"/>
                      <a:gd name="T3" fmla="*/ 32 h 288"/>
                      <a:gd name="T4" fmla="*/ 39 w 304"/>
                      <a:gd name="T5" fmla="*/ 57 h 288"/>
                      <a:gd name="T6" fmla="*/ 2 w 304"/>
                      <a:gd name="T7" fmla="*/ 24 h 288"/>
                      <a:gd name="T8" fmla="*/ 0 w 304"/>
                      <a:gd name="T9" fmla="*/ 0 h 28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04" h="288">
                        <a:moveTo>
                          <a:pt x="0" y="0"/>
                        </a:moveTo>
                        <a:cubicBezTo>
                          <a:pt x="51" y="10"/>
                          <a:pt x="148" y="76"/>
                          <a:pt x="304" y="164"/>
                        </a:cubicBezTo>
                        <a:cubicBezTo>
                          <a:pt x="302" y="198"/>
                          <a:pt x="284" y="220"/>
                          <a:pt x="284" y="288"/>
                        </a:cubicBezTo>
                        <a:cubicBezTo>
                          <a:pt x="284" y="288"/>
                          <a:pt x="163" y="179"/>
                          <a:pt x="8" y="124"/>
                        </a:cubicBezTo>
                        <a:cubicBezTo>
                          <a:pt x="8" y="72"/>
                          <a:pt x="0" y="17"/>
                          <a:pt x="0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12" name="Oval 274"/>
                  <p:cNvSpPr>
                    <a:spLocks noChangeArrowheads="1"/>
                  </p:cNvSpPr>
                  <p:nvPr/>
                </p:nvSpPr>
                <p:spPr bwMode="auto">
                  <a:xfrm>
                    <a:off x="5519" y="2641"/>
                    <a:ext cx="50" cy="96"/>
                  </a:xfrm>
                  <a:prstGeom prst="ellipse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132" name="Freeform 275"/>
                  <p:cNvSpPr/>
                  <p:nvPr/>
                </p:nvSpPr>
                <p:spPr bwMode="auto">
                  <a:xfrm>
                    <a:off x="5302" y="2614"/>
                    <a:ext cx="245" cy="200"/>
                  </a:xfrm>
                  <a:custGeom>
                    <a:avLst/>
                    <a:gdLst>
                      <a:gd name="T0" fmla="*/ 0 w 306"/>
                      <a:gd name="T1" fmla="*/ 21 h 240"/>
                      <a:gd name="T2" fmla="*/ 2 w 306"/>
                      <a:gd name="T3" fmla="*/ 48 h 240"/>
                      <a:gd name="T4" fmla="*/ 42 w 306"/>
                      <a:gd name="T5" fmla="*/ 22 h 240"/>
                      <a:gd name="T6" fmla="*/ 40 w 306"/>
                      <a:gd name="T7" fmla="*/ 0 h 240"/>
                      <a:gd name="T8" fmla="*/ 0 w 306"/>
                      <a:gd name="T9" fmla="*/ 21 h 24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06" h="240">
                        <a:moveTo>
                          <a:pt x="0" y="106"/>
                        </a:moveTo>
                        <a:lnTo>
                          <a:pt x="2" y="240"/>
                        </a:lnTo>
                        <a:lnTo>
                          <a:pt x="306" y="110"/>
                        </a:lnTo>
                        <a:lnTo>
                          <a:pt x="300" y="0"/>
                        </a:lnTo>
                        <a:lnTo>
                          <a:pt x="0" y="106"/>
                        </a:lnTo>
                        <a:close/>
                      </a:path>
                    </a:pathLst>
                  </a:custGeom>
                  <a:solidFill>
                    <a:srgbClr val="33333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14" name="AutoShape 276"/>
                  <p:cNvSpPr>
                    <a:spLocks noChangeArrowheads="1"/>
                  </p:cNvSpPr>
                  <p:nvPr/>
                </p:nvSpPr>
                <p:spPr bwMode="auto">
                  <a:xfrm>
                    <a:off x="4137" y="2708"/>
                    <a:ext cx="1202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DDDDDD"/>
                  </a:solidFill>
                  <a:ln w="9525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215" name="AutoShape 277"/>
                  <p:cNvSpPr>
                    <a:spLocks noChangeArrowheads="1"/>
                  </p:cNvSpPr>
                  <p:nvPr/>
                </p:nvSpPr>
                <p:spPr bwMode="auto">
                  <a:xfrm>
                    <a:off x="4207" y="2737"/>
                    <a:ext cx="1071" cy="8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chemeClr val="tx2"/>
                      </a:gs>
                      <a:gs pos="100000">
                        <a:schemeClr val="bg2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216" name="Oval 278"/>
                  <p:cNvSpPr>
                    <a:spLocks noChangeArrowheads="1"/>
                  </p:cNvSpPr>
                  <p:nvPr/>
                </p:nvSpPr>
                <p:spPr bwMode="auto">
                  <a:xfrm>
                    <a:off x="4307" y="2410"/>
                    <a:ext cx="160" cy="144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217" name="Oval 279"/>
                  <p:cNvSpPr>
                    <a:spLocks noChangeArrowheads="1"/>
                  </p:cNvSpPr>
                  <p:nvPr/>
                </p:nvSpPr>
                <p:spPr bwMode="auto">
                  <a:xfrm>
                    <a:off x="4487" y="2410"/>
                    <a:ext cx="160" cy="144"/>
                  </a:xfrm>
                  <a:prstGeom prst="ellipse">
                    <a:avLst/>
                  </a:prstGeom>
                  <a:solidFill>
                    <a:srgbClr val="FF0000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218" name="Oval 280"/>
                  <p:cNvSpPr>
                    <a:spLocks noChangeArrowheads="1"/>
                  </p:cNvSpPr>
                  <p:nvPr/>
                </p:nvSpPr>
                <p:spPr bwMode="auto">
                  <a:xfrm>
                    <a:off x="4658" y="2410"/>
                    <a:ext cx="160" cy="135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219" name="Rectangle 281"/>
                  <p:cNvSpPr>
                    <a:spLocks noChangeArrowheads="1"/>
                  </p:cNvSpPr>
                  <p:nvPr/>
                </p:nvSpPr>
                <p:spPr bwMode="auto">
                  <a:xfrm>
                    <a:off x="5068" y="1863"/>
                    <a:ext cx="80" cy="759"/>
                  </a:xfrm>
                  <a:prstGeom prst="rect">
                    <a:avLst/>
                  </a:prstGeom>
                  <a:solidFill>
                    <a:srgbClr val="292929"/>
                  </a:solidFill>
                  <a:ln w="9525">
                    <a:solidFill>
                      <a:schemeClr val="tx1"/>
                    </a:solidFill>
                    <a:miter lim="800000"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  <p:grpSp>
              <p:nvGrpSpPr>
                <p:cNvPr id="214082" name="Group 249"/>
                <p:cNvGrpSpPr/>
                <p:nvPr/>
              </p:nvGrpSpPr>
              <p:grpSpPr bwMode="auto">
                <a:xfrm flipH="1">
                  <a:off x="8472213" y="4384408"/>
                  <a:ext cx="225953" cy="395900"/>
                  <a:chOff x="4140" y="429"/>
                  <a:chExt cx="1425" cy="2396"/>
                </a:xfrm>
              </p:grpSpPr>
              <p:sp>
                <p:nvSpPr>
                  <p:cNvPr id="214083" name="Freeform 250"/>
                  <p:cNvSpPr/>
                  <p:nvPr/>
                </p:nvSpPr>
                <p:spPr bwMode="auto">
                  <a:xfrm>
                    <a:off x="5268" y="433"/>
                    <a:ext cx="283" cy="2286"/>
                  </a:xfrm>
                  <a:custGeom>
                    <a:avLst/>
                    <a:gdLst>
                      <a:gd name="T0" fmla="*/ 9 w 354"/>
                      <a:gd name="T1" fmla="*/ 0 h 2742"/>
                      <a:gd name="T2" fmla="*/ 47 w 354"/>
                      <a:gd name="T3" fmla="*/ 66 h 2742"/>
                      <a:gd name="T4" fmla="*/ 46 w 354"/>
                      <a:gd name="T5" fmla="*/ 510 h 2742"/>
                      <a:gd name="T6" fmla="*/ 0 w 354"/>
                      <a:gd name="T7" fmla="*/ 534 h 2742"/>
                      <a:gd name="T8" fmla="*/ 9 w 354"/>
                      <a:gd name="T9" fmla="*/ 0 h 27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4" h="2742">
                        <a:moveTo>
                          <a:pt x="63" y="0"/>
                        </a:moveTo>
                        <a:lnTo>
                          <a:pt x="354" y="339"/>
                        </a:lnTo>
                        <a:lnTo>
                          <a:pt x="346" y="2624"/>
                        </a:lnTo>
                        <a:lnTo>
                          <a:pt x="0" y="2742"/>
                        </a:lnTo>
                        <a:lnTo>
                          <a:pt x="63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65" name="Rectangle 251"/>
                  <p:cNvSpPr>
                    <a:spLocks noChangeArrowheads="1"/>
                  </p:cNvSpPr>
                  <p:nvPr/>
                </p:nvSpPr>
                <p:spPr bwMode="auto">
                  <a:xfrm>
                    <a:off x="4200" y="454"/>
                    <a:ext cx="1051" cy="2258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085" name="Freeform 252"/>
                  <p:cNvSpPr/>
                  <p:nvPr/>
                </p:nvSpPr>
                <p:spPr bwMode="auto">
                  <a:xfrm>
                    <a:off x="5321" y="570"/>
                    <a:ext cx="169" cy="2115"/>
                  </a:xfrm>
                  <a:custGeom>
                    <a:avLst/>
                    <a:gdLst>
                      <a:gd name="T0" fmla="*/ 2 w 211"/>
                      <a:gd name="T1" fmla="*/ 0 h 2537"/>
                      <a:gd name="T2" fmla="*/ 29 w 211"/>
                      <a:gd name="T3" fmla="*/ 43 h 2537"/>
                      <a:gd name="T4" fmla="*/ 2 w 211"/>
                      <a:gd name="T5" fmla="*/ 486 h 2537"/>
                      <a:gd name="T6" fmla="*/ 2 w 211"/>
                      <a:gd name="T7" fmla="*/ 0 h 253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211" h="2537">
                        <a:moveTo>
                          <a:pt x="7" y="0"/>
                        </a:moveTo>
                        <a:cubicBezTo>
                          <a:pt x="7" y="0"/>
                          <a:pt x="57" y="28"/>
                          <a:pt x="211" y="218"/>
                        </a:cubicBezTo>
                        <a:cubicBezTo>
                          <a:pt x="0" y="1229"/>
                          <a:pt x="41" y="2537"/>
                          <a:pt x="7" y="2501"/>
                        </a:cubicBezTo>
                        <a:lnTo>
                          <a:pt x="7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808080"/>
                      </a:gs>
                      <a:gs pos="100000">
                        <a:srgbClr val="F8F8F8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086" name="Freeform 253"/>
                  <p:cNvSpPr/>
                  <p:nvPr/>
                </p:nvSpPr>
                <p:spPr bwMode="auto">
                  <a:xfrm>
                    <a:off x="5284" y="1640"/>
                    <a:ext cx="263" cy="189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45 w 328"/>
                      <a:gd name="T3" fmla="*/ 25 h 226"/>
                      <a:gd name="T4" fmla="*/ 45 w 328"/>
                      <a:gd name="T5" fmla="*/ 45 h 226"/>
                      <a:gd name="T6" fmla="*/ 0 w 328"/>
                      <a:gd name="T7" fmla="*/ 19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68" name="Rectangle 254"/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714"/>
                    <a:ext cx="601" cy="4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088" name="Group 255"/>
                  <p:cNvGrpSpPr/>
                  <p:nvPr/>
                </p:nvGrpSpPr>
                <p:grpSpPr bwMode="auto">
                  <a:xfrm>
                    <a:off x="4749" y="668"/>
                    <a:ext cx="581" cy="145"/>
                    <a:chOff x="614" y="2568"/>
                    <a:chExt cx="725" cy="139"/>
                  </a:xfrm>
                </p:grpSpPr>
                <p:sp>
                  <p:nvSpPr>
                    <p:cNvPr id="1194" name="AutoShape 25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6" y="2594"/>
                      <a:ext cx="725" cy="138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1195" name="AutoShape 25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9" y="2612"/>
                      <a:ext cx="700" cy="101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1170" name="Rectangle 258"/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041"/>
                    <a:ext cx="601" cy="4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090" name="Group 259"/>
                  <p:cNvGrpSpPr/>
                  <p:nvPr/>
                </p:nvGrpSpPr>
                <p:grpSpPr bwMode="auto">
                  <a:xfrm>
                    <a:off x="4747" y="994"/>
                    <a:ext cx="581" cy="134"/>
                    <a:chOff x="614" y="2568"/>
                    <a:chExt cx="725" cy="139"/>
                  </a:xfrm>
                </p:grpSpPr>
                <p:sp>
                  <p:nvSpPr>
                    <p:cNvPr id="1192" name="AutoShape 26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81" y="2596"/>
                      <a:ext cx="725" cy="14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1193" name="AutoShape 26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94" y="2616"/>
                      <a:ext cx="687" cy="100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1172" name="Rectangle 262"/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367"/>
                    <a:ext cx="591" cy="3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173" name="Rectangle 263"/>
                  <p:cNvSpPr>
                    <a:spLocks noChangeArrowheads="1"/>
                  </p:cNvSpPr>
                  <p:nvPr/>
                </p:nvSpPr>
                <p:spPr bwMode="auto">
                  <a:xfrm>
                    <a:off x="4230" y="1655"/>
                    <a:ext cx="591" cy="48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093" name="Group 264"/>
                  <p:cNvGrpSpPr/>
                  <p:nvPr/>
                </p:nvGrpSpPr>
                <p:grpSpPr bwMode="auto">
                  <a:xfrm>
                    <a:off x="4735" y="1627"/>
                    <a:ext cx="582" cy="151"/>
                    <a:chOff x="614" y="2568"/>
                    <a:chExt cx="725" cy="139"/>
                  </a:xfrm>
                </p:grpSpPr>
                <p:sp>
                  <p:nvSpPr>
                    <p:cNvPr id="1190" name="AutoShape 265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09" y="2594"/>
                      <a:ext cx="686" cy="115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1191" name="AutoShape 26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1" y="2612"/>
                      <a:ext cx="649" cy="80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094" name="Freeform 267"/>
                  <p:cNvSpPr/>
                  <p:nvPr/>
                </p:nvSpPr>
                <p:spPr bwMode="auto">
                  <a:xfrm>
                    <a:off x="5288" y="1354"/>
                    <a:ext cx="263" cy="188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45 w 328"/>
                      <a:gd name="T3" fmla="*/ 24 h 226"/>
                      <a:gd name="T4" fmla="*/ 45 w 328"/>
                      <a:gd name="T5" fmla="*/ 43 h 226"/>
                      <a:gd name="T6" fmla="*/ 0 w 328"/>
                      <a:gd name="T7" fmla="*/ 18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14095" name="Group 268"/>
                  <p:cNvGrpSpPr/>
                  <p:nvPr/>
                </p:nvGrpSpPr>
                <p:grpSpPr bwMode="auto">
                  <a:xfrm>
                    <a:off x="4739" y="1327"/>
                    <a:ext cx="582" cy="139"/>
                    <a:chOff x="614" y="2568"/>
                    <a:chExt cx="725" cy="139"/>
                  </a:xfrm>
                </p:grpSpPr>
                <p:sp>
                  <p:nvSpPr>
                    <p:cNvPr id="1188" name="AutoShape 269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6" y="2570"/>
                      <a:ext cx="723" cy="163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1189" name="AutoShape 27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9" y="2589"/>
                      <a:ext cx="686" cy="135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ffectLst/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1177" name="Rectangle 271"/>
                  <p:cNvSpPr>
                    <a:spLocks noChangeArrowheads="1"/>
                  </p:cNvSpPr>
                  <p:nvPr/>
                </p:nvSpPr>
                <p:spPr bwMode="auto">
                  <a:xfrm>
                    <a:off x="5251" y="454"/>
                    <a:ext cx="60" cy="2267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33"/>
                      </a:gs>
                      <a:gs pos="5000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miter lim="800000"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097" name="Freeform 272"/>
                  <p:cNvSpPr/>
                  <p:nvPr/>
                </p:nvSpPr>
                <p:spPr bwMode="auto">
                  <a:xfrm>
                    <a:off x="5312" y="1007"/>
                    <a:ext cx="237" cy="213"/>
                  </a:xfrm>
                  <a:custGeom>
                    <a:avLst/>
                    <a:gdLst>
                      <a:gd name="T0" fmla="*/ 2 w 296"/>
                      <a:gd name="T1" fmla="*/ 0 h 256"/>
                      <a:gd name="T2" fmla="*/ 40 w 296"/>
                      <a:gd name="T3" fmla="*/ 27 h 256"/>
                      <a:gd name="T4" fmla="*/ 40 w 296"/>
                      <a:gd name="T5" fmla="*/ 49 h 256"/>
                      <a:gd name="T6" fmla="*/ 0 w 296"/>
                      <a:gd name="T7" fmla="*/ 18 h 256"/>
                      <a:gd name="T8" fmla="*/ 2 w 296"/>
                      <a:gd name="T9" fmla="*/ 0 h 25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96" h="256">
                        <a:moveTo>
                          <a:pt x="4" y="0"/>
                        </a:moveTo>
                        <a:cubicBezTo>
                          <a:pt x="55" y="10"/>
                          <a:pt x="144" y="68"/>
                          <a:pt x="292" y="144"/>
                        </a:cubicBezTo>
                        <a:cubicBezTo>
                          <a:pt x="290" y="178"/>
                          <a:pt x="296" y="188"/>
                          <a:pt x="296" y="256"/>
                        </a:cubicBezTo>
                        <a:cubicBezTo>
                          <a:pt x="296" y="256"/>
                          <a:pt x="160" y="176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098" name="Freeform 273"/>
                  <p:cNvSpPr/>
                  <p:nvPr/>
                </p:nvSpPr>
                <p:spPr bwMode="auto">
                  <a:xfrm>
                    <a:off x="5315" y="680"/>
                    <a:ext cx="244" cy="240"/>
                  </a:xfrm>
                  <a:custGeom>
                    <a:avLst/>
                    <a:gdLst>
                      <a:gd name="T0" fmla="*/ 0 w 304"/>
                      <a:gd name="T1" fmla="*/ 0 h 288"/>
                      <a:gd name="T2" fmla="*/ 42 w 304"/>
                      <a:gd name="T3" fmla="*/ 32 h 288"/>
                      <a:gd name="T4" fmla="*/ 39 w 304"/>
                      <a:gd name="T5" fmla="*/ 57 h 288"/>
                      <a:gd name="T6" fmla="*/ 2 w 304"/>
                      <a:gd name="T7" fmla="*/ 24 h 288"/>
                      <a:gd name="T8" fmla="*/ 0 w 304"/>
                      <a:gd name="T9" fmla="*/ 0 h 28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04" h="288">
                        <a:moveTo>
                          <a:pt x="0" y="0"/>
                        </a:moveTo>
                        <a:cubicBezTo>
                          <a:pt x="51" y="10"/>
                          <a:pt x="148" y="76"/>
                          <a:pt x="304" y="164"/>
                        </a:cubicBezTo>
                        <a:cubicBezTo>
                          <a:pt x="302" y="198"/>
                          <a:pt x="284" y="220"/>
                          <a:pt x="284" y="288"/>
                        </a:cubicBezTo>
                        <a:cubicBezTo>
                          <a:pt x="284" y="288"/>
                          <a:pt x="163" y="179"/>
                          <a:pt x="8" y="124"/>
                        </a:cubicBezTo>
                        <a:cubicBezTo>
                          <a:pt x="8" y="72"/>
                          <a:pt x="0" y="17"/>
                          <a:pt x="0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80" name="Oval 274"/>
                  <p:cNvSpPr>
                    <a:spLocks noChangeArrowheads="1"/>
                  </p:cNvSpPr>
                  <p:nvPr/>
                </p:nvSpPr>
                <p:spPr bwMode="auto">
                  <a:xfrm>
                    <a:off x="5512" y="2616"/>
                    <a:ext cx="50" cy="96"/>
                  </a:xfrm>
                  <a:prstGeom prst="ellipse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100" name="Freeform 275"/>
                  <p:cNvSpPr/>
                  <p:nvPr/>
                </p:nvSpPr>
                <p:spPr bwMode="auto">
                  <a:xfrm>
                    <a:off x="5302" y="2614"/>
                    <a:ext cx="245" cy="200"/>
                  </a:xfrm>
                  <a:custGeom>
                    <a:avLst/>
                    <a:gdLst>
                      <a:gd name="T0" fmla="*/ 0 w 306"/>
                      <a:gd name="T1" fmla="*/ 21 h 240"/>
                      <a:gd name="T2" fmla="*/ 2 w 306"/>
                      <a:gd name="T3" fmla="*/ 48 h 240"/>
                      <a:gd name="T4" fmla="*/ 42 w 306"/>
                      <a:gd name="T5" fmla="*/ 22 h 240"/>
                      <a:gd name="T6" fmla="*/ 40 w 306"/>
                      <a:gd name="T7" fmla="*/ 0 h 240"/>
                      <a:gd name="T8" fmla="*/ 0 w 306"/>
                      <a:gd name="T9" fmla="*/ 21 h 24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06" h="240">
                        <a:moveTo>
                          <a:pt x="0" y="106"/>
                        </a:moveTo>
                        <a:lnTo>
                          <a:pt x="2" y="240"/>
                        </a:lnTo>
                        <a:lnTo>
                          <a:pt x="306" y="110"/>
                        </a:lnTo>
                        <a:lnTo>
                          <a:pt x="300" y="0"/>
                        </a:lnTo>
                        <a:lnTo>
                          <a:pt x="0" y="106"/>
                        </a:lnTo>
                        <a:close/>
                      </a:path>
                    </a:pathLst>
                  </a:custGeom>
                  <a:solidFill>
                    <a:srgbClr val="33333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82" name="AutoShape 276"/>
                  <p:cNvSpPr>
                    <a:spLocks noChangeArrowheads="1"/>
                  </p:cNvSpPr>
                  <p:nvPr/>
                </p:nvSpPr>
                <p:spPr bwMode="auto">
                  <a:xfrm>
                    <a:off x="4140" y="2683"/>
                    <a:ext cx="1202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DDDDDD"/>
                  </a:solidFill>
                  <a:ln w="9525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183" name="AutoShape 277"/>
                  <p:cNvSpPr>
                    <a:spLocks noChangeArrowheads="1"/>
                  </p:cNvSpPr>
                  <p:nvPr/>
                </p:nvSpPr>
                <p:spPr bwMode="auto">
                  <a:xfrm>
                    <a:off x="4200" y="2712"/>
                    <a:ext cx="1071" cy="8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chemeClr val="tx2"/>
                      </a:gs>
                      <a:gs pos="100000">
                        <a:schemeClr val="bg2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round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184" name="Oval 278"/>
                  <p:cNvSpPr>
                    <a:spLocks noChangeArrowheads="1"/>
                  </p:cNvSpPr>
                  <p:nvPr/>
                </p:nvSpPr>
                <p:spPr bwMode="auto">
                  <a:xfrm>
                    <a:off x="4310" y="2386"/>
                    <a:ext cx="160" cy="144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185" name="Oval 279"/>
                  <p:cNvSpPr>
                    <a:spLocks noChangeArrowheads="1"/>
                  </p:cNvSpPr>
                  <p:nvPr/>
                </p:nvSpPr>
                <p:spPr bwMode="auto">
                  <a:xfrm>
                    <a:off x="4480" y="2386"/>
                    <a:ext cx="160" cy="144"/>
                  </a:xfrm>
                  <a:prstGeom prst="ellipse">
                    <a:avLst/>
                  </a:prstGeom>
                  <a:solidFill>
                    <a:srgbClr val="FF0000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186" name="Oval 280"/>
                  <p:cNvSpPr>
                    <a:spLocks noChangeArrowheads="1"/>
                  </p:cNvSpPr>
                  <p:nvPr/>
                </p:nvSpPr>
                <p:spPr bwMode="auto">
                  <a:xfrm>
                    <a:off x="4661" y="2386"/>
                    <a:ext cx="160" cy="135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187" name="Rectangle 281"/>
                  <p:cNvSpPr>
                    <a:spLocks noChangeArrowheads="1"/>
                  </p:cNvSpPr>
                  <p:nvPr/>
                </p:nvSpPr>
                <p:spPr bwMode="auto">
                  <a:xfrm>
                    <a:off x="5061" y="1838"/>
                    <a:ext cx="80" cy="759"/>
                  </a:xfrm>
                  <a:prstGeom prst="rect">
                    <a:avLst/>
                  </a:prstGeom>
                  <a:solidFill>
                    <a:srgbClr val="292929"/>
                  </a:solidFill>
                  <a:ln w="9525">
                    <a:solidFill>
                      <a:schemeClr val="tx1"/>
                    </a:solidFill>
                    <a:miter lim="800000"/>
                  </a:ln>
                  <a:effectLst/>
                </p:spPr>
                <p:txBody>
                  <a:bodyPr wrap="none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14039" name="Group 1116"/>
              <p:cNvGrpSpPr/>
              <p:nvPr/>
            </p:nvGrpSpPr>
            <p:grpSpPr bwMode="auto">
              <a:xfrm>
                <a:off x="7186941" y="5734675"/>
                <a:ext cx="347753" cy="680208"/>
                <a:chOff x="7923189" y="2486663"/>
                <a:chExt cx="360362" cy="884586"/>
              </a:xfrm>
            </p:grpSpPr>
            <p:pic>
              <p:nvPicPr>
                <p:cNvPr id="214045" name="Picture 3"/>
                <p:cNvPicPr>
                  <a:picLocks noChangeAspect="1" noChangeArrowheads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043984" y="2486663"/>
                  <a:ext cx="239567" cy="53652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  <p:grpSp>
              <p:nvGrpSpPr>
                <p:cNvPr id="214046" name="Group 950"/>
                <p:cNvGrpSpPr/>
                <p:nvPr/>
              </p:nvGrpSpPr>
              <p:grpSpPr bwMode="auto">
                <a:xfrm>
                  <a:off x="7923189" y="2890236"/>
                  <a:ext cx="227012" cy="481013"/>
                  <a:chOff x="4140" y="429"/>
                  <a:chExt cx="1425" cy="2396"/>
                </a:xfrm>
              </p:grpSpPr>
              <p:sp>
                <p:nvSpPr>
                  <p:cNvPr id="214047" name="Freeform 951"/>
                  <p:cNvSpPr/>
                  <p:nvPr/>
                </p:nvSpPr>
                <p:spPr bwMode="auto">
                  <a:xfrm>
                    <a:off x="5268" y="433"/>
                    <a:ext cx="283" cy="2286"/>
                  </a:xfrm>
                  <a:custGeom>
                    <a:avLst/>
                    <a:gdLst>
                      <a:gd name="T0" fmla="*/ 3 w 354"/>
                      <a:gd name="T1" fmla="*/ 0 h 2742"/>
                      <a:gd name="T2" fmla="*/ 15 w 354"/>
                      <a:gd name="T3" fmla="*/ 27 h 2742"/>
                      <a:gd name="T4" fmla="*/ 15 w 354"/>
                      <a:gd name="T5" fmla="*/ 205 h 2742"/>
                      <a:gd name="T6" fmla="*/ 0 w 354"/>
                      <a:gd name="T7" fmla="*/ 215 h 2742"/>
                      <a:gd name="T8" fmla="*/ 3 w 354"/>
                      <a:gd name="T9" fmla="*/ 0 h 27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54"/>
                      <a:gd name="T16" fmla="*/ 0 h 2742"/>
                      <a:gd name="T17" fmla="*/ 354 w 354"/>
                      <a:gd name="T18" fmla="*/ 2742 h 2742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54" h="2742">
                        <a:moveTo>
                          <a:pt x="63" y="0"/>
                        </a:moveTo>
                        <a:lnTo>
                          <a:pt x="354" y="339"/>
                        </a:lnTo>
                        <a:lnTo>
                          <a:pt x="346" y="2624"/>
                        </a:lnTo>
                        <a:lnTo>
                          <a:pt x="0" y="2742"/>
                        </a:lnTo>
                        <a:lnTo>
                          <a:pt x="63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048" name="Rectangle 952"/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429"/>
                    <a:ext cx="1046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049" name="Freeform 953"/>
                  <p:cNvSpPr/>
                  <p:nvPr/>
                </p:nvSpPr>
                <p:spPr bwMode="auto">
                  <a:xfrm>
                    <a:off x="5321" y="570"/>
                    <a:ext cx="169" cy="2115"/>
                  </a:xfrm>
                  <a:custGeom>
                    <a:avLst/>
                    <a:gdLst>
                      <a:gd name="T0" fmla="*/ 2 w 211"/>
                      <a:gd name="T1" fmla="*/ 0 h 2537"/>
                      <a:gd name="T2" fmla="*/ 9 w 211"/>
                      <a:gd name="T3" fmla="*/ 18 h 2537"/>
                      <a:gd name="T4" fmla="*/ 2 w 211"/>
                      <a:gd name="T5" fmla="*/ 196 h 2537"/>
                      <a:gd name="T6" fmla="*/ 2 w 211"/>
                      <a:gd name="T7" fmla="*/ 0 h 253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211"/>
                      <a:gd name="T13" fmla="*/ 0 h 2537"/>
                      <a:gd name="T14" fmla="*/ 211 w 211"/>
                      <a:gd name="T15" fmla="*/ 2537 h 2537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1" h="2537">
                        <a:moveTo>
                          <a:pt x="7" y="0"/>
                        </a:moveTo>
                        <a:cubicBezTo>
                          <a:pt x="7" y="0"/>
                          <a:pt x="57" y="28"/>
                          <a:pt x="211" y="218"/>
                        </a:cubicBezTo>
                        <a:cubicBezTo>
                          <a:pt x="0" y="1229"/>
                          <a:pt x="41" y="2537"/>
                          <a:pt x="7" y="2501"/>
                        </a:cubicBezTo>
                        <a:lnTo>
                          <a:pt x="7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808080"/>
                      </a:gs>
                      <a:gs pos="100000">
                        <a:srgbClr val="F8F8F8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050" name="Freeform 954"/>
                  <p:cNvSpPr/>
                  <p:nvPr/>
                </p:nvSpPr>
                <p:spPr bwMode="auto">
                  <a:xfrm>
                    <a:off x="5284" y="1640"/>
                    <a:ext cx="263" cy="189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1 h 226"/>
                      <a:gd name="T4" fmla="*/ 14 w 328"/>
                      <a:gd name="T5" fmla="*/ 19 h 226"/>
                      <a:gd name="T6" fmla="*/ 0 w 328"/>
                      <a:gd name="T7" fmla="*/ 8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051" name="Rectangle 955"/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690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052" name="Group 956"/>
                  <p:cNvGrpSpPr/>
                  <p:nvPr/>
                </p:nvGrpSpPr>
                <p:grpSpPr bwMode="auto">
                  <a:xfrm>
                    <a:off x="4749" y="668"/>
                    <a:ext cx="581" cy="145"/>
                    <a:chOff x="614" y="2568"/>
                    <a:chExt cx="725" cy="139"/>
                  </a:xfrm>
                </p:grpSpPr>
                <p:sp>
                  <p:nvSpPr>
                    <p:cNvPr id="214077" name="AutoShape 95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66"/>
                      <a:ext cx="721" cy="1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078" name="AutoShape 958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1"/>
                      <a:ext cx="696" cy="114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053" name="Rectangle 959"/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022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054" name="Group 960"/>
                  <p:cNvGrpSpPr/>
                  <p:nvPr/>
                </p:nvGrpSpPr>
                <p:grpSpPr bwMode="auto">
                  <a:xfrm>
                    <a:off x="4747" y="994"/>
                    <a:ext cx="581" cy="134"/>
                    <a:chOff x="614" y="2568"/>
                    <a:chExt cx="725" cy="139"/>
                  </a:xfrm>
                </p:grpSpPr>
                <p:sp>
                  <p:nvSpPr>
                    <p:cNvPr id="214075" name="AutoShape 96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5" y="2564"/>
                      <a:ext cx="721" cy="139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076" name="AutoShape 96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8" y="2581"/>
                      <a:ext cx="696" cy="107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055" name="Rectangle 963"/>
                  <p:cNvSpPr>
                    <a:spLocks noChangeArrowheads="1"/>
                  </p:cNvSpPr>
                  <p:nvPr/>
                </p:nvSpPr>
                <p:spPr bwMode="auto">
                  <a:xfrm>
                    <a:off x="4220" y="1354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056" name="Rectangle 964"/>
                  <p:cNvSpPr>
                    <a:spLocks noChangeArrowheads="1"/>
                  </p:cNvSpPr>
                  <p:nvPr/>
                </p:nvSpPr>
                <p:spPr bwMode="auto">
                  <a:xfrm>
                    <a:off x="4230" y="1655"/>
                    <a:ext cx="598" cy="47"/>
                  </a:xfrm>
                  <a:prstGeom prst="rect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grpSp>
                <p:nvGrpSpPr>
                  <p:cNvPr id="214057" name="Group 965"/>
                  <p:cNvGrpSpPr/>
                  <p:nvPr/>
                </p:nvGrpSpPr>
                <p:grpSpPr bwMode="auto">
                  <a:xfrm>
                    <a:off x="4735" y="1627"/>
                    <a:ext cx="582" cy="151"/>
                    <a:chOff x="614" y="2568"/>
                    <a:chExt cx="725" cy="139"/>
                  </a:xfrm>
                </p:grpSpPr>
                <p:sp>
                  <p:nvSpPr>
                    <p:cNvPr id="214073" name="AutoShape 96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8" y="2586"/>
                      <a:ext cx="720" cy="12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074" name="AutoShape 96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30" y="2586"/>
                      <a:ext cx="695" cy="109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058" name="Freeform 968"/>
                  <p:cNvSpPr/>
                  <p:nvPr/>
                </p:nvSpPr>
                <p:spPr bwMode="auto">
                  <a:xfrm>
                    <a:off x="5288" y="1354"/>
                    <a:ext cx="263" cy="188"/>
                  </a:xfrm>
                  <a:custGeom>
                    <a:avLst/>
                    <a:gdLst>
                      <a:gd name="T0" fmla="*/ 2 w 328"/>
                      <a:gd name="T1" fmla="*/ 0 h 226"/>
                      <a:gd name="T2" fmla="*/ 14 w 328"/>
                      <a:gd name="T3" fmla="*/ 10 h 226"/>
                      <a:gd name="T4" fmla="*/ 14 w 328"/>
                      <a:gd name="T5" fmla="*/ 17 h 226"/>
                      <a:gd name="T6" fmla="*/ 0 w 328"/>
                      <a:gd name="T7" fmla="*/ 7 h 226"/>
                      <a:gd name="T8" fmla="*/ 2 w 328"/>
                      <a:gd name="T9" fmla="*/ 0 h 2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28"/>
                      <a:gd name="T16" fmla="*/ 0 h 226"/>
                      <a:gd name="T17" fmla="*/ 328 w 328"/>
                      <a:gd name="T18" fmla="*/ 226 h 2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28" h="226">
                        <a:moveTo>
                          <a:pt x="4" y="0"/>
                        </a:moveTo>
                        <a:cubicBezTo>
                          <a:pt x="60" y="10"/>
                          <a:pt x="182" y="74"/>
                          <a:pt x="328" y="128"/>
                        </a:cubicBezTo>
                        <a:cubicBezTo>
                          <a:pt x="326" y="162"/>
                          <a:pt x="326" y="158"/>
                          <a:pt x="326" y="226"/>
                        </a:cubicBezTo>
                        <a:cubicBezTo>
                          <a:pt x="326" y="226"/>
                          <a:pt x="169" y="155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14059" name="Group 969"/>
                  <p:cNvGrpSpPr/>
                  <p:nvPr/>
                </p:nvGrpSpPr>
                <p:grpSpPr bwMode="auto">
                  <a:xfrm>
                    <a:off x="4739" y="1327"/>
                    <a:ext cx="582" cy="139"/>
                    <a:chOff x="614" y="2568"/>
                    <a:chExt cx="725" cy="139"/>
                  </a:xfrm>
                </p:grpSpPr>
                <p:sp>
                  <p:nvSpPr>
                    <p:cNvPr id="214071" name="AutoShape 97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3" y="2571"/>
                      <a:ext cx="732" cy="13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  <p:sp>
                  <p:nvSpPr>
                    <p:cNvPr id="214072" name="AutoShape 97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25" y="2587"/>
                      <a:ext cx="720" cy="103"/>
                    </a:xfrm>
                    <a:prstGeom prst="roundRect">
                      <a:avLst>
                        <a:gd name="adj" fmla="val 50000"/>
                      </a:avLst>
                    </a:prstGeom>
                    <a:gradFill rotWithShape="1">
                      <a:gsLst>
                        <a:gs pos="0">
                          <a:srgbClr val="0000FF"/>
                        </a:gs>
                        <a:gs pos="50000">
                          <a:srgbClr val="99CCFF"/>
                        </a:gs>
                        <a:gs pos="100000">
                          <a:srgbClr val="0000FF"/>
                        </a:gs>
                      </a:gsLst>
                      <a:lin ang="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wrap="none" anchor="ctr"/>
                    <a:lstStyle>
                      <a:lvl1pP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5000"/>
                        <a:buFont typeface="ZapfDingbats" pitchFamily="8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kumimoji="0" lang="en-US" alt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MS PGothic" panose="020B0600070205080204" pitchFamily="34" charset="-128"/>
                        <a:cs typeface="+mn-cs"/>
                      </a:endParaRPr>
                    </a:p>
                  </p:txBody>
                </p:sp>
              </p:grpSp>
              <p:sp>
                <p:nvSpPr>
                  <p:cNvPr id="214060" name="Rectangle 972"/>
                  <p:cNvSpPr>
                    <a:spLocks noChangeArrowheads="1"/>
                  </p:cNvSpPr>
                  <p:nvPr/>
                </p:nvSpPr>
                <p:spPr bwMode="auto">
                  <a:xfrm>
                    <a:off x="5246" y="429"/>
                    <a:ext cx="70" cy="228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33"/>
                      </a:gs>
                      <a:gs pos="50000">
                        <a:srgbClr val="DDDDDD"/>
                      </a:gs>
                      <a:gs pos="100000">
                        <a:srgbClr val="333333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061" name="Freeform 973"/>
                  <p:cNvSpPr/>
                  <p:nvPr/>
                </p:nvSpPr>
                <p:spPr bwMode="auto">
                  <a:xfrm>
                    <a:off x="5312" y="1007"/>
                    <a:ext cx="237" cy="213"/>
                  </a:xfrm>
                  <a:custGeom>
                    <a:avLst/>
                    <a:gdLst>
                      <a:gd name="T0" fmla="*/ 2 w 296"/>
                      <a:gd name="T1" fmla="*/ 0 h 256"/>
                      <a:gd name="T2" fmla="*/ 14 w 296"/>
                      <a:gd name="T3" fmla="*/ 10 h 256"/>
                      <a:gd name="T4" fmla="*/ 14 w 296"/>
                      <a:gd name="T5" fmla="*/ 19 h 256"/>
                      <a:gd name="T6" fmla="*/ 0 w 296"/>
                      <a:gd name="T7" fmla="*/ 7 h 256"/>
                      <a:gd name="T8" fmla="*/ 2 w 296"/>
                      <a:gd name="T9" fmla="*/ 0 h 25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96"/>
                      <a:gd name="T16" fmla="*/ 0 h 256"/>
                      <a:gd name="T17" fmla="*/ 296 w 296"/>
                      <a:gd name="T18" fmla="*/ 256 h 25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96" h="256">
                        <a:moveTo>
                          <a:pt x="4" y="0"/>
                        </a:moveTo>
                        <a:cubicBezTo>
                          <a:pt x="55" y="10"/>
                          <a:pt x="144" y="68"/>
                          <a:pt x="292" y="144"/>
                        </a:cubicBezTo>
                        <a:cubicBezTo>
                          <a:pt x="290" y="178"/>
                          <a:pt x="296" y="188"/>
                          <a:pt x="296" y="256"/>
                        </a:cubicBezTo>
                        <a:cubicBezTo>
                          <a:pt x="296" y="256"/>
                          <a:pt x="160" y="176"/>
                          <a:pt x="0" y="100"/>
                        </a:cubicBezTo>
                        <a:cubicBezTo>
                          <a:pt x="0" y="48"/>
                          <a:pt x="4" y="17"/>
                          <a:pt x="4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062" name="Freeform 974"/>
                  <p:cNvSpPr/>
                  <p:nvPr/>
                </p:nvSpPr>
                <p:spPr bwMode="auto">
                  <a:xfrm>
                    <a:off x="5315" y="680"/>
                    <a:ext cx="244" cy="240"/>
                  </a:xfrm>
                  <a:custGeom>
                    <a:avLst/>
                    <a:gdLst>
                      <a:gd name="T0" fmla="*/ 0 w 304"/>
                      <a:gd name="T1" fmla="*/ 0 h 288"/>
                      <a:gd name="T2" fmla="*/ 14 w 304"/>
                      <a:gd name="T3" fmla="*/ 13 h 288"/>
                      <a:gd name="T4" fmla="*/ 13 w 304"/>
                      <a:gd name="T5" fmla="*/ 23 h 288"/>
                      <a:gd name="T6" fmla="*/ 2 w 304"/>
                      <a:gd name="T7" fmla="*/ 10 h 288"/>
                      <a:gd name="T8" fmla="*/ 0 w 304"/>
                      <a:gd name="T9" fmla="*/ 0 h 28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4"/>
                      <a:gd name="T16" fmla="*/ 0 h 288"/>
                      <a:gd name="T17" fmla="*/ 304 w 304"/>
                      <a:gd name="T18" fmla="*/ 288 h 288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4" h="288">
                        <a:moveTo>
                          <a:pt x="0" y="0"/>
                        </a:moveTo>
                        <a:cubicBezTo>
                          <a:pt x="51" y="10"/>
                          <a:pt x="148" y="76"/>
                          <a:pt x="304" y="164"/>
                        </a:cubicBezTo>
                        <a:cubicBezTo>
                          <a:pt x="302" y="198"/>
                          <a:pt x="284" y="220"/>
                          <a:pt x="284" y="288"/>
                        </a:cubicBezTo>
                        <a:cubicBezTo>
                          <a:pt x="284" y="288"/>
                          <a:pt x="163" y="179"/>
                          <a:pt x="8" y="124"/>
                        </a:cubicBezTo>
                        <a:cubicBezTo>
                          <a:pt x="8" y="72"/>
                          <a:pt x="0" y="17"/>
                          <a:pt x="0" y="0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292929"/>
                      </a:gs>
                      <a:gs pos="100000">
                        <a:srgbClr val="80808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063" name="Oval 975"/>
                  <p:cNvSpPr>
                    <a:spLocks noChangeArrowheads="1"/>
                  </p:cNvSpPr>
                  <p:nvPr/>
                </p:nvSpPr>
                <p:spPr bwMode="auto">
                  <a:xfrm>
                    <a:off x="5515" y="2611"/>
                    <a:ext cx="50" cy="95"/>
                  </a:xfrm>
                  <a:prstGeom prst="ellipse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064" name="Freeform 976"/>
                  <p:cNvSpPr/>
                  <p:nvPr/>
                </p:nvSpPr>
                <p:spPr bwMode="auto">
                  <a:xfrm>
                    <a:off x="5302" y="2614"/>
                    <a:ext cx="245" cy="200"/>
                  </a:xfrm>
                  <a:custGeom>
                    <a:avLst/>
                    <a:gdLst>
                      <a:gd name="T0" fmla="*/ 0 w 306"/>
                      <a:gd name="T1" fmla="*/ 9 h 240"/>
                      <a:gd name="T2" fmla="*/ 2 w 306"/>
                      <a:gd name="T3" fmla="*/ 19 h 240"/>
                      <a:gd name="T4" fmla="*/ 14 w 306"/>
                      <a:gd name="T5" fmla="*/ 9 h 240"/>
                      <a:gd name="T6" fmla="*/ 14 w 306"/>
                      <a:gd name="T7" fmla="*/ 0 h 240"/>
                      <a:gd name="T8" fmla="*/ 0 w 306"/>
                      <a:gd name="T9" fmla="*/ 9 h 24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06"/>
                      <a:gd name="T16" fmla="*/ 0 h 240"/>
                      <a:gd name="T17" fmla="*/ 306 w 306"/>
                      <a:gd name="T18" fmla="*/ 240 h 240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06" h="240">
                        <a:moveTo>
                          <a:pt x="0" y="106"/>
                        </a:moveTo>
                        <a:lnTo>
                          <a:pt x="2" y="240"/>
                        </a:lnTo>
                        <a:lnTo>
                          <a:pt x="306" y="110"/>
                        </a:lnTo>
                        <a:lnTo>
                          <a:pt x="300" y="0"/>
                        </a:lnTo>
                        <a:lnTo>
                          <a:pt x="0" y="106"/>
                        </a:lnTo>
                        <a:close/>
                      </a:path>
                    </a:pathLst>
                  </a:custGeom>
                  <a:solidFill>
                    <a:srgbClr val="3333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065" name="AutoShape 977"/>
                  <p:cNvSpPr>
                    <a:spLocks noChangeArrowheads="1"/>
                  </p:cNvSpPr>
                  <p:nvPr/>
                </p:nvSpPr>
                <p:spPr bwMode="auto">
                  <a:xfrm>
                    <a:off x="4140" y="2675"/>
                    <a:ext cx="1196" cy="1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DDDDDD"/>
                  </a:solidFill>
                  <a:ln w="9525">
                    <a:solidFill>
                      <a:schemeClr val="tx1"/>
                    </a:solidFill>
                    <a:rou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066" name="AutoShape 978"/>
                  <p:cNvSpPr>
                    <a:spLocks noChangeArrowheads="1"/>
                  </p:cNvSpPr>
                  <p:nvPr/>
                </p:nvSpPr>
                <p:spPr bwMode="auto">
                  <a:xfrm>
                    <a:off x="4210" y="2714"/>
                    <a:ext cx="1066" cy="7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chemeClr val="tx2"/>
                      </a:gs>
                      <a:gs pos="100000">
                        <a:schemeClr val="bg2"/>
                      </a:gs>
                    </a:gsLst>
                    <a:lin ang="0" scaled="1"/>
                  </a:gradFill>
                  <a:ln w="9525">
                    <a:solidFill>
                      <a:schemeClr val="tx1"/>
                    </a:solidFill>
                    <a:round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067" name="Oval 979"/>
                  <p:cNvSpPr>
                    <a:spLocks noChangeArrowheads="1"/>
                  </p:cNvSpPr>
                  <p:nvPr/>
                </p:nvSpPr>
                <p:spPr bwMode="auto">
                  <a:xfrm>
                    <a:off x="4309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068" name="Oval 980"/>
                  <p:cNvSpPr>
                    <a:spLocks noChangeArrowheads="1"/>
                  </p:cNvSpPr>
                  <p:nvPr/>
                </p:nvSpPr>
                <p:spPr bwMode="auto">
                  <a:xfrm>
                    <a:off x="4489" y="2382"/>
                    <a:ext cx="159" cy="142"/>
                  </a:xfrm>
                  <a:prstGeom prst="ellipse">
                    <a:avLst/>
                  </a:prstGeom>
                  <a:solidFill>
                    <a:srgbClr val="FF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069" name="Oval 981"/>
                  <p:cNvSpPr>
                    <a:spLocks noChangeArrowheads="1"/>
                  </p:cNvSpPr>
                  <p:nvPr/>
                </p:nvSpPr>
                <p:spPr bwMode="auto">
                  <a:xfrm>
                    <a:off x="4658" y="2382"/>
                    <a:ext cx="159" cy="142"/>
                  </a:xfrm>
                  <a:prstGeom prst="ellipse">
                    <a:avLst/>
                  </a:prstGeom>
                  <a:solidFill>
                    <a:srgbClr val="33CC3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214070" name="Rectangle 982"/>
                  <p:cNvSpPr>
                    <a:spLocks noChangeArrowheads="1"/>
                  </p:cNvSpPr>
                  <p:nvPr/>
                </p:nvSpPr>
                <p:spPr bwMode="auto">
                  <a:xfrm>
                    <a:off x="5067" y="1837"/>
                    <a:ext cx="80" cy="759"/>
                  </a:xfrm>
                  <a:prstGeom prst="rect">
                    <a:avLst/>
                  </a:prstGeom>
                  <a:solidFill>
                    <a:srgbClr val="292929"/>
                  </a:solidFill>
                  <a:ln w="9525">
                    <a:solidFill>
                      <a:schemeClr val="tx1"/>
                    </a:solidFill>
                    <a:miter lim="800000"/>
                  </a:ln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14040" name="Group 1117"/>
              <p:cNvGrpSpPr/>
              <p:nvPr/>
            </p:nvGrpSpPr>
            <p:grpSpPr bwMode="auto">
              <a:xfrm>
                <a:off x="439215" y="4827099"/>
                <a:ext cx="875523" cy="506826"/>
                <a:chOff x="439215" y="4827099"/>
                <a:chExt cx="875523" cy="506826"/>
              </a:xfrm>
            </p:grpSpPr>
            <p:grpSp>
              <p:nvGrpSpPr>
                <p:cNvPr id="214041" name="Group 418"/>
                <p:cNvGrpSpPr/>
                <p:nvPr/>
              </p:nvGrpSpPr>
              <p:grpSpPr bwMode="auto">
                <a:xfrm>
                  <a:off x="439215" y="4827099"/>
                  <a:ext cx="875523" cy="506826"/>
                  <a:chOff x="2889" y="1631"/>
                  <a:chExt cx="980" cy="743"/>
                </a:xfrm>
              </p:grpSpPr>
              <p:sp>
                <p:nvSpPr>
                  <p:cNvPr id="214043" name="Rectangle 419"/>
                  <p:cNvSpPr>
                    <a:spLocks noChangeArrowheads="1"/>
                  </p:cNvSpPr>
                  <p:nvPr/>
                </p:nvSpPr>
                <p:spPr bwMode="auto">
                  <a:xfrm>
                    <a:off x="3046" y="1841"/>
                    <a:ext cx="663" cy="533"/>
                  </a:xfrm>
                  <a:prstGeom prst="rect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pitchFamily="82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125" name="AutoShape 420"/>
                  <p:cNvSpPr>
                    <a:spLocks noChangeArrowheads="1"/>
                  </p:cNvSpPr>
                  <p:nvPr/>
                </p:nvSpPr>
                <p:spPr bwMode="auto">
                  <a:xfrm>
                    <a:off x="2889" y="1630"/>
                    <a:ext cx="976" cy="254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CCFF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MS PGothic" panose="020B0600070205080204" pitchFamily="34" charset="-128"/>
                      <a:cs typeface="MS PGothic" panose="020B0600070205080204" pitchFamily="34" charset="-128"/>
                    </a:endParaRPr>
                  </a:p>
                </p:txBody>
              </p:sp>
            </p:grpSp>
            <p:pic>
              <p:nvPicPr>
                <p:cNvPr id="214042" name="Picture 1119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83109" y="5014480"/>
                  <a:ext cx="405029" cy="29083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</p:grp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59847" y="4108856"/>
            <a:ext cx="9037638" cy="25034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24" name="Group 23"/>
          <p:cNvGrpSpPr/>
          <p:nvPr/>
        </p:nvGrpSpPr>
        <p:grpSpPr bwMode="auto">
          <a:xfrm>
            <a:off x="1925639" y="4171941"/>
            <a:ext cx="8074025" cy="523220"/>
            <a:chOff x="379080" y="5456397"/>
            <a:chExt cx="8074239" cy="524687"/>
          </a:xfrm>
        </p:grpSpPr>
        <p:sp>
          <p:nvSpPr>
            <p:cNvPr id="12" name="Rectangle 11"/>
            <p:cNvSpPr/>
            <p:nvPr/>
          </p:nvSpPr>
          <p:spPr>
            <a:xfrm>
              <a:off x="379080" y="5489828"/>
              <a:ext cx="8074239" cy="421866"/>
            </a:xfrm>
            <a:prstGeom prst="rect">
              <a:avLst/>
            </a:prstGeom>
            <a:ln>
              <a:solidFill>
                <a:srgbClr val="C00000"/>
              </a:solidFill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endParaRPr>
            </a:p>
          </p:txBody>
        </p:sp>
        <p:sp>
          <p:nvSpPr>
            <p:cNvPr id="214029" name="TextBox 17"/>
            <p:cNvSpPr txBox="1">
              <a:spLocks noChangeArrowheads="1"/>
            </p:cNvSpPr>
            <p:nvPr/>
          </p:nvSpPr>
          <p:spPr bwMode="auto">
            <a:xfrm>
              <a:off x="1081801" y="5456397"/>
              <a:ext cx="6920219" cy="524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MS PGothic" panose="020B0600070205080204" pitchFamily="34" charset="-128"/>
                  <a:cs typeface="+mn-cs"/>
                </a:rPr>
                <a:t>Internet host-host communication as a service</a:t>
              </a:r>
              <a:endPara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25817" y="5070373"/>
            <a:ext cx="9700619" cy="1344281"/>
          </a:xfrm>
        </p:spPr>
        <p:txBody>
          <a:bodyPr>
            <a:normAutofit/>
          </a:bodyPr>
          <a:lstStyle/>
          <a:p>
            <a:pPr marL="0" indent="0">
              <a:buClr>
                <a:srgbClr val="0000A8"/>
              </a:buClr>
              <a:buNone/>
            </a:pPr>
            <a:r>
              <a:rPr lang="en-US" altLang="en-US" i="1" dirty="0">
                <a:solidFill>
                  <a:srgbClr val="CD0000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OTT challenges: </a:t>
            </a:r>
            <a:r>
              <a:rPr lang="en-US" altLang="en-US" dirty="0"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coping with a congested Internet from the “edge”</a:t>
            </a:r>
            <a:endParaRPr lang="en-US" altLang="en-US" dirty="0"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466725" lvl="1" indent="-233680">
              <a:buFont typeface="Wingdings" panose="05000000000000000000" pitchFamily="2" charset="2"/>
              <a:buChar char="§"/>
            </a:pPr>
            <a:r>
              <a:rPr lang="en-US" altLang="en-US" dirty="0"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what content to place in which CDN node?</a:t>
            </a:r>
            <a:endParaRPr lang="en-US" altLang="en-US" dirty="0"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pPr marL="466725" lvl="1" indent="-233680">
              <a:buFont typeface="Wingdings" panose="05000000000000000000" pitchFamily="2" charset="2"/>
              <a:buChar char="§"/>
            </a:pPr>
            <a:r>
              <a:rPr lang="en-US" altLang="en-US" dirty="0"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from which CDN node to retrieve content? At which rate?</a:t>
            </a:r>
            <a:endParaRPr lang="en-US" altLang="en-US" dirty="0"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3409501" y="2041781"/>
            <a:ext cx="4571829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44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+mn-cs"/>
              </a:rPr>
              <a:t>OTT: “over the top”</a:t>
            </a:r>
            <a:endParaRPr kumimoji="0" lang="en-US" altLang="en-US" sz="4400" b="0" i="1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36" name="Title 1"/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Content distribution </a:t>
            </a:r>
            <a:r>
              <a:rPr lang="en-US" altLang="en-US" dirty="0">
                <a:ea typeface="MS PGothic" panose="020B0600070205080204" pitchFamily="34" charset="-128"/>
              </a:rPr>
              <a:t>n</a:t>
            </a:r>
            <a:r>
              <a:rPr lang="en-US" altLang="en-US" sz="4400" dirty="0">
                <a:ea typeface="MS PGothic" panose="020B0600070205080204" pitchFamily="34" charset="-128"/>
              </a:rPr>
              <a:t>etworks (CDNs)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sp>
        <p:nvSpPr>
          <p:cNvPr id="103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6" grpId="0" build="p"/>
      <p:bldP spid="10" grpId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/>
          <a:lstStyle/>
          <a:p>
            <a:r>
              <a:rPr lang="en-US" altLang="en-US" dirty="0">
                <a:cs typeface="Calibri" panose="020F0502020204030204" pitchFamily="34" charset="0"/>
              </a:rPr>
              <a:t>Application Layer: Overview</a:t>
            </a:r>
            <a:endParaRPr lang="en-US" dirty="0"/>
          </a:p>
        </p:txBody>
      </p:sp>
      <p:sp>
        <p:nvSpPr>
          <p:cNvPr id="10" name="Content Placeholder 3"/>
          <p:cNvSpPr txBox="1"/>
          <p:nvPr/>
        </p:nvSpPr>
        <p:spPr>
          <a:xfrm>
            <a:off x="809242" y="1870563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1955" indent="-401955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Principles of network applications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1955" indent="-401955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 and HTTP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1955" indent="-401955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E-mail, SMTP, IMAP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1955" indent="-401955">
              <a:buClr>
                <a:schemeClr val="bg1">
                  <a:lumMod val="7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Domain Name System DNS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  <p:sp>
        <p:nvSpPr>
          <p:cNvPr id="11" name="Rectangle 4"/>
          <p:cNvSpPr txBox="1">
            <a:spLocks noChangeArrowheads="1"/>
          </p:cNvSpPr>
          <p:nvPr/>
        </p:nvSpPr>
        <p:spPr>
          <a:xfrm>
            <a:off x="6557554" y="1422888"/>
            <a:ext cx="5405262" cy="4799013"/>
          </a:xfrm>
          <a:prstGeom prst="rect">
            <a:avLst/>
          </a:prstGeom>
        </p:spPr>
        <p:txBody>
          <a:bodyPr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</a:rPr>
              <a:t>P2P applications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</a:endParaRPr>
          </a:p>
          <a:p>
            <a:pPr marL="349250" indent="-349250"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MS PGothic" panose="020B0600070205080204" pitchFamily="34" charset="-128"/>
              </a:rPr>
              <a:t>video streaming and content distribution networks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  <a:ea typeface="MS PGothic" panose="020B0600070205080204" pitchFamily="34" charset="-128"/>
            </a:endParaRPr>
          </a:p>
          <a:p>
            <a:pPr marL="349250" indent="-349250">
              <a:buClr>
                <a:srgbClr val="0000A8"/>
              </a:buClr>
            </a:pPr>
            <a:r>
              <a:rPr lang="en-US" altLang="en-US" sz="3200" dirty="0">
                <a:ea typeface="MS PGothic" panose="020B0600070205080204" pitchFamily="34" charset="-128"/>
              </a:rPr>
              <a:t>socket programming with UDP and TCP</a:t>
            </a:r>
            <a:endParaRPr lang="en-US" altLang="en-US" sz="3200" dirty="0">
              <a:ea typeface="MS PGothic" panose="020B0600070205080204" pitchFamily="34" charset="-128"/>
            </a:endParaRPr>
          </a:p>
          <a:p>
            <a:pPr>
              <a:buFont typeface="Wingdings" panose="05000000000000000000" pitchFamily="2" charset="2"/>
              <a:buNone/>
            </a:pPr>
            <a:endParaRPr lang="en-US" altLang="en-US" sz="2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Application Layer: 2-</a:t>
            </a:r>
            <a:fld id="{C4204591-24BD-A542-B9D5-F8D8A88D2FEE}" type="slidenum">
              <a:rPr lang="en-US" smtClean="0"/>
            </a:fld>
            <a:endParaRPr lang="en-US" dirty="0"/>
          </a:p>
        </p:txBody>
      </p:sp>
      <p:pic>
        <p:nvPicPr>
          <p:cNvPr id="7" name="Picture 6" descr="Kurose&amp;Ross 8th edition phot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57391" y="4125913"/>
            <a:ext cx="3087757" cy="2315818"/>
          </a:xfrm>
          <a:prstGeom prst="rect">
            <a:avLst/>
          </a:prstGeom>
        </p:spPr>
      </p:pic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ea typeface="MS PGothic" panose="020B0600070205080204" pitchFamily="34" charset="-128"/>
              </a:rPr>
              <a:t>Socket programming </a:t>
            </a:r>
            <a:endParaRPr lang="en-US" altLang="en-US" sz="4400" dirty="0">
              <a:ea typeface="MS PGothic" panose="020B0600070205080204" pitchFamily="34" charset="-128"/>
            </a:endParaRPr>
          </a:p>
        </p:txBody>
      </p:sp>
      <p:sp>
        <p:nvSpPr>
          <p:cNvPr id="62" name="Rectangle 3"/>
          <p:cNvSpPr txBox="1">
            <a:spLocks noChangeArrowheads="1"/>
          </p:cNvSpPr>
          <p:nvPr/>
        </p:nvSpPr>
        <p:spPr bwMode="auto">
          <a:xfrm>
            <a:off x="838200" y="1446842"/>
            <a:ext cx="11124616" cy="153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MS PGothic" panose="020B0600070205080204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goal:</a:t>
            </a:r>
            <a:r>
              <a:rPr kumimoji="0" lang="en-US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learn how to build client/server applications that communicate using sockets</a:t>
            </a:r>
            <a:endParaRPr kumimoji="0" lang="en-US" altLang="en-US" sz="3200" b="0" i="1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None/>
              <a:defRPr/>
            </a:pPr>
            <a:r>
              <a:rPr kumimoji="0" lang="en-US" altLang="en-US" sz="32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socket:</a:t>
            </a:r>
            <a:r>
              <a:rPr kumimoji="0" lang="en-US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</a:rPr>
              <a:t> door between application process and end-end-transport protocol </a:t>
            </a:r>
            <a:endParaRPr kumimoji="0" lang="en-US" altLang="en-US" sz="3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S PGothic" panose="020B0600070205080204" pitchFamily="34" charset="-128"/>
            </a:endParaRPr>
          </a:p>
        </p:txBody>
      </p:sp>
      <p:sp>
        <p:nvSpPr>
          <p:cNvPr id="117" name="Freeform 66"/>
          <p:cNvSpPr/>
          <p:nvPr/>
        </p:nvSpPr>
        <p:spPr bwMode="auto">
          <a:xfrm>
            <a:off x="8379242" y="3598233"/>
            <a:ext cx="736600" cy="1998662"/>
          </a:xfrm>
          <a:custGeom>
            <a:avLst/>
            <a:gdLst>
              <a:gd name="T0" fmla="*/ 2147483647 w 464"/>
              <a:gd name="T1" fmla="*/ 2147483647 h 1259"/>
              <a:gd name="T2" fmla="*/ 0 w 464"/>
              <a:gd name="T3" fmla="*/ 0 h 1259"/>
              <a:gd name="T4" fmla="*/ 2147483647 w 464"/>
              <a:gd name="T5" fmla="*/ 2147483647 h 1259"/>
              <a:gd name="T6" fmla="*/ 2147483647 w 464"/>
              <a:gd name="T7" fmla="*/ 2147483647 h 1259"/>
              <a:gd name="T8" fmla="*/ 2147483647 w 464"/>
              <a:gd name="T9" fmla="*/ 2147483647 h 125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64"/>
              <a:gd name="T16" fmla="*/ 0 h 1259"/>
              <a:gd name="T17" fmla="*/ 464 w 464"/>
              <a:gd name="T18" fmla="*/ 1259 h 125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64" h="1259">
                <a:moveTo>
                  <a:pt x="464" y="1060"/>
                </a:moveTo>
                <a:lnTo>
                  <a:pt x="0" y="0"/>
                </a:lnTo>
                <a:lnTo>
                  <a:pt x="6" y="1258"/>
                </a:lnTo>
                <a:lnTo>
                  <a:pt x="382" y="1259"/>
                </a:lnTo>
                <a:lnTo>
                  <a:pt x="464" y="1060"/>
                </a:lnTo>
                <a:close/>
              </a:path>
            </a:pathLst>
          </a:custGeom>
          <a:gradFill rotWithShape="1">
            <a:gsLst>
              <a:gs pos="0">
                <a:srgbClr val="FFFFFF"/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9525">
            <a:solidFill>
              <a:srgbClr val="DDDDDD"/>
            </a:solidFill>
            <a:rou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8" name="Freeform 7"/>
          <p:cNvSpPr/>
          <p:nvPr/>
        </p:nvSpPr>
        <p:spPr bwMode="auto">
          <a:xfrm>
            <a:off x="5064542" y="4895220"/>
            <a:ext cx="1808162" cy="1031875"/>
          </a:xfrm>
          <a:custGeom>
            <a:avLst/>
            <a:gdLst>
              <a:gd name="T0" fmla="*/ 2147483647 w 2135"/>
              <a:gd name="T1" fmla="*/ 2147483647 h 1662"/>
              <a:gd name="T2" fmla="*/ 2147483647 w 2135"/>
              <a:gd name="T3" fmla="*/ 2147483647 h 1662"/>
              <a:gd name="T4" fmla="*/ 2147483647 w 2135"/>
              <a:gd name="T5" fmla="*/ 2147483647 h 1662"/>
              <a:gd name="T6" fmla="*/ 2147483647 w 2135"/>
              <a:gd name="T7" fmla="*/ 2147483647 h 1662"/>
              <a:gd name="T8" fmla="*/ 2147483647 w 2135"/>
              <a:gd name="T9" fmla="*/ 2147483647 h 1662"/>
              <a:gd name="T10" fmla="*/ 2147483647 w 2135"/>
              <a:gd name="T11" fmla="*/ 2147483647 h 1662"/>
              <a:gd name="T12" fmla="*/ 2147483647 w 2135"/>
              <a:gd name="T13" fmla="*/ 2147483647 h 1662"/>
              <a:gd name="T14" fmla="*/ 2147483647 w 2135"/>
              <a:gd name="T15" fmla="*/ 2147483647 h 1662"/>
              <a:gd name="T16" fmla="*/ 2147483647 w 2135"/>
              <a:gd name="T17" fmla="*/ 2147483647 h 1662"/>
              <a:gd name="T18" fmla="*/ 2147483647 w 2135"/>
              <a:gd name="T19" fmla="*/ 2147483647 h 1662"/>
              <a:gd name="T20" fmla="*/ 2147483647 w 2135"/>
              <a:gd name="T21" fmla="*/ 2147483647 h 166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135"/>
              <a:gd name="T34" fmla="*/ 0 h 1662"/>
              <a:gd name="T35" fmla="*/ 2135 w 2135"/>
              <a:gd name="T36" fmla="*/ 1662 h 1662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135" h="1662">
                <a:moveTo>
                  <a:pt x="27" y="652"/>
                </a:moveTo>
                <a:cubicBezTo>
                  <a:pt x="14" y="487"/>
                  <a:pt x="0" y="152"/>
                  <a:pt x="105" y="76"/>
                </a:cubicBezTo>
                <a:cubicBezTo>
                  <a:pt x="210" y="0"/>
                  <a:pt x="473" y="192"/>
                  <a:pt x="657" y="196"/>
                </a:cubicBezTo>
                <a:cubicBezTo>
                  <a:pt x="841" y="200"/>
                  <a:pt x="985" y="65"/>
                  <a:pt x="1209" y="100"/>
                </a:cubicBezTo>
                <a:cubicBezTo>
                  <a:pt x="1433" y="135"/>
                  <a:pt x="1867" y="232"/>
                  <a:pt x="2001" y="406"/>
                </a:cubicBezTo>
                <a:cubicBezTo>
                  <a:pt x="2135" y="580"/>
                  <a:pt x="2083" y="945"/>
                  <a:pt x="2013" y="1144"/>
                </a:cubicBezTo>
                <a:cubicBezTo>
                  <a:pt x="1943" y="1343"/>
                  <a:pt x="1781" y="1538"/>
                  <a:pt x="1581" y="1600"/>
                </a:cubicBezTo>
                <a:cubicBezTo>
                  <a:pt x="1381" y="1662"/>
                  <a:pt x="993" y="1571"/>
                  <a:pt x="813" y="1516"/>
                </a:cubicBezTo>
                <a:cubicBezTo>
                  <a:pt x="633" y="1461"/>
                  <a:pt x="606" y="1345"/>
                  <a:pt x="501" y="1270"/>
                </a:cubicBezTo>
                <a:cubicBezTo>
                  <a:pt x="396" y="1195"/>
                  <a:pt x="262" y="1169"/>
                  <a:pt x="183" y="1066"/>
                </a:cubicBezTo>
                <a:cubicBezTo>
                  <a:pt x="104" y="963"/>
                  <a:pt x="25" y="819"/>
                  <a:pt x="27" y="65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9" name="Text Box 51"/>
          <p:cNvSpPr txBox="1">
            <a:spLocks noChangeArrowheads="1"/>
          </p:cNvSpPr>
          <p:nvPr/>
        </p:nvSpPr>
        <p:spPr bwMode="auto">
          <a:xfrm>
            <a:off x="5502692" y="5026983"/>
            <a:ext cx="874712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Internet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0" name="Line 52"/>
          <p:cNvSpPr>
            <a:spLocks noChangeShapeType="1"/>
          </p:cNvSpPr>
          <p:nvPr/>
        </p:nvSpPr>
        <p:spPr bwMode="auto">
          <a:xfrm>
            <a:off x="4823242" y="5438145"/>
            <a:ext cx="2211387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1" name="Text Box 53"/>
          <p:cNvSpPr txBox="1">
            <a:spLocks noChangeArrowheads="1"/>
          </p:cNvSpPr>
          <p:nvPr/>
        </p:nvSpPr>
        <p:spPr bwMode="auto">
          <a:xfrm>
            <a:off x="8844379" y="4663445"/>
            <a:ext cx="1063625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controlled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by OS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2" name="Text Box 56"/>
          <p:cNvSpPr txBox="1">
            <a:spLocks noChangeArrowheads="1"/>
          </p:cNvSpPr>
          <p:nvPr/>
        </p:nvSpPr>
        <p:spPr bwMode="auto">
          <a:xfrm>
            <a:off x="8822154" y="3763333"/>
            <a:ext cx="1470025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controlled by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app developer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3" name="Freeform 45"/>
          <p:cNvSpPr/>
          <p:nvPr/>
        </p:nvSpPr>
        <p:spPr bwMode="auto">
          <a:xfrm>
            <a:off x="2638842" y="3661733"/>
            <a:ext cx="758825" cy="1997075"/>
          </a:xfrm>
          <a:custGeom>
            <a:avLst/>
            <a:gdLst>
              <a:gd name="T0" fmla="*/ 0 w 478"/>
              <a:gd name="T1" fmla="*/ 2147483647 h 1258"/>
              <a:gd name="T2" fmla="*/ 2147483647 w 478"/>
              <a:gd name="T3" fmla="*/ 0 h 1258"/>
              <a:gd name="T4" fmla="*/ 2147483647 w 478"/>
              <a:gd name="T5" fmla="*/ 2147483647 h 1258"/>
              <a:gd name="T6" fmla="*/ 2147483647 w 478"/>
              <a:gd name="T7" fmla="*/ 2147483647 h 1258"/>
              <a:gd name="T8" fmla="*/ 0 w 478"/>
              <a:gd name="T9" fmla="*/ 2147483647 h 125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78"/>
              <a:gd name="T16" fmla="*/ 0 h 1258"/>
              <a:gd name="T17" fmla="*/ 478 w 478"/>
              <a:gd name="T18" fmla="*/ 1258 h 125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78" h="1258">
                <a:moveTo>
                  <a:pt x="0" y="1040"/>
                </a:moveTo>
                <a:lnTo>
                  <a:pt x="478" y="0"/>
                </a:lnTo>
                <a:lnTo>
                  <a:pt x="472" y="1258"/>
                </a:lnTo>
                <a:lnTo>
                  <a:pt x="41" y="1246"/>
                </a:lnTo>
                <a:lnTo>
                  <a:pt x="0" y="1040"/>
                </a:lnTo>
                <a:close/>
              </a:path>
            </a:pathLst>
          </a:custGeom>
          <a:gradFill rotWithShape="1">
            <a:gsLst>
              <a:gs pos="0">
                <a:srgbClr val="FFFFFF"/>
              </a:gs>
              <a:gs pos="100000">
                <a:schemeClr val="accent1">
                  <a:lumMod val="75000"/>
                </a:schemeClr>
              </a:gs>
            </a:gsLst>
            <a:lin ang="0" scaled="1"/>
          </a:gradFill>
          <a:ln w="9525">
            <a:solidFill>
              <a:srgbClr val="DDDDDD"/>
            </a:solidFill>
            <a:rou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4" name="Rectangle 23"/>
          <p:cNvSpPr>
            <a:spLocks noChangeArrowheads="1"/>
          </p:cNvSpPr>
          <p:nvPr/>
        </p:nvSpPr>
        <p:spPr bwMode="auto">
          <a:xfrm>
            <a:off x="3442117" y="3617283"/>
            <a:ext cx="1296987" cy="19812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5" name="Rectangle 24"/>
          <p:cNvSpPr>
            <a:spLocks noChangeArrowheads="1"/>
          </p:cNvSpPr>
          <p:nvPr/>
        </p:nvSpPr>
        <p:spPr bwMode="auto">
          <a:xfrm>
            <a:off x="3404017" y="3671258"/>
            <a:ext cx="1273175" cy="1979612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6" name="Line 25"/>
          <p:cNvSpPr>
            <a:spLocks noChangeShapeType="1"/>
          </p:cNvSpPr>
          <p:nvPr/>
        </p:nvSpPr>
        <p:spPr bwMode="auto">
          <a:xfrm>
            <a:off x="3413542" y="4431670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7" name="Text Box 26"/>
          <p:cNvSpPr txBox="1">
            <a:spLocks noChangeArrowheads="1"/>
          </p:cNvSpPr>
          <p:nvPr/>
        </p:nvSpPr>
        <p:spPr bwMode="auto">
          <a:xfrm>
            <a:off x="3370679" y="4414208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transport</a:t>
            </a: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969696"/>
              </a:solidFill>
              <a:effectLst/>
              <a:uLnTx/>
              <a:uFillTx/>
              <a:latin typeface="Tahoma" panose="020B060403050404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8" name="Line 27"/>
          <p:cNvSpPr>
            <a:spLocks noChangeShapeType="1"/>
          </p:cNvSpPr>
          <p:nvPr/>
        </p:nvSpPr>
        <p:spPr bwMode="auto">
          <a:xfrm>
            <a:off x="3421479" y="4752345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9" name="Line 28"/>
          <p:cNvSpPr>
            <a:spLocks noChangeShapeType="1"/>
          </p:cNvSpPr>
          <p:nvPr/>
        </p:nvSpPr>
        <p:spPr bwMode="auto">
          <a:xfrm>
            <a:off x="3407192" y="5061908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30" name="Line 29"/>
          <p:cNvSpPr>
            <a:spLocks noChangeShapeType="1"/>
          </p:cNvSpPr>
          <p:nvPr/>
        </p:nvSpPr>
        <p:spPr bwMode="auto">
          <a:xfrm>
            <a:off x="3407192" y="5347658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31" name="Text Box 26"/>
          <p:cNvSpPr txBox="1">
            <a:spLocks noChangeArrowheads="1"/>
          </p:cNvSpPr>
          <p:nvPr/>
        </p:nvSpPr>
        <p:spPr bwMode="auto">
          <a:xfrm>
            <a:off x="3405604" y="3661733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application</a:t>
            </a: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32" name="Text Box 26"/>
          <p:cNvSpPr txBox="1">
            <a:spLocks noChangeArrowheads="1"/>
          </p:cNvSpPr>
          <p:nvPr/>
        </p:nvSpPr>
        <p:spPr bwMode="auto">
          <a:xfrm>
            <a:off x="3361154" y="5319083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physical</a:t>
            </a: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969696"/>
              </a:solidFill>
              <a:effectLst/>
              <a:uLnTx/>
              <a:uFillTx/>
              <a:latin typeface="Tahoma" panose="020B060403050404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33" name="Text Box 26"/>
          <p:cNvSpPr txBox="1">
            <a:spLocks noChangeArrowheads="1"/>
          </p:cNvSpPr>
          <p:nvPr/>
        </p:nvSpPr>
        <p:spPr bwMode="auto">
          <a:xfrm>
            <a:off x="3380204" y="5033333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link</a:t>
            </a: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969696"/>
              </a:solidFill>
              <a:effectLst/>
              <a:uLnTx/>
              <a:uFillTx/>
              <a:latin typeface="Tahoma" panose="020B060403050404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34" name="Text Box 26"/>
          <p:cNvSpPr txBox="1">
            <a:spLocks noChangeArrowheads="1"/>
          </p:cNvSpPr>
          <p:nvPr/>
        </p:nvSpPr>
        <p:spPr bwMode="auto">
          <a:xfrm>
            <a:off x="3370679" y="4738058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network</a:t>
            </a: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969696"/>
              </a:solidFill>
              <a:effectLst/>
              <a:uLnTx/>
              <a:uFillTx/>
              <a:latin typeface="Tahoma" panose="020B060403050404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35" name="Oval 57"/>
          <p:cNvSpPr>
            <a:spLocks noChangeArrowheads="1"/>
          </p:cNvSpPr>
          <p:nvPr/>
        </p:nvSpPr>
        <p:spPr bwMode="auto">
          <a:xfrm>
            <a:off x="3538954" y="3936370"/>
            <a:ext cx="990600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process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1" name="Rectangle 23"/>
          <p:cNvSpPr>
            <a:spLocks noChangeArrowheads="1"/>
          </p:cNvSpPr>
          <p:nvPr/>
        </p:nvSpPr>
        <p:spPr bwMode="auto">
          <a:xfrm>
            <a:off x="7104479" y="3588708"/>
            <a:ext cx="1296988" cy="19812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2" name="Rectangle 24"/>
          <p:cNvSpPr>
            <a:spLocks noChangeArrowheads="1"/>
          </p:cNvSpPr>
          <p:nvPr/>
        </p:nvSpPr>
        <p:spPr bwMode="auto">
          <a:xfrm>
            <a:off x="7066379" y="3642683"/>
            <a:ext cx="1273175" cy="1979612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3" name="Line 25"/>
          <p:cNvSpPr>
            <a:spLocks noChangeShapeType="1"/>
          </p:cNvSpPr>
          <p:nvPr/>
        </p:nvSpPr>
        <p:spPr bwMode="auto">
          <a:xfrm>
            <a:off x="7075904" y="4403095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4" name="Text Box 26"/>
          <p:cNvSpPr txBox="1">
            <a:spLocks noChangeArrowheads="1"/>
          </p:cNvSpPr>
          <p:nvPr/>
        </p:nvSpPr>
        <p:spPr bwMode="auto">
          <a:xfrm>
            <a:off x="7033042" y="4385633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transport</a:t>
            </a: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969696"/>
              </a:solidFill>
              <a:effectLst/>
              <a:uLnTx/>
              <a:uFillTx/>
              <a:latin typeface="Tahoma" panose="020B060403050404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5" name="Line 27"/>
          <p:cNvSpPr>
            <a:spLocks noChangeShapeType="1"/>
          </p:cNvSpPr>
          <p:nvPr/>
        </p:nvSpPr>
        <p:spPr bwMode="auto">
          <a:xfrm>
            <a:off x="7083842" y="4723770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6" name="Line 28"/>
          <p:cNvSpPr>
            <a:spLocks noChangeShapeType="1"/>
          </p:cNvSpPr>
          <p:nvPr/>
        </p:nvSpPr>
        <p:spPr bwMode="auto">
          <a:xfrm>
            <a:off x="7069554" y="5033333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7" name="Line 29"/>
          <p:cNvSpPr>
            <a:spLocks noChangeShapeType="1"/>
          </p:cNvSpPr>
          <p:nvPr/>
        </p:nvSpPr>
        <p:spPr bwMode="auto">
          <a:xfrm>
            <a:off x="7069554" y="5319083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8" name="Text Box 26"/>
          <p:cNvSpPr txBox="1">
            <a:spLocks noChangeArrowheads="1"/>
          </p:cNvSpPr>
          <p:nvPr/>
        </p:nvSpPr>
        <p:spPr bwMode="auto">
          <a:xfrm>
            <a:off x="7067967" y="3633158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application</a:t>
            </a: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9" name="Text Box 26"/>
          <p:cNvSpPr txBox="1">
            <a:spLocks noChangeArrowheads="1"/>
          </p:cNvSpPr>
          <p:nvPr/>
        </p:nvSpPr>
        <p:spPr bwMode="auto">
          <a:xfrm>
            <a:off x="7023517" y="5290508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physical</a:t>
            </a: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969696"/>
              </a:solidFill>
              <a:effectLst/>
              <a:uLnTx/>
              <a:uFillTx/>
              <a:latin typeface="Tahoma" panose="020B060403050404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50" name="Text Box 26"/>
          <p:cNvSpPr txBox="1">
            <a:spLocks noChangeArrowheads="1"/>
          </p:cNvSpPr>
          <p:nvPr/>
        </p:nvSpPr>
        <p:spPr bwMode="auto">
          <a:xfrm>
            <a:off x="7042567" y="5004758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link</a:t>
            </a: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969696"/>
              </a:solidFill>
              <a:effectLst/>
              <a:uLnTx/>
              <a:uFillTx/>
              <a:latin typeface="Tahoma" panose="020B060403050404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51" name="Text Box 26"/>
          <p:cNvSpPr txBox="1">
            <a:spLocks noChangeArrowheads="1"/>
          </p:cNvSpPr>
          <p:nvPr/>
        </p:nvSpPr>
        <p:spPr bwMode="auto">
          <a:xfrm>
            <a:off x="7033042" y="4709483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network</a:t>
            </a: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969696"/>
              </a:solidFill>
              <a:effectLst/>
              <a:uLnTx/>
              <a:uFillTx/>
              <a:latin typeface="Tahoma" panose="020B060403050404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52" name="Oval 78"/>
          <p:cNvSpPr>
            <a:spLocks noChangeArrowheads="1"/>
          </p:cNvSpPr>
          <p:nvPr/>
        </p:nvSpPr>
        <p:spPr bwMode="auto">
          <a:xfrm>
            <a:off x="7201317" y="3907795"/>
            <a:ext cx="990600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pitchFamily="82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t>process</a:t>
            </a: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58" name="Line 88"/>
          <p:cNvSpPr>
            <a:spLocks noChangeShapeType="1"/>
          </p:cNvSpPr>
          <p:nvPr/>
        </p:nvSpPr>
        <p:spPr bwMode="auto">
          <a:xfrm flipH="1">
            <a:off x="8258592" y="4039558"/>
            <a:ext cx="609600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59" name="Line 89"/>
          <p:cNvSpPr>
            <a:spLocks noChangeShapeType="1"/>
          </p:cNvSpPr>
          <p:nvPr/>
        </p:nvSpPr>
        <p:spPr bwMode="auto">
          <a:xfrm>
            <a:off x="8484017" y="4465008"/>
            <a:ext cx="0" cy="102235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60" name="Line 90"/>
          <p:cNvSpPr>
            <a:spLocks noChangeShapeType="1"/>
          </p:cNvSpPr>
          <p:nvPr/>
        </p:nvSpPr>
        <p:spPr bwMode="auto">
          <a:xfrm flipH="1">
            <a:off x="8507829" y="4965070"/>
            <a:ext cx="609600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pitchFamily="82" charset="2"/>
              <a:buNone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786604" y="3720470"/>
            <a:ext cx="4208463" cy="801688"/>
            <a:chOff x="3786604" y="3720470"/>
            <a:chExt cx="4208463" cy="801688"/>
          </a:xfrm>
        </p:grpSpPr>
        <p:grpSp>
          <p:nvGrpSpPr>
            <p:cNvPr id="136" name="Group 58"/>
            <p:cNvGrpSpPr/>
            <p:nvPr/>
          </p:nvGrpSpPr>
          <p:grpSpPr bwMode="auto">
            <a:xfrm>
              <a:off x="3786604" y="4296733"/>
              <a:ext cx="546100" cy="225425"/>
              <a:chOff x="1287" y="2524"/>
              <a:chExt cx="260" cy="100"/>
            </a:xfrm>
          </p:grpSpPr>
          <p:sp>
            <p:nvSpPr>
              <p:cNvPr id="137" name="Rectangle 59"/>
              <p:cNvSpPr>
                <a:spLocks noChangeArrowheads="1"/>
              </p:cNvSpPr>
              <p:nvPr/>
            </p:nvSpPr>
            <p:spPr bwMode="auto">
              <a:xfrm>
                <a:off x="1287" y="2524"/>
                <a:ext cx="260" cy="100"/>
              </a:xfrm>
              <a:prstGeom prst="rect">
                <a:avLst/>
              </a:prstGeom>
              <a:solidFill>
                <a:srgbClr val="C96B72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38" name="Rectangle 60"/>
              <p:cNvSpPr>
                <a:spLocks noChangeArrowheads="1"/>
              </p:cNvSpPr>
              <p:nvPr/>
            </p:nvSpPr>
            <p:spPr bwMode="auto">
              <a:xfrm>
                <a:off x="1338" y="2537"/>
                <a:ext cx="156" cy="76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39" name="Rectangle 61"/>
              <p:cNvSpPr>
                <a:spLocks noChangeArrowheads="1"/>
              </p:cNvSpPr>
              <p:nvPr/>
            </p:nvSpPr>
            <p:spPr bwMode="auto">
              <a:xfrm>
                <a:off x="1503" y="2582"/>
                <a:ext cx="27" cy="27"/>
              </a:xfrm>
              <a:prstGeom prst="rect">
                <a:avLst/>
              </a:prstGeom>
              <a:solidFill>
                <a:srgbClr val="C00000"/>
              </a:solidFill>
              <a:ln w="9525">
                <a:noFill/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40" name="Rectangle 62"/>
              <p:cNvSpPr>
                <a:spLocks noChangeArrowheads="1"/>
              </p:cNvSpPr>
              <p:nvPr/>
            </p:nvSpPr>
            <p:spPr bwMode="auto">
              <a:xfrm>
                <a:off x="1298" y="2583"/>
                <a:ext cx="26" cy="27"/>
              </a:xfrm>
              <a:prstGeom prst="rect">
                <a:avLst/>
              </a:prstGeom>
              <a:solidFill>
                <a:srgbClr val="C00000"/>
              </a:solidFill>
              <a:ln w="9525">
                <a:noFill/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153" name="Group 79"/>
            <p:cNvGrpSpPr/>
            <p:nvPr/>
          </p:nvGrpSpPr>
          <p:grpSpPr bwMode="auto">
            <a:xfrm>
              <a:off x="7448967" y="4268158"/>
              <a:ext cx="546100" cy="225425"/>
              <a:chOff x="1287" y="2524"/>
              <a:chExt cx="260" cy="100"/>
            </a:xfrm>
          </p:grpSpPr>
          <p:sp>
            <p:nvSpPr>
              <p:cNvPr id="154" name="Rectangle 80"/>
              <p:cNvSpPr>
                <a:spLocks noChangeArrowheads="1"/>
              </p:cNvSpPr>
              <p:nvPr/>
            </p:nvSpPr>
            <p:spPr bwMode="auto">
              <a:xfrm>
                <a:off x="1287" y="2524"/>
                <a:ext cx="260" cy="100"/>
              </a:xfrm>
              <a:prstGeom prst="rect">
                <a:avLst/>
              </a:prstGeom>
              <a:solidFill>
                <a:srgbClr val="C96B72"/>
              </a:solidFill>
              <a:ln w="9525">
                <a:noFill/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55" name="Rectangle 81"/>
              <p:cNvSpPr>
                <a:spLocks noChangeArrowheads="1"/>
              </p:cNvSpPr>
              <p:nvPr/>
            </p:nvSpPr>
            <p:spPr bwMode="auto">
              <a:xfrm>
                <a:off x="1338" y="2537"/>
                <a:ext cx="156" cy="76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56" name="Rectangle 82"/>
              <p:cNvSpPr>
                <a:spLocks noChangeArrowheads="1"/>
              </p:cNvSpPr>
              <p:nvPr/>
            </p:nvSpPr>
            <p:spPr bwMode="auto">
              <a:xfrm>
                <a:off x="1503" y="2582"/>
                <a:ext cx="27" cy="27"/>
              </a:xfrm>
              <a:prstGeom prst="rect">
                <a:avLst/>
              </a:prstGeom>
              <a:solidFill>
                <a:srgbClr val="C00000"/>
              </a:solidFill>
              <a:ln w="9525">
                <a:noFill/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57" name="Rectangle 83"/>
              <p:cNvSpPr>
                <a:spLocks noChangeArrowheads="1"/>
              </p:cNvSpPr>
              <p:nvPr/>
            </p:nvSpPr>
            <p:spPr bwMode="auto">
              <a:xfrm>
                <a:off x="1298" y="2583"/>
                <a:ext cx="26" cy="27"/>
              </a:xfrm>
              <a:prstGeom prst="rect">
                <a:avLst/>
              </a:prstGeom>
              <a:solidFill>
                <a:srgbClr val="C00000"/>
              </a:solidFill>
              <a:ln w="9525">
                <a:noFill/>
                <a:miter lim="800000"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pitchFamily="82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pitchFamily="82" charset="2"/>
                  <a:buNone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61" name="Text Box 56"/>
            <p:cNvSpPr txBox="1">
              <a:spLocks noChangeArrowheads="1"/>
            </p:cNvSpPr>
            <p:nvPr/>
          </p:nvSpPr>
          <p:spPr bwMode="auto">
            <a:xfrm>
              <a:off x="5421729" y="3720470"/>
              <a:ext cx="917575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000" b="0" i="1" u="none" strike="noStrike" kern="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rPr>
                <a:t>socket</a:t>
              </a:r>
              <a:endParaRPr kumimoji="0" lang="en-US" altLang="en-US" sz="2000" b="0" i="1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2" name="Line 92"/>
            <p:cNvSpPr>
              <a:spLocks noChangeShapeType="1"/>
            </p:cNvSpPr>
            <p:nvPr/>
          </p:nvSpPr>
          <p:spPr bwMode="auto">
            <a:xfrm flipV="1">
              <a:off x="4424779" y="3920495"/>
              <a:ext cx="968375" cy="434975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3" name="Line 93"/>
            <p:cNvSpPr>
              <a:spLocks noChangeShapeType="1"/>
            </p:cNvSpPr>
            <p:nvPr/>
          </p:nvSpPr>
          <p:spPr bwMode="auto">
            <a:xfrm flipH="1" flipV="1">
              <a:off x="6359942" y="3909383"/>
              <a:ext cx="968375" cy="434975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164" name="Group 96"/>
          <p:cNvGrpSpPr/>
          <p:nvPr/>
        </p:nvGrpSpPr>
        <p:grpSpPr bwMode="auto">
          <a:xfrm>
            <a:off x="2214979" y="4974595"/>
            <a:ext cx="719138" cy="773113"/>
            <a:chOff x="-44" y="1473"/>
            <a:chExt cx="981" cy="1105"/>
          </a:xfrm>
        </p:grpSpPr>
        <p:pic>
          <p:nvPicPr>
            <p:cNvPr id="165" name="Picture 97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6" name="Freeform 98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grpSp>
        <p:nvGrpSpPr>
          <p:cNvPr id="167" name="Group 99"/>
          <p:cNvGrpSpPr/>
          <p:nvPr/>
        </p:nvGrpSpPr>
        <p:grpSpPr bwMode="auto">
          <a:xfrm flipH="1">
            <a:off x="8911054" y="5169858"/>
            <a:ext cx="719138" cy="773112"/>
            <a:chOff x="-44" y="1473"/>
            <a:chExt cx="981" cy="1105"/>
          </a:xfrm>
        </p:grpSpPr>
        <p:pic>
          <p:nvPicPr>
            <p:cNvPr id="168" name="Picture 100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9" name="Freeform 101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pitchFamily="82" charset="2"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endParaRPr>
            </a:p>
          </p:txBody>
        </p:sp>
      </p:grpSp>
      <p:sp>
        <p:nvSpPr>
          <p:cNvPr id="58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Application Layer: 2-</a:t>
            </a:r>
            <a:fld id="{C4204591-24BD-A542-B9D5-F8D8A88D2FEE}" type="slidenum">
              <a:rPr lang="en-US" dirty="0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53717</Words>
  <Application>WPS Presentation</Application>
  <PresentationFormat>Widescreen</PresentationFormat>
  <Paragraphs>3302</Paragraphs>
  <Slides>114</Slides>
  <Notes>114</Notes>
  <HiddenSlides>0</HiddenSlides>
  <MMClips>0</MMClips>
  <ScaleCrop>false</ScaleCrop>
  <HeadingPairs>
    <vt:vector size="8" baseType="variant">
      <vt:variant>
        <vt:lpstr>已用的字体</vt:lpstr>
      </vt:variant>
      <vt:variant>
        <vt:i4>24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114</vt:i4>
      </vt:variant>
    </vt:vector>
  </HeadingPairs>
  <TitlesOfParts>
    <vt:vector size="141" baseType="lpstr">
      <vt:lpstr>Arial</vt:lpstr>
      <vt:lpstr>SimSun</vt:lpstr>
      <vt:lpstr>Wingdings</vt:lpstr>
      <vt:lpstr>MS PGothic</vt:lpstr>
      <vt:lpstr>Gill Sans MT</vt:lpstr>
      <vt:lpstr>Calibri</vt:lpstr>
      <vt:lpstr>Calibri</vt:lpstr>
      <vt:lpstr>Gill Sans MT</vt:lpstr>
      <vt:lpstr>Comic Sans MS</vt:lpstr>
      <vt:lpstr>ZapfDingbats</vt:lpstr>
      <vt:lpstr>Times New Roman</vt:lpstr>
      <vt:lpstr>Tahoma</vt:lpstr>
      <vt:lpstr>Calibri Light</vt:lpstr>
      <vt:lpstr>Microsoft YaHei</vt:lpstr>
      <vt:lpstr>Arial Unicode MS</vt:lpstr>
      <vt:lpstr>Wingdings</vt:lpstr>
      <vt:lpstr>Courier New</vt:lpstr>
      <vt:lpstr>Segoe Print</vt:lpstr>
      <vt:lpstr>Courier</vt:lpstr>
      <vt:lpstr>Arial</vt:lpstr>
      <vt:lpstr>ZapfDingbats</vt:lpstr>
      <vt:lpstr>Symbol</vt:lpstr>
      <vt:lpstr>Arial Narrow</vt:lpstr>
      <vt:lpstr>Gill Sans MT</vt:lpstr>
      <vt:lpstr>Office Theme</vt:lpstr>
      <vt:lpstr>1_Office Theme</vt:lpstr>
      <vt:lpstr>Excel.Chart.8</vt:lpstr>
      <vt:lpstr>PowerPoint 演示文稿</vt:lpstr>
      <vt:lpstr>Application layer: overview</vt:lpstr>
      <vt:lpstr>Application layer: overview</vt:lpstr>
      <vt:lpstr>Some network apps</vt:lpstr>
      <vt:lpstr>Creating a network app</vt:lpstr>
      <vt:lpstr>Client-server paradigm</vt:lpstr>
      <vt:lpstr>Peer-peer architecture</vt:lpstr>
      <vt:lpstr>Processes communicating</vt:lpstr>
      <vt:lpstr>Sockets</vt:lpstr>
      <vt:lpstr>Addressing processes</vt:lpstr>
      <vt:lpstr>An application-layer protocol defines:</vt:lpstr>
      <vt:lpstr>What transport service does an app need?</vt:lpstr>
      <vt:lpstr>Transport service requirements: common apps</vt:lpstr>
      <vt:lpstr>Internet transport protocols services</vt:lpstr>
      <vt:lpstr>Internet applications, and transport protocols</vt:lpstr>
      <vt:lpstr>Securing TCP</vt:lpstr>
      <vt:lpstr>Application layer: overview</vt:lpstr>
      <vt:lpstr>Web and HTTP</vt:lpstr>
      <vt:lpstr>HTTP overview</vt:lpstr>
      <vt:lpstr>HTTP overview (continued)</vt:lpstr>
      <vt:lpstr>HTTP connections: two types</vt:lpstr>
      <vt:lpstr>Non-persistent HTTP: example</vt:lpstr>
      <vt:lpstr>Non-persistent HTTP: example (cont.)</vt:lpstr>
      <vt:lpstr>Non-persistent HTTP: response time</vt:lpstr>
      <vt:lpstr>Persistent HTTP (HTTP 1.1)</vt:lpstr>
      <vt:lpstr>HTTP request message</vt:lpstr>
      <vt:lpstr>HTTP request message: general format</vt:lpstr>
      <vt:lpstr>Other HTTP request messages</vt:lpstr>
      <vt:lpstr>HTTP response message</vt:lpstr>
      <vt:lpstr>HTTP response status codes</vt:lpstr>
      <vt:lpstr>Trying out HTTP (client side) for yourself</vt:lpstr>
      <vt:lpstr>Maintaining user/server state: cookies</vt:lpstr>
      <vt:lpstr>Maintaining user/server state: cookies</vt:lpstr>
      <vt:lpstr>Maintaining user/server state: cookies</vt:lpstr>
      <vt:lpstr>HTTP cookies: comments</vt:lpstr>
      <vt:lpstr>Web caches</vt:lpstr>
      <vt:lpstr>Web caches (aka proxy servers)</vt:lpstr>
      <vt:lpstr>Caching example</vt:lpstr>
      <vt:lpstr>Option 1: buy a faster access link</vt:lpstr>
      <vt:lpstr>Option 2: install a web cache</vt:lpstr>
      <vt:lpstr>Calculating access link utilization, end-end delay with cache:</vt:lpstr>
      <vt:lpstr>Conditional GET</vt:lpstr>
      <vt:lpstr>HTTP/2</vt:lpstr>
      <vt:lpstr>HTTP/2</vt:lpstr>
      <vt:lpstr>HTTP/2: mitigating HOL blocking</vt:lpstr>
      <vt:lpstr>HTTP/2: mitigating HOL blocking</vt:lpstr>
      <vt:lpstr>HTTP/2 to HTTP/3</vt:lpstr>
      <vt:lpstr>Application layer: overview</vt:lpstr>
      <vt:lpstr>E-mail</vt:lpstr>
      <vt:lpstr>E-mail: mail servers</vt:lpstr>
      <vt:lpstr>SMTP RFC (5321)</vt:lpstr>
      <vt:lpstr>Scenario: Alice sends e-mail to Bob</vt:lpstr>
      <vt:lpstr>Sample SMTP interaction</vt:lpstr>
      <vt:lpstr>SMTP: observations</vt:lpstr>
      <vt:lpstr>Mail message format</vt:lpstr>
      <vt:lpstr>Retrieving email: mail access protocols</vt:lpstr>
      <vt:lpstr>Application Layer: Overview</vt:lpstr>
      <vt:lpstr>DNS: Domain Name System</vt:lpstr>
      <vt:lpstr>DNS: services, structure</vt:lpstr>
      <vt:lpstr>Thinking about the DNS</vt:lpstr>
      <vt:lpstr>DNS: a distributed, hierarchical database</vt:lpstr>
      <vt:lpstr>DNS: root name servers</vt:lpstr>
      <vt:lpstr>DNS: root name servers</vt:lpstr>
      <vt:lpstr>Top-Level Domain, and authoritative servers</vt:lpstr>
      <vt:lpstr>Local DNS name servers</vt:lpstr>
      <vt:lpstr>DNS name resolution: iterated query</vt:lpstr>
      <vt:lpstr>DNS name resolution: recursive query</vt:lpstr>
      <vt:lpstr>Caching DNS Information</vt:lpstr>
      <vt:lpstr>DNS records</vt:lpstr>
      <vt:lpstr>DNS protocol messages</vt:lpstr>
      <vt:lpstr>DNS protocol messages</vt:lpstr>
      <vt:lpstr>Getting your info into the DNS</vt:lpstr>
      <vt:lpstr>DNS security</vt:lpstr>
      <vt:lpstr>Application Layer: Overview</vt:lpstr>
      <vt:lpstr>Peer-to-peer (P2P) architecture</vt:lpstr>
      <vt:lpstr>File distribution: client-server vs P2P</vt:lpstr>
      <vt:lpstr>File distribution time: client-server</vt:lpstr>
      <vt:lpstr>File distribution time: P2P</vt:lpstr>
      <vt:lpstr>Client-server vs. P2P: example</vt:lpstr>
      <vt:lpstr>P2P file distribution: BitTorrent </vt:lpstr>
      <vt:lpstr>P2P file distribution: BitTorrent </vt:lpstr>
      <vt:lpstr>BitTorrent: requesting, sending file chunks</vt:lpstr>
      <vt:lpstr>BitTorrent: tit-for-tat</vt:lpstr>
      <vt:lpstr>Application layer: overview</vt:lpstr>
      <vt:lpstr>Video Streaming and CDNs: context</vt:lpstr>
      <vt:lpstr>Multimedia: video</vt:lpstr>
      <vt:lpstr>Multimedia: video</vt:lpstr>
      <vt:lpstr>Streaming stored video</vt:lpstr>
      <vt:lpstr>Streaming stored video</vt:lpstr>
      <vt:lpstr>Streaming stored video: challenges</vt:lpstr>
      <vt:lpstr>Streaming stored video: playout buffering</vt:lpstr>
      <vt:lpstr>Streaming multimedia: DASH</vt:lpstr>
      <vt:lpstr>Streaming multimedia: DASH</vt:lpstr>
      <vt:lpstr>Content distribution networks (CDNs)</vt:lpstr>
      <vt:lpstr>Content distribution networks (CDNs)</vt:lpstr>
      <vt:lpstr>Content distribution networks (CDNs)</vt:lpstr>
      <vt:lpstr>Content distribution networks (CDNs)</vt:lpstr>
      <vt:lpstr>Application Layer: Overview</vt:lpstr>
      <vt:lpstr>Socket programming </vt:lpstr>
      <vt:lpstr>Socket programming </vt:lpstr>
      <vt:lpstr>Socket programming with UDP </vt:lpstr>
      <vt:lpstr>Client/server socket interaction: UDP</vt:lpstr>
      <vt:lpstr>Example app: UDP client</vt:lpstr>
      <vt:lpstr>Example app: UDP server</vt:lpstr>
      <vt:lpstr>Socket programming with TCP</vt:lpstr>
      <vt:lpstr>Client/server socket interaction: TCP</vt:lpstr>
      <vt:lpstr>Example app: TCP client</vt:lpstr>
      <vt:lpstr>Example app: TCP server</vt:lpstr>
      <vt:lpstr>Chapter 2: Summary</vt:lpstr>
      <vt:lpstr>Chapter 2: Summary</vt:lpstr>
      <vt:lpstr>Additional Chapter 2 slides</vt:lpstr>
      <vt:lpstr>Sample SMTP interaction</vt:lpstr>
      <vt:lpstr>CDN content access: a closer look</vt:lpstr>
      <vt:lpstr>Case study: Netflix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Kurose</dc:creator>
  <cp:lastModifiedBy>ASUS</cp:lastModifiedBy>
  <cp:revision>318</cp:revision>
  <dcterms:created xsi:type="dcterms:W3CDTF">2020-01-18T07:24:00Z</dcterms:created>
  <dcterms:modified xsi:type="dcterms:W3CDTF">2023-09-10T04:00:16Z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1033-11.2.0.9052</vt:lpwstr>
  </property>
</Properties>
</file>